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4A4"/>
    <a:srgbClr val="FFF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3" autoAdjust="0"/>
    <p:restoredTop sz="96681" autoAdjust="0"/>
  </p:normalViewPr>
  <p:slideViewPr>
    <p:cSldViewPr snapToGrid="0">
      <p:cViewPr varScale="1">
        <p:scale>
          <a:sx n="79" d="100"/>
          <a:sy n="79" d="100"/>
        </p:scale>
        <p:origin x="1507"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5" d="100"/>
          <a:sy n="95" d="100"/>
        </p:scale>
        <p:origin x="150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B9011-AA17-4B9D-AEF8-6C6DC9A9DDAA}" type="datetimeFigureOut">
              <a:rPr lang="en-US" smtClean="0"/>
              <a:t>1/14/2020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D58CCC-D436-468D-8A10-64E71D21A5C2}" type="slidenum">
              <a:rPr lang="en-US" smtClean="0"/>
              <a:t>‹#›</a:t>
            </a:fld>
            <a:endParaRPr lang="en-US"/>
          </a:p>
        </p:txBody>
      </p:sp>
    </p:spTree>
    <p:extLst>
      <p:ext uri="{BB962C8B-B14F-4D97-AF65-F5344CB8AC3E}">
        <p14:creationId xmlns:p14="http://schemas.microsoft.com/office/powerpoint/2010/main" val="3796564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Panel C</a:t>
            </a:r>
            <a:r>
              <a:rPr lang="en-US" baseline="0" dirty="0" smtClean="0"/>
              <a:t> is integrated volume change for the entire North Head Area</a:t>
            </a:r>
            <a:endParaRPr lang="en-US" dirty="0"/>
          </a:p>
        </p:txBody>
      </p:sp>
      <p:sp>
        <p:nvSpPr>
          <p:cNvPr id="4" name="Slide Number Placeholder 3"/>
          <p:cNvSpPr>
            <a:spLocks noGrp="1"/>
          </p:cNvSpPr>
          <p:nvPr>
            <p:ph type="sldNum" sz="quarter" idx="10"/>
          </p:nvPr>
        </p:nvSpPr>
        <p:spPr/>
        <p:txBody>
          <a:bodyPr/>
          <a:lstStyle/>
          <a:p>
            <a:fld id="{ECD58CCC-D436-468D-8A10-64E71D21A5C2}" type="slidenum">
              <a:rPr lang="en-US" smtClean="0"/>
              <a:t>5</a:t>
            </a:fld>
            <a:endParaRPr lang="en-US"/>
          </a:p>
        </p:txBody>
      </p:sp>
    </p:spTree>
    <p:extLst>
      <p:ext uri="{BB962C8B-B14F-4D97-AF65-F5344CB8AC3E}">
        <p14:creationId xmlns:p14="http://schemas.microsoft.com/office/powerpoint/2010/main" val="4256495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D58CCC-D436-468D-8A10-64E71D21A5C2}" type="slidenum">
              <a:rPr lang="en-US" smtClean="0"/>
              <a:t>7</a:t>
            </a:fld>
            <a:endParaRPr lang="en-US"/>
          </a:p>
        </p:txBody>
      </p:sp>
    </p:spTree>
    <p:extLst>
      <p:ext uri="{BB962C8B-B14F-4D97-AF65-F5344CB8AC3E}">
        <p14:creationId xmlns:p14="http://schemas.microsoft.com/office/powerpoint/2010/main" val="2189311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FD69CF0-972B-4778-A63A-D9E06107D7F3}"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3065748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D69CF0-972B-4778-A63A-D9E06107D7F3}"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385904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D69CF0-972B-4778-A63A-D9E06107D7F3}"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1976362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FD69CF0-972B-4778-A63A-D9E06107D7F3}"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53262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69CF0-972B-4778-A63A-D9E06107D7F3}" type="datetimeFigureOut">
              <a:rPr lang="en-US" smtClean="0"/>
              <a:t>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534045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FD69CF0-972B-4778-A63A-D9E06107D7F3}" type="datetimeFigureOut">
              <a:rPr lang="en-US" smtClean="0"/>
              <a:t>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2906376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D69CF0-972B-4778-A63A-D9E06107D7F3}" type="datetimeFigureOut">
              <a:rPr lang="en-US" smtClean="0"/>
              <a:t>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946200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FD69CF0-972B-4778-A63A-D9E06107D7F3}"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2665833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FD69CF0-972B-4778-A63A-D9E06107D7F3}"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1090277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D69CF0-972B-4778-A63A-D9E06107D7F3}"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152383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D69CF0-972B-4778-A63A-D9E06107D7F3}"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D17F1-EE34-4B5F-8387-41777924F0A0}" type="slidenum">
              <a:rPr lang="en-US" smtClean="0"/>
              <a:t>‹#›</a:t>
            </a:fld>
            <a:endParaRPr lang="en-US"/>
          </a:p>
        </p:txBody>
      </p:sp>
    </p:spTree>
    <p:extLst>
      <p:ext uri="{BB962C8B-B14F-4D97-AF65-F5344CB8AC3E}">
        <p14:creationId xmlns:p14="http://schemas.microsoft.com/office/powerpoint/2010/main" val="2285903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D69CF0-972B-4778-A63A-D9E06107D7F3}" type="datetimeFigureOut">
              <a:rPr lang="en-US" smtClean="0"/>
              <a:t>1/14/2020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9D17F1-EE34-4B5F-8387-41777924F0A0}" type="slidenum">
              <a:rPr lang="en-US" smtClean="0"/>
              <a:t>‹#›</a:t>
            </a:fld>
            <a:endParaRPr lang="en-US"/>
          </a:p>
        </p:txBody>
      </p:sp>
    </p:spTree>
    <p:extLst>
      <p:ext uri="{BB962C8B-B14F-4D97-AF65-F5344CB8AC3E}">
        <p14:creationId xmlns:p14="http://schemas.microsoft.com/office/powerpoint/2010/main" val="16130745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38131"/>
            <a:ext cx="9144000" cy="4114886"/>
          </a:xfrm>
          <a:prstGeom prst="rect">
            <a:avLst/>
          </a:prstGeom>
        </p:spPr>
      </p:pic>
      <p:sp>
        <p:nvSpPr>
          <p:cNvPr id="5" name="TextBox 4"/>
          <p:cNvSpPr txBox="1"/>
          <p:nvPr/>
        </p:nvSpPr>
        <p:spPr>
          <a:xfrm>
            <a:off x="0" y="95489"/>
            <a:ext cx="9144000" cy="830997"/>
          </a:xfrm>
          <a:prstGeom prst="rect">
            <a:avLst/>
          </a:prstGeom>
          <a:solidFill>
            <a:srgbClr val="EEF4A4">
              <a:alpha val="65000"/>
            </a:srgbClr>
          </a:solidFill>
        </p:spPr>
        <p:txBody>
          <a:bodyPr wrap="square" rtlCol="0">
            <a:spAutoFit/>
          </a:bodyPr>
          <a:lstStyle/>
          <a:p>
            <a:pPr algn="ctr"/>
            <a:r>
              <a:rPr lang="en-US" sz="2400" b="1" i="1" dirty="0"/>
              <a:t>Observations of Coastal Change and Numerical Modeling of Sediment Transport Pathways at the Mouth of the Columbia River</a:t>
            </a:r>
          </a:p>
        </p:txBody>
      </p:sp>
      <p:pic>
        <p:nvPicPr>
          <p:cNvPr id="6" name="Picture 14" descr="Image result for army corps of engineers portland distri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5103" y="5860427"/>
            <a:ext cx="1163778" cy="8855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USGS_logo.png"/>
          <p:cNvPicPr>
            <a:picLocks noChangeAspect="1"/>
          </p:cNvPicPr>
          <p:nvPr/>
        </p:nvPicPr>
        <p:blipFill>
          <a:blip r:embed="rId4" cstate="print"/>
          <a:stretch>
            <a:fillRect/>
          </a:stretch>
        </p:blipFill>
        <p:spPr>
          <a:xfrm>
            <a:off x="57750" y="5869272"/>
            <a:ext cx="2353555" cy="867874"/>
          </a:xfrm>
          <a:prstGeom prst="rect">
            <a:avLst/>
          </a:prstGeom>
          <a:solidFill>
            <a:schemeClr val="bg1"/>
          </a:solidFill>
        </p:spPr>
      </p:pic>
      <p:sp>
        <p:nvSpPr>
          <p:cNvPr id="8" name="AutoShape 2" descr="Image result for washington state department of ecology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2132" y="5869272"/>
            <a:ext cx="867874" cy="867874"/>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3829" y="6020410"/>
            <a:ext cx="2317451" cy="60253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5128" y="5782298"/>
            <a:ext cx="1653686" cy="1041822"/>
          </a:xfrm>
          <a:prstGeom prst="rect">
            <a:avLst/>
          </a:prstGeom>
        </p:spPr>
      </p:pic>
      <p:sp>
        <p:nvSpPr>
          <p:cNvPr id="17" name="TextBox 16"/>
          <p:cNvSpPr txBox="1"/>
          <p:nvPr/>
        </p:nvSpPr>
        <p:spPr>
          <a:xfrm>
            <a:off x="3234087" y="997011"/>
            <a:ext cx="3378467" cy="646331"/>
          </a:xfrm>
          <a:prstGeom prst="rect">
            <a:avLst/>
          </a:prstGeom>
          <a:noFill/>
        </p:spPr>
        <p:txBody>
          <a:bodyPr wrap="square" rtlCol="0">
            <a:spAutoFit/>
          </a:bodyPr>
          <a:lstStyle/>
          <a:p>
            <a:r>
              <a:rPr lang="en-US" b="1" i="1" dirty="0" smtClean="0"/>
              <a:t>Lower Columbia Solutions Group</a:t>
            </a:r>
          </a:p>
          <a:p>
            <a:r>
              <a:rPr lang="en-US" b="1" i="1" dirty="0" smtClean="0"/>
              <a:t>January 14, 2020</a:t>
            </a:r>
            <a:endParaRPr lang="en-US" b="1" i="1" dirty="0"/>
          </a:p>
        </p:txBody>
      </p:sp>
      <p:sp>
        <p:nvSpPr>
          <p:cNvPr id="18" name="TextBox 17"/>
          <p:cNvSpPr txBox="1"/>
          <p:nvPr/>
        </p:nvSpPr>
        <p:spPr>
          <a:xfrm>
            <a:off x="14136" y="5058892"/>
            <a:ext cx="4417996" cy="646331"/>
          </a:xfrm>
          <a:prstGeom prst="rect">
            <a:avLst/>
          </a:prstGeom>
          <a:solidFill>
            <a:schemeClr val="accent1">
              <a:lumMod val="60000"/>
              <a:lumOff val="40000"/>
              <a:alpha val="65000"/>
            </a:schemeClr>
          </a:solidFill>
        </p:spPr>
        <p:txBody>
          <a:bodyPr wrap="square" rtlCol="0">
            <a:spAutoFit/>
          </a:bodyPr>
          <a:lstStyle/>
          <a:p>
            <a:pPr marL="285750" indent="-285750">
              <a:buFont typeface="Arial" panose="020B0604020202020204" pitchFamily="34" charset="0"/>
              <a:buChar char="•"/>
            </a:pPr>
            <a:r>
              <a:rPr lang="en-US" b="1" i="1" dirty="0" smtClean="0"/>
              <a:t>Andrew Stevens, Guy </a:t>
            </a:r>
            <a:r>
              <a:rPr lang="en-US" b="1" i="1" dirty="0" err="1" smtClean="0"/>
              <a:t>Gelfenbaum</a:t>
            </a:r>
            <a:r>
              <a:rPr lang="en-US" b="1" i="1" dirty="0" smtClean="0"/>
              <a:t> (USGS)</a:t>
            </a:r>
          </a:p>
          <a:p>
            <a:pPr marL="285750" indent="-285750">
              <a:buFont typeface="Arial" panose="020B0604020202020204" pitchFamily="34" charset="0"/>
              <a:buChar char="•"/>
            </a:pPr>
            <a:r>
              <a:rPr lang="en-US" b="1" i="1" dirty="0" smtClean="0"/>
              <a:t>Edwin Elias, Stuart Pearson (</a:t>
            </a:r>
            <a:r>
              <a:rPr lang="en-US" b="1" i="1" dirty="0" err="1" smtClean="0"/>
              <a:t>Deltares</a:t>
            </a:r>
            <a:r>
              <a:rPr lang="en-US" b="1" i="1" dirty="0" smtClean="0"/>
              <a:t>)</a:t>
            </a:r>
            <a:endParaRPr lang="en-US" b="1" i="1" dirty="0"/>
          </a:p>
        </p:txBody>
      </p:sp>
      <p:sp>
        <p:nvSpPr>
          <p:cNvPr id="19" name="TextBox 18"/>
          <p:cNvSpPr txBox="1"/>
          <p:nvPr/>
        </p:nvSpPr>
        <p:spPr>
          <a:xfrm>
            <a:off x="4432133" y="5065791"/>
            <a:ext cx="4711868" cy="646331"/>
          </a:xfrm>
          <a:prstGeom prst="rect">
            <a:avLst/>
          </a:prstGeom>
          <a:solidFill>
            <a:schemeClr val="accent1">
              <a:lumMod val="60000"/>
              <a:lumOff val="40000"/>
              <a:alpha val="65000"/>
            </a:schemeClr>
          </a:solidFill>
        </p:spPr>
        <p:txBody>
          <a:bodyPr wrap="square" rtlCol="0">
            <a:spAutoFit/>
          </a:bodyPr>
          <a:lstStyle/>
          <a:p>
            <a:pPr marL="285750" indent="-285750">
              <a:buFont typeface="Arial" panose="020B0604020202020204" pitchFamily="34" charset="0"/>
              <a:buChar char="•"/>
            </a:pPr>
            <a:r>
              <a:rPr lang="en-US" b="1" i="1" dirty="0" smtClean="0"/>
              <a:t>George </a:t>
            </a:r>
            <a:r>
              <a:rPr lang="en-US" b="1" i="1" dirty="0" err="1" smtClean="0"/>
              <a:t>Kaminsky</a:t>
            </a:r>
            <a:r>
              <a:rPr lang="en-US" b="1" i="1" dirty="0" smtClean="0"/>
              <a:t>, Heather Weiner (Ecology)</a:t>
            </a:r>
          </a:p>
          <a:p>
            <a:pPr marL="285750" indent="-285750">
              <a:buFont typeface="Arial" panose="020B0604020202020204" pitchFamily="34" charset="0"/>
              <a:buChar char="•"/>
            </a:pPr>
            <a:r>
              <a:rPr lang="en-US" b="1" i="1" dirty="0" smtClean="0"/>
              <a:t>Peter Ruggiero (OSU)</a:t>
            </a:r>
            <a:endParaRPr lang="en-US" b="1" i="1" dirty="0"/>
          </a:p>
        </p:txBody>
      </p:sp>
    </p:spTree>
    <p:extLst>
      <p:ext uri="{BB962C8B-B14F-4D97-AF65-F5344CB8AC3E}">
        <p14:creationId xmlns:p14="http://schemas.microsoft.com/office/powerpoint/2010/main" val="1107582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AutoShape 2" descr="Department of Ecology - State of Washington Logo"/>
          <p:cNvSpPr>
            <a:spLocks noChangeAspect="1" noChangeArrowheads="1"/>
          </p:cNvSpPr>
          <p:nvPr/>
        </p:nvSpPr>
        <p:spPr bwMode="auto">
          <a:xfrm>
            <a:off x="346074" y="3010217"/>
            <a:ext cx="4919345" cy="219424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a:xfrm>
            <a:off x="3735002" y="38502"/>
            <a:ext cx="5351245" cy="2215991"/>
          </a:xfrm>
          <a:prstGeom prst="rect">
            <a:avLst/>
          </a:prstGeom>
          <a:solidFill>
            <a:srgbClr val="EEF4A4">
              <a:alpha val="65000"/>
            </a:srgbClr>
          </a:solidFill>
        </p:spPr>
        <p:txBody>
          <a:bodyPr wrap="square" rtlCol="0">
            <a:spAutoFit/>
          </a:bodyPr>
          <a:lstStyle/>
          <a:p>
            <a:r>
              <a:rPr lang="en-US" sz="2400" b="1" i="1" u="sng" dirty="0" smtClean="0"/>
              <a:t>Objectives</a:t>
            </a:r>
          </a:p>
          <a:p>
            <a:pPr marL="342900" indent="-342900">
              <a:buAutoNum type="arabicParenR"/>
            </a:pPr>
            <a:r>
              <a:rPr lang="en-US" b="1" i="1" dirty="0" smtClean="0"/>
              <a:t>Quantify beach and nearshore sediment budgets</a:t>
            </a:r>
          </a:p>
          <a:p>
            <a:pPr marL="342900" indent="-342900">
              <a:buAutoNum type="arabicParenR"/>
            </a:pPr>
            <a:r>
              <a:rPr lang="en-US" b="1" i="1" dirty="0" smtClean="0"/>
              <a:t>Characterize sediment transport fluxes and pathways for evaluating the North Head Site </a:t>
            </a:r>
            <a:endParaRPr lang="en-US" b="1" i="1" u="sng" dirty="0" smtClean="0"/>
          </a:p>
          <a:p>
            <a:r>
              <a:rPr lang="en-US" sz="2400" b="1" i="1" u="sng" dirty="0" smtClean="0"/>
              <a:t>Approach</a:t>
            </a:r>
          </a:p>
          <a:p>
            <a:pPr marL="342900" indent="-342900">
              <a:buAutoNum type="arabicParenR"/>
            </a:pPr>
            <a:r>
              <a:rPr lang="en-US" b="1" i="1" dirty="0" smtClean="0"/>
              <a:t>Annual beach and nearshore surveys</a:t>
            </a:r>
          </a:p>
          <a:p>
            <a:pPr marL="342900" indent="-342900">
              <a:buAutoNum type="arabicParenR"/>
            </a:pPr>
            <a:r>
              <a:rPr lang="en-US" b="1" i="1" dirty="0" smtClean="0"/>
              <a:t>Hydrodynamic and sediment transport modeling</a:t>
            </a:r>
            <a:endParaRPr lang="en-US" b="1" i="1" dirty="0"/>
          </a:p>
        </p:txBody>
      </p:sp>
    </p:spTree>
    <p:extLst>
      <p:ext uri="{BB962C8B-B14F-4D97-AF65-F5344CB8AC3E}">
        <p14:creationId xmlns:p14="http://schemas.microsoft.com/office/powerpoint/2010/main" val="92526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65981"/>
            <a:ext cx="4398745" cy="2215991"/>
          </a:xfrm>
          <a:prstGeom prst="rect">
            <a:avLst/>
          </a:prstGeom>
          <a:noFill/>
        </p:spPr>
        <p:txBody>
          <a:bodyPr wrap="square" rtlCol="0">
            <a:spAutoFit/>
          </a:bodyPr>
          <a:lstStyle/>
          <a:p>
            <a:r>
              <a:rPr lang="en-US" sz="2400" b="1" i="1" u="sng" dirty="0" smtClean="0"/>
              <a:t>Beach and nearshore monitoring</a:t>
            </a:r>
          </a:p>
          <a:p>
            <a:endParaRPr lang="en-US" sz="2400" b="1" i="1" dirty="0" smtClean="0"/>
          </a:p>
          <a:p>
            <a:pPr marL="342900" indent="-342900">
              <a:buFont typeface="Arial" panose="020B0604020202020204" pitchFamily="34" charset="0"/>
              <a:buChar char="•"/>
            </a:pPr>
            <a:r>
              <a:rPr lang="en-US" b="1" i="1" dirty="0" smtClean="0"/>
              <a:t>Surveys performed annually between July and September as part of a broader survey of beaches throughout the CRLC</a:t>
            </a:r>
          </a:p>
          <a:p>
            <a:pPr marL="342900" indent="-342900">
              <a:buFont typeface="Arial" panose="020B0604020202020204" pitchFamily="34" charset="0"/>
              <a:buChar char="•"/>
            </a:pPr>
            <a:r>
              <a:rPr lang="en-US" b="1" i="1" dirty="0" smtClean="0"/>
              <a:t>6 surveys between 2014 and 2019</a:t>
            </a:r>
          </a:p>
          <a:p>
            <a:pPr marL="342900" indent="-342900">
              <a:buFont typeface="Arial" panose="020B0604020202020204" pitchFamily="34" charset="0"/>
              <a:buChar char="•"/>
            </a:pPr>
            <a:endParaRPr lang="en-US" b="1" i="1" dirty="0" smtClean="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3820" t="5895" r="7038" b="8211"/>
          <a:stretch/>
        </p:blipFill>
        <p:spPr>
          <a:xfrm>
            <a:off x="4389119" y="238324"/>
            <a:ext cx="4754881" cy="589066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82" y="3051304"/>
            <a:ext cx="4308755" cy="3077682"/>
          </a:xfrm>
          <a:prstGeom prst="rect">
            <a:avLst/>
          </a:prstGeom>
        </p:spPr>
      </p:pic>
      <p:sp>
        <p:nvSpPr>
          <p:cNvPr id="6" name="Rectangle 5"/>
          <p:cNvSpPr/>
          <p:nvPr/>
        </p:nvSpPr>
        <p:spPr>
          <a:xfrm>
            <a:off x="5024387" y="6208295"/>
            <a:ext cx="404261" cy="211756"/>
          </a:xfrm>
          <a:prstGeom prst="rect">
            <a:avLst/>
          </a:prstGeom>
          <a:solidFill>
            <a:srgbClr val="FF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68830" y="6128986"/>
            <a:ext cx="2184935" cy="369332"/>
          </a:xfrm>
          <a:prstGeom prst="rect">
            <a:avLst/>
          </a:prstGeom>
          <a:noFill/>
        </p:spPr>
        <p:txBody>
          <a:bodyPr wrap="square" rtlCol="0">
            <a:spAutoFit/>
          </a:bodyPr>
          <a:lstStyle/>
          <a:p>
            <a:r>
              <a:rPr lang="en-US" b="1" i="1" dirty="0" smtClean="0"/>
              <a:t>2015/2016 El Nino </a:t>
            </a:r>
            <a:endParaRPr lang="en-US" b="1" i="1" dirty="0"/>
          </a:p>
        </p:txBody>
      </p:sp>
    </p:spTree>
    <p:extLst>
      <p:ext uri="{BB962C8B-B14F-4D97-AF65-F5344CB8AC3E}">
        <p14:creationId xmlns:p14="http://schemas.microsoft.com/office/powerpoint/2010/main" val="15096560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rlc18_cover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740" y="720090"/>
            <a:ext cx="8229601"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0"/>
            <a:ext cx="5234940" cy="738664"/>
          </a:xfrm>
          <a:prstGeom prst="rect">
            <a:avLst/>
          </a:prstGeom>
          <a:noFill/>
        </p:spPr>
        <p:txBody>
          <a:bodyPr wrap="square" rtlCol="0">
            <a:spAutoFit/>
          </a:bodyPr>
          <a:lstStyle/>
          <a:p>
            <a:r>
              <a:rPr lang="en-US" sz="2400" b="1" i="1" u="sng" dirty="0"/>
              <a:t>Beach and nearshore monitoring</a:t>
            </a:r>
          </a:p>
          <a:p>
            <a:endParaRPr lang="en-US" dirty="0"/>
          </a:p>
        </p:txBody>
      </p:sp>
      <p:sp>
        <p:nvSpPr>
          <p:cNvPr id="4" name="TextBox 3"/>
          <p:cNvSpPr txBox="1"/>
          <p:nvPr/>
        </p:nvSpPr>
        <p:spPr>
          <a:xfrm>
            <a:off x="352740" y="5471160"/>
            <a:ext cx="8229601" cy="1200329"/>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Cross shore profiles measured at 100-200 m intervals on both sides of the Columbia Inlet</a:t>
            </a:r>
          </a:p>
          <a:p>
            <a:pPr marL="285750" indent="-285750">
              <a:buFont typeface="Arial" panose="020B0604020202020204" pitchFamily="34" charset="0"/>
              <a:buChar char="•"/>
            </a:pPr>
            <a:r>
              <a:rPr lang="en-US" b="1" i="1" dirty="0" smtClean="0"/>
              <a:t>Additional topographic data collected between transects with an all-terrain vehicle</a:t>
            </a:r>
            <a:endParaRPr lang="en-US" b="1" i="1" dirty="0"/>
          </a:p>
        </p:txBody>
      </p:sp>
    </p:spTree>
    <p:extLst>
      <p:ext uri="{BB962C8B-B14F-4D97-AF65-F5344CB8AC3E}">
        <p14:creationId xmlns:p14="http://schemas.microsoft.com/office/powerpoint/2010/main" val="2396716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7019624" cy="738664"/>
          </a:xfrm>
          <a:prstGeom prst="rect">
            <a:avLst/>
          </a:prstGeom>
          <a:noFill/>
        </p:spPr>
        <p:txBody>
          <a:bodyPr wrap="square" rtlCol="0">
            <a:spAutoFit/>
          </a:bodyPr>
          <a:lstStyle/>
          <a:p>
            <a:r>
              <a:rPr lang="en-US" sz="2400" b="1" i="1" u="sng" dirty="0"/>
              <a:t>Beach and nearshore </a:t>
            </a:r>
            <a:r>
              <a:rPr lang="en-US" sz="2400" b="1" i="1" u="sng" dirty="0" smtClean="0"/>
              <a:t>monitoring – North Head</a:t>
            </a:r>
            <a:endParaRPr lang="en-US" sz="2400" b="1" i="1" u="sng" dirty="0"/>
          </a:p>
          <a:p>
            <a:endParaRPr lang="en-US" dirty="0"/>
          </a:p>
        </p:txBody>
      </p:sp>
      <p:grpSp>
        <p:nvGrpSpPr>
          <p:cNvPr id="10" name="Group 9"/>
          <p:cNvGrpSpPr/>
          <p:nvPr/>
        </p:nvGrpSpPr>
        <p:grpSpPr>
          <a:xfrm>
            <a:off x="101057" y="512543"/>
            <a:ext cx="8229617" cy="5486411"/>
            <a:chOff x="457191" y="685794"/>
            <a:chExt cx="8229617" cy="5486411"/>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1" y="685794"/>
              <a:ext cx="8229617" cy="5486411"/>
            </a:xfrm>
            <a:prstGeom prst="rect">
              <a:avLst/>
            </a:prstGeom>
          </p:spPr>
        </p:pic>
        <p:cxnSp>
          <p:nvCxnSpPr>
            <p:cNvPr id="5" name="Straight Arrow Connector 4"/>
            <p:cNvCxnSpPr/>
            <p:nvPr/>
          </p:nvCxnSpPr>
          <p:spPr>
            <a:xfrm flipV="1">
              <a:off x="3101340" y="1813560"/>
              <a:ext cx="731520" cy="1447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Rectangle 5"/>
            <p:cNvSpPr/>
            <p:nvPr/>
          </p:nvSpPr>
          <p:spPr>
            <a:xfrm>
              <a:off x="1440180" y="1524000"/>
              <a:ext cx="1661160" cy="12769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3101340" y="2800952"/>
              <a:ext cx="731520" cy="10587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0" y="6097094"/>
            <a:ext cx="9144000" cy="646331"/>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No net volume change</a:t>
            </a:r>
          </a:p>
          <a:p>
            <a:pPr marL="285750" indent="-285750">
              <a:buFont typeface="Arial" panose="020B0604020202020204" pitchFamily="34" charset="0"/>
              <a:buChar char="•"/>
            </a:pPr>
            <a:r>
              <a:rPr lang="en-US" b="1" i="1" dirty="0" smtClean="0"/>
              <a:t>Measurable accumulation on the beach (110,000 ± 36,000 m</a:t>
            </a:r>
            <a:r>
              <a:rPr lang="en-US" b="1" i="1" baseline="30000" dirty="0" smtClean="0"/>
              <a:t>3</a:t>
            </a:r>
            <a:r>
              <a:rPr lang="en-US" b="1" i="1" dirty="0" smtClean="0"/>
              <a:t>) between 2014 and 2019 </a:t>
            </a:r>
            <a:endParaRPr lang="en-US" b="1" i="1" dirty="0"/>
          </a:p>
        </p:txBody>
      </p:sp>
    </p:spTree>
    <p:extLst>
      <p:ext uri="{BB962C8B-B14F-4D97-AF65-F5344CB8AC3E}">
        <p14:creationId xmlns:p14="http://schemas.microsoft.com/office/powerpoint/2010/main" val="2992713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57" y="512540"/>
            <a:ext cx="8229617" cy="5486411"/>
          </a:xfrm>
          <a:prstGeom prst="rect">
            <a:avLst/>
          </a:prstGeom>
        </p:spPr>
      </p:pic>
      <p:sp>
        <p:nvSpPr>
          <p:cNvPr id="3" name="TextBox 2"/>
          <p:cNvSpPr txBox="1"/>
          <p:nvPr/>
        </p:nvSpPr>
        <p:spPr>
          <a:xfrm>
            <a:off x="0" y="0"/>
            <a:ext cx="7019624" cy="738664"/>
          </a:xfrm>
          <a:prstGeom prst="rect">
            <a:avLst/>
          </a:prstGeom>
          <a:noFill/>
        </p:spPr>
        <p:txBody>
          <a:bodyPr wrap="square" rtlCol="0">
            <a:spAutoFit/>
          </a:bodyPr>
          <a:lstStyle/>
          <a:p>
            <a:r>
              <a:rPr lang="en-US" sz="2400" b="1" i="1" u="sng" dirty="0"/>
              <a:t>Beach and nearshore </a:t>
            </a:r>
            <a:r>
              <a:rPr lang="en-US" sz="2400" b="1" i="1" u="sng" dirty="0" smtClean="0"/>
              <a:t>monitoring – Benson Beach</a:t>
            </a:r>
            <a:endParaRPr lang="en-US" sz="2400" b="1" i="1" u="sng" dirty="0"/>
          </a:p>
          <a:p>
            <a:endParaRPr lang="en-US" dirty="0"/>
          </a:p>
        </p:txBody>
      </p:sp>
      <p:cxnSp>
        <p:nvCxnSpPr>
          <p:cNvPr id="5" name="Straight Arrow Connector 4"/>
          <p:cNvCxnSpPr/>
          <p:nvPr/>
        </p:nvCxnSpPr>
        <p:spPr>
          <a:xfrm flipV="1">
            <a:off x="2387065" y="2079057"/>
            <a:ext cx="1049154" cy="16555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Rectangle 5"/>
          <p:cNvSpPr/>
          <p:nvPr/>
        </p:nvSpPr>
        <p:spPr>
          <a:xfrm>
            <a:off x="741145" y="2637322"/>
            <a:ext cx="1828800" cy="22715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2569945" y="3878981"/>
            <a:ext cx="866274" cy="3465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0" y="5939760"/>
            <a:ext cx="9144000" cy="923330"/>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Net erosion of 2.1 ± 0.8 Mm</a:t>
            </a:r>
            <a:r>
              <a:rPr lang="en-US" b="1" i="1" baseline="30000" dirty="0" smtClean="0"/>
              <a:t>3 </a:t>
            </a:r>
            <a:r>
              <a:rPr lang="en-US" b="1" i="1" dirty="0" smtClean="0"/>
              <a:t>(420,000 m</a:t>
            </a:r>
            <a:r>
              <a:rPr lang="en-US" b="1" i="1" baseline="30000" dirty="0" smtClean="0"/>
              <a:t>3</a:t>
            </a:r>
            <a:r>
              <a:rPr lang="en-US" b="1" i="1" dirty="0" smtClean="0"/>
              <a:t>/</a:t>
            </a:r>
            <a:r>
              <a:rPr lang="en-US" b="1" i="1" dirty="0" err="1" smtClean="0"/>
              <a:t>yr</a:t>
            </a:r>
            <a:r>
              <a:rPr lang="en-US" b="1" i="1" dirty="0" smtClean="0"/>
              <a:t>)</a:t>
            </a:r>
          </a:p>
          <a:p>
            <a:pPr marL="285750" indent="-285750">
              <a:buFont typeface="Arial" panose="020B0604020202020204" pitchFamily="34" charset="0"/>
              <a:buChar char="•"/>
            </a:pPr>
            <a:r>
              <a:rPr lang="en-US" b="1" i="1" dirty="0" smtClean="0"/>
              <a:t>Erosion is significant for both beach and nearshore areas</a:t>
            </a:r>
          </a:p>
          <a:p>
            <a:pPr marL="285750" indent="-285750">
              <a:buFont typeface="Arial" panose="020B0604020202020204" pitchFamily="34" charset="0"/>
              <a:buChar char="•"/>
            </a:pPr>
            <a:r>
              <a:rPr lang="en-US" b="1" i="1" dirty="0" smtClean="0"/>
              <a:t>Dune crest height reduced by more that 1 m, </a:t>
            </a:r>
            <a:r>
              <a:rPr lang="en-US" b="1" i="1" dirty="0"/>
              <a:t>with roughly 50-m dune retreat</a:t>
            </a:r>
            <a:endParaRPr lang="en-US" b="1" i="1" dirty="0" smtClean="0"/>
          </a:p>
        </p:txBody>
      </p:sp>
    </p:spTree>
    <p:extLst>
      <p:ext uri="{BB962C8B-B14F-4D97-AF65-F5344CB8AC3E}">
        <p14:creationId xmlns:p14="http://schemas.microsoft.com/office/powerpoint/2010/main" val="37173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58" y="512540"/>
            <a:ext cx="8229617" cy="5486411"/>
          </a:xfrm>
          <a:prstGeom prst="rect">
            <a:avLst/>
          </a:prstGeom>
        </p:spPr>
      </p:pic>
      <p:sp>
        <p:nvSpPr>
          <p:cNvPr id="3" name="TextBox 2"/>
          <p:cNvSpPr txBox="1"/>
          <p:nvPr/>
        </p:nvSpPr>
        <p:spPr>
          <a:xfrm>
            <a:off x="0" y="0"/>
            <a:ext cx="7019624" cy="738664"/>
          </a:xfrm>
          <a:prstGeom prst="rect">
            <a:avLst/>
          </a:prstGeom>
          <a:noFill/>
        </p:spPr>
        <p:txBody>
          <a:bodyPr wrap="square" rtlCol="0">
            <a:spAutoFit/>
          </a:bodyPr>
          <a:lstStyle/>
          <a:p>
            <a:r>
              <a:rPr lang="en-US" sz="2400" b="1" i="1" u="sng" dirty="0"/>
              <a:t>Beach and nearshore </a:t>
            </a:r>
            <a:r>
              <a:rPr lang="en-US" sz="2400" b="1" i="1" u="sng" dirty="0" smtClean="0"/>
              <a:t>monitoring – South Jetty</a:t>
            </a:r>
            <a:endParaRPr lang="en-US" sz="2400" b="1" i="1" u="sng" dirty="0"/>
          </a:p>
          <a:p>
            <a:endParaRPr lang="en-US" dirty="0"/>
          </a:p>
        </p:txBody>
      </p:sp>
      <p:sp>
        <p:nvSpPr>
          <p:cNvPr id="4" name="TextBox 3"/>
          <p:cNvSpPr txBox="1"/>
          <p:nvPr/>
        </p:nvSpPr>
        <p:spPr>
          <a:xfrm>
            <a:off x="0" y="5939760"/>
            <a:ext cx="9144000" cy="646331"/>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Net accumulation of 1.8 ± 1.0 Mm</a:t>
            </a:r>
            <a:r>
              <a:rPr lang="en-US" b="1" i="1" baseline="30000" dirty="0" smtClean="0"/>
              <a:t>3 </a:t>
            </a:r>
            <a:r>
              <a:rPr lang="en-US" b="1" i="1" dirty="0" smtClean="0"/>
              <a:t>(360,000 m</a:t>
            </a:r>
            <a:r>
              <a:rPr lang="en-US" b="1" i="1" baseline="30000" dirty="0" smtClean="0"/>
              <a:t>3</a:t>
            </a:r>
            <a:r>
              <a:rPr lang="en-US" b="1" i="1" dirty="0" smtClean="0"/>
              <a:t>/</a:t>
            </a:r>
            <a:r>
              <a:rPr lang="en-US" b="1" i="1" dirty="0" err="1" smtClean="0"/>
              <a:t>yr</a:t>
            </a:r>
            <a:r>
              <a:rPr lang="en-US" b="1" i="1" dirty="0" smtClean="0"/>
              <a:t>)</a:t>
            </a:r>
          </a:p>
          <a:p>
            <a:pPr marL="285750" indent="-285750">
              <a:buFont typeface="Arial" panose="020B0604020202020204" pitchFamily="34" charset="0"/>
              <a:buChar char="•"/>
            </a:pPr>
            <a:r>
              <a:rPr lang="en-US" b="1" i="1" dirty="0" smtClean="0"/>
              <a:t>Accumulation throughout the </a:t>
            </a:r>
            <a:r>
              <a:rPr lang="en-US" b="1" i="1" dirty="0" err="1" smtClean="0"/>
              <a:t>shoreface</a:t>
            </a:r>
            <a:r>
              <a:rPr lang="en-US" b="1" i="1" dirty="0" smtClean="0"/>
              <a:t> </a:t>
            </a:r>
          </a:p>
        </p:txBody>
      </p:sp>
      <p:cxnSp>
        <p:nvCxnSpPr>
          <p:cNvPr id="6" name="Straight Arrow Connector 5"/>
          <p:cNvCxnSpPr/>
          <p:nvPr/>
        </p:nvCxnSpPr>
        <p:spPr>
          <a:xfrm flipV="1">
            <a:off x="2194560" y="2088682"/>
            <a:ext cx="1318661" cy="4138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Rectangle 6"/>
          <p:cNvSpPr/>
          <p:nvPr/>
        </p:nvSpPr>
        <p:spPr>
          <a:xfrm rot="20262328">
            <a:off x="870957" y="1777664"/>
            <a:ext cx="1485756" cy="21109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2701598" y="3513221"/>
            <a:ext cx="734621" cy="5783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80358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8421" t="483" r="2237" b="6009"/>
          <a:stretch/>
        </p:blipFill>
        <p:spPr>
          <a:xfrm>
            <a:off x="2531446" y="847023"/>
            <a:ext cx="6535554" cy="5130265"/>
          </a:xfrm>
          <a:prstGeom prst="rect">
            <a:avLst/>
          </a:prstGeom>
        </p:spPr>
      </p:pic>
      <p:sp>
        <p:nvSpPr>
          <p:cNvPr id="3" name="TextBox 2"/>
          <p:cNvSpPr txBox="1"/>
          <p:nvPr/>
        </p:nvSpPr>
        <p:spPr>
          <a:xfrm>
            <a:off x="0" y="0"/>
            <a:ext cx="7019624" cy="738664"/>
          </a:xfrm>
          <a:prstGeom prst="rect">
            <a:avLst/>
          </a:prstGeom>
          <a:noFill/>
        </p:spPr>
        <p:txBody>
          <a:bodyPr wrap="square" rtlCol="0">
            <a:spAutoFit/>
          </a:bodyPr>
          <a:lstStyle/>
          <a:p>
            <a:r>
              <a:rPr lang="en-US" sz="2400" b="1" i="1" u="sng" dirty="0"/>
              <a:t>Beach and nearshore </a:t>
            </a:r>
            <a:r>
              <a:rPr lang="en-US" sz="2400" b="1" i="1" u="sng" dirty="0" smtClean="0"/>
              <a:t>monitoring – Overview</a:t>
            </a:r>
            <a:endParaRPr lang="en-US" sz="2400" b="1" i="1" u="sng" dirty="0"/>
          </a:p>
          <a:p>
            <a:endParaRPr lang="en-US" dirty="0"/>
          </a:p>
        </p:txBody>
      </p:sp>
      <p:sp>
        <p:nvSpPr>
          <p:cNvPr id="4" name="TextBox 3"/>
          <p:cNvSpPr txBox="1"/>
          <p:nvPr/>
        </p:nvSpPr>
        <p:spPr>
          <a:xfrm>
            <a:off x="3428499" y="5977288"/>
            <a:ext cx="5295900" cy="646331"/>
          </a:xfrm>
          <a:prstGeom prst="rect">
            <a:avLst/>
          </a:prstGeom>
          <a:noFill/>
        </p:spPr>
        <p:txBody>
          <a:bodyPr wrap="square" rtlCol="0">
            <a:spAutoFit/>
          </a:bodyPr>
          <a:lstStyle/>
          <a:p>
            <a:r>
              <a:rPr lang="en-US" b="1" i="1" dirty="0" smtClean="0"/>
              <a:t>Integrated volume change over all profiles within a sub-area. Average number of profiles per area is ~20</a:t>
            </a:r>
            <a:endParaRPr lang="en-US" b="1" i="1" dirty="0"/>
          </a:p>
        </p:txBody>
      </p:sp>
      <p:sp>
        <p:nvSpPr>
          <p:cNvPr id="5" name="TextBox 4"/>
          <p:cNvSpPr txBox="1"/>
          <p:nvPr/>
        </p:nvSpPr>
        <p:spPr>
          <a:xfrm>
            <a:off x="0" y="2119493"/>
            <a:ext cx="2551632" cy="2862322"/>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Accumulation </a:t>
            </a:r>
            <a:r>
              <a:rPr lang="en-US" b="1" i="1" dirty="0"/>
              <a:t>on south side of inlets (South Jetty, Westport</a:t>
            </a:r>
            <a:r>
              <a:rPr lang="en-US" b="1" i="1" dirty="0" smtClean="0"/>
              <a:t>)</a:t>
            </a:r>
          </a:p>
          <a:p>
            <a:pPr marL="285750" indent="-285750">
              <a:buFont typeface="Arial" panose="020B0604020202020204" pitchFamily="34" charset="0"/>
              <a:buChar char="•"/>
            </a:pPr>
            <a:r>
              <a:rPr lang="en-US" b="1" i="1" dirty="0" smtClean="0"/>
              <a:t>Erosion on north sides of Grays Harbor and Columbia River inlets (Benson Beach, Ocean Shores)</a:t>
            </a:r>
          </a:p>
          <a:p>
            <a:pPr marL="285750" indent="-285750">
              <a:buFont typeface="Arial" panose="020B0604020202020204" pitchFamily="34" charset="0"/>
              <a:buChar char="•"/>
            </a:pPr>
            <a:endParaRPr lang="en-US" b="1" i="1" dirty="0" smtClean="0"/>
          </a:p>
        </p:txBody>
      </p:sp>
    </p:spTree>
    <p:extLst>
      <p:ext uri="{BB962C8B-B14F-4D97-AF65-F5344CB8AC3E}">
        <p14:creationId xmlns:p14="http://schemas.microsoft.com/office/powerpoint/2010/main" val="1536287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83177" y="92466"/>
            <a:ext cx="4072893" cy="4921413"/>
          </a:xfrm>
          <a:prstGeom prst="rect">
            <a:avLst/>
          </a:prstGeom>
        </p:spPr>
      </p:pic>
      <p:sp>
        <p:nvSpPr>
          <p:cNvPr id="3" name="TextBox 2"/>
          <p:cNvSpPr txBox="1"/>
          <p:nvPr/>
        </p:nvSpPr>
        <p:spPr>
          <a:xfrm>
            <a:off x="5141992" y="5147441"/>
            <a:ext cx="4226694" cy="1107996"/>
          </a:xfrm>
          <a:prstGeom prst="rect">
            <a:avLst/>
          </a:prstGeom>
          <a:noFill/>
        </p:spPr>
        <p:txBody>
          <a:bodyPr wrap="square" rtlCol="0">
            <a:spAutoFit/>
          </a:bodyPr>
          <a:lstStyle/>
          <a:p>
            <a:r>
              <a:rPr lang="en-US" sz="1600" b="1" i="1" dirty="0"/>
              <a:t>Digital data release with bathymetry and topography data from </a:t>
            </a:r>
            <a:r>
              <a:rPr lang="en-US" sz="1600" b="1" i="1" dirty="0" smtClean="0"/>
              <a:t>2014-2019: https</a:t>
            </a:r>
            <a:r>
              <a:rPr lang="en-US" sz="1600" b="1" i="1" dirty="0"/>
              <a:t>://doi.org/10.5066/P9W15JX8</a:t>
            </a:r>
          </a:p>
          <a:p>
            <a:endParaRPr lang="en-US" dirty="0"/>
          </a:p>
        </p:txBody>
      </p:sp>
      <p:sp>
        <p:nvSpPr>
          <p:cNvPr id="4" name="TextBox 3"/>
          <p:cNvSpPr txBox="1"/>
          <p:nvPr/>
        </p:nvSpPr>
        <p:spPr>
          <a:xfrm>
            <a:off x="76011" y="461665"/>
            <a:ext cx="4907165" cy="4093428"/>
          </a:xfrm>
          <a:prstGeom prst="rect">
            <a:avLst/>
          </a:prstGeom>
          <a:noFill/>
        </p:spPr>
        <p:txBody>
          <a:bodyPr wrap="square" rtlCol="0">
            <a:spAutoFit/>
          </a:bodyPr>
          <a:lstStyle/>
          <a:p>
            <a:r>
              <a:rPr lang="en-US" sz="2400" b="1" i="1" u="sng" dirty="0" smtClean="0"/>
              <a:t>Summary</a:t>
            </a:r>
          </a:p>
          <a:p>
            <a:pPr marL="285750" indent="-285750">
              <a:spcAft>
                <a:spcPts val="1200"/>
              </a:spcAft>
              <a:buFont typeface="Arial" panose="020B0604020202020204" pitchFamily="34" charset="0"/>
              <a:buChar char="•"/>
            </a:pPr>
            <a:r>
              <a:rPr lang="en-US" b="1" i="1" dirty="0" smtClean="0"/>
              <a:t>Despite the placement of over 1 Mm</a:t>
            </a:r>
            <a:r>
              <a:rPr lang="en-US" b="1" i="1" baseline="30000" dirty="0" smtClean="0"/>
              <a:t>3</a:t>
            </a:r>
            <a:r>
              <a:rPr lang="en-US" b="1" i="1" dirty="0" smtClean="0"/>
              <a:t> of sediment in the Shallow Water Site annually between 2014 and 2019, Benson Beach continues to erode</a:t>
            </a:r>
          </a:p>
          <a:p>
            <a:pPr marL="285750" indent="-285750">
              <a:spcAft>
                <a:spcPts val="1200"/>
              </a:spcAft>
              <a:buFont typeface="Arial" panose="020B0604020202020204" pitchFamily="34" charset="0"/>
              <a:buChar char="•"/>
            </a:pPr>
            <a:r>
              <a:rPr lang="en-US" b="1" i="1" dirty="0" smtClean="0"/>
              <a:t>Additional sediment supplies and efficient transport between nearshore placement areas and Benson Beach are needed to overcome the 420,000 m</a:t>
            </a:r>
            <a:r>
              <a:rPr lang="en-US" b="1" i="1" baseline="30000" dirty="0" smtClean="0"/>
              <a:t>3</a:t>
            </a:r>
            <a:r>
              <a:rPr lang="en-US" b="1" i="1" dirty="0" smtClean="0"/>
              <a:t>/</a:t>
            </a:r>
            <a:r>
              <a:rPr lang="en-US" b="1" i="1" dirty="0" err="1" smtClean="0"/>
              <a:t>yr</a:t>
            </a:r>
            <a:r>
              <a:rPr lang="en-US" b="1" i="1" dirty="0" smtClean="0"/>
              <a:t> deficit</a:t>
            </a:r>
            <a:endParaRPr lang="en-US" b="1" i="1" dirty="0"/>
          </a:p>
          <a:p>
            <a:pPr marL="285750" indent="-285750">
              <a:spcAft>
                <a:spcPts val="1200"/>
              </a:spcAft>
              <a:buFont typeface="Arial" panose="020B0604020202020204" pitchFamily="34" charset="0"/>
              <a:buChar char="•"/>
            </a:pPr>
            <a:r>
              <a:rPr lang="en-US" b="1" i="1" dirty="0" smtClean="0"/>
              <a:t>Numerical modeling used to evaluate and identify nearshore dredge placement areas that efficiently enhance the sediment budget of Benson Beach</a:t>
            </a:r>
          </a:p>
        </p:txBody>
      </p:sp>
      <p:sp>
        <p:nvSpPr>
          <p:cNvPr id="5" name="TextBox 4"/>
          <p:cNvSpPr txBox="1"/>
          <p:nvPr/>
        </p:nvSpPr>
        <p:spPr>
          <a:xfrm>
            <a:off x="0" y="0"/>
            <a:ext cx="7019624" cy="461665"/>
          </a:xfrm>
          <a:prstGeom prst="rect">
            <a:avLst/>
          </a:prstGeom>
          <a:noFill/>
        </p:spPr>
        <p:txBody>
          <a:bodyPr wrap="square" rtlCol="0">
            <a:spAutoFit/>
          </a:bodyPr>
          <a:lstStyle/>
          <a:p>
            <a:r>
              <a:rPr lang="en-US" sz="2400" b="1" i="1" u="sng" dirty="0"/>
              <a:t>Beach and nearshore </a:t>
            </a:r>
            <a:r>
              <a:rPr lang="en-US" sz="2400" b="1" i="1" u="sng" dirty="0" smtClean="0"/>
              <a:t>monitoring</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779" y="4550171"/>
            <a:ext cx="4090242" cy="2302536"/>
          </a:xfrm>
          <a:prstGeom prst="rect">
            <a:avLst/>
          </a:prstGeom>
        </p:spPr>
      </p:pic>
    </p:spTree>
    <p:extLst>
      <p:ext uri="{BB962C8B-B14F-4D97-AF65-F5344CB8AC3E}">
        <p14:creationId xmlns:p14="http://schemas.microsoft.com/office/powerpoint/2010/main" val="3888504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630" y="86576"/>
            <a:ext cx="1582660" cy="4616648"/>
          </a:xfrm>
          <a:prstGeom prst="rect">
            <a:avLst/>
          </a:prstGeom>
          <a:noFill/>
        </p:spPr>
        <p:txBody>
          <a:bodyPr wrap="square" rtlCol="0">
            <a:spAutoFit/>
          </a:bodyPr>
          <a:lstStyle/>
          <a:p>
            <a:r>
              <a:rPr lang="en-US" sz="2400" b="1" i="1" u="sng" dirty="0" smtClean="0"/>
              <a:t>Sediment Transport Modeling</a:t>
            </a:r>
          </a:p>
          <a:p>
            <a:endParaRPr lang="en-US" sz="2400" b="1" i="1" u="sng" dirty="0"/>
          </a:p>
          <a:p>
            <a:r>
              <a:rPr lang="en-US" b="1" i="1" dirty="0"/>
              <a:t>Goals: </a:t>
            </a:r>
            <a:endParaRPr lang="en-US" b="1" i="1" dirty="0" smtClean="0"/>
          </a:p>
          <a:p>
            <a:r>
              <a:rPr lang="en-US" b="1" i="1" dirty="0" smtClean="0"/>
              <a:t>identify </a:t>
            </a:r>
            <a:r>
              <a:rPr lang="en-US" b="1" i="1" dirty="0"/>
              <a:t>transport pathways and the most beneficial locations for dredged material placement</a:t>
            </a:r>
          </a:p>
          <a:p>
            <a:endParaRPr lang="en-US" dirty="0"/>
          </a:p>
        </p:txBody>
      </p:sp>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1746290" y="76951"/>
            <a:ext cx="7321226" cy="4591302"/>
          </a:xfrm>
          <a:prstGeom prst="rect">
            <a:avLst/>
          </a:prstGeom>
        </p:spPr>
      </p:pic>
      <p:sp>
        <p:nvSpPr>
          <p:cNvPr id="4" name="TextBox 3"/>
          <p:cNvSpPr txBox="1"/>
          <p:nvPr/>
        </p:nvSpPr>
        <p:spPr>
          <a:xfrm>
            <a:off x="1746290" y="4804627"/>
            <a:ext cx="7142206" cy="1477328"/>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Grid consists of 43,356 grid cells</a:t>
            </a:r>
          </a:p>
          <a:p>
            <a:pPr marL="285750" indent="-285750">
              <a:buFont typeface="Arial" panose="020B0604020202020204" pitchFamily="34" charset="0"/>
              <a:buChar char="•"/>
            </a:pPr>
            <a:r>
              <a:rPr lang="en-US" b="1" i="1" dirty="0" smtClean="0"/>
              <a:t>Resolution varied between 15 m and 100 m in area of interest</a:t>
            </a:r>
          </a:p>
          <a:p>
            <a:pPr marL="285750" indent="-285750">
              <a:buFont typeface="Arial" panose="020B0604020202020204" pitchFamily="34" charset="0"/>
              <a:buChar char="•"/>
            </a:pPr>
            <a:r>
              <a:rPr lang="en-US" b="1" i="1" dirty="0" smtClean="0"/>
              <a:t>10 vertical layers</a:t>
            </a:r>
          </a:p>
          <a:p>
            <a:pPr marL="285750" indent="-285750">
              <a:buFont typeface="Arial" panose="020B0604020202020204" pitchFamily="34" charset="0"/>
              <a:buChar char="•"/>
            </a:pPr>
            <a:r>
              <a:rPr lang="en-US" b="1" i="1" dirty="0" smtClean="0"/>
              <a:t>Hydrodynamics validated with NOAA tide stations, NDBC wave buoys, and instrumented tripods deployed in 2013</a:t>
            </a:r>
            <a:endParaRPr lang="en-US" b="1" i="1" dirty="0"/>
          </a:p>
        </p:txBody>
      </p:sp>
      <p:sp>
        <p:nvSpPr>
          <p:cNvPr id="5" name="TextBox 4"/>
          <p:cNvSpPr txBox="1"/>
          <p:nvPr/>
        </p:nvSpPr>
        <p:spPr>
          <a:xfrm>
            <a:off x="6283105" y="4467869"/>
            <a:ext cx="2335794" cy="246221"/>
          </a:xfrm>
          <a:prstGeom prst="rect">
            <a:avLst/>
          </a:prstGeom>
          <a:noFill/>
        </p:spPr>
        <p:txBody>
          <a:bodyPr wrap="square" rtlCol="0">
            <a:spAutoFit/>
          </a:bodyPr>
          <a:lstStyle/>
          <a:p>
            <a:r>
              <a:rPr lang="en-US" sz="1000" b="1" i="1" dirty="0" smtClean="0"/>
              <a:t>Grid resolution reduced by 3X for display</a:t>
            </a:r>
            <a:endParaRPr lang="en-US" sz="1000" b="1" i="1" dirty="0"/>
          </a:p>
        </p:txBody>
      </p:sp>
    </p:spTree>
    <p:extLst>
      <p:ext uri="{BB962C8B-B14F-4D97-AF65-F5344CB8AC3E}">
        <p14:creationId xmlns:p14="http://schemas.microsoft.com/office/powerpoint/2010/main" val="1529607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629" y="86576"/>
            <a:ext cx="4055285" cy="461665"/>
          </a:xfrm>
          <a:prstGeom prst="rect">
            <a:avLst/>
          </a:prstGeom>
          <a:noFill/>
        </p:spPr>
        <p:txBody>
          <a:bodyPr wrap="square" rtlCol="0">
            <a:spAutoFit/>
          </a:bodyPr>
          <a:lstStyle/>
          <a:p>
            <a:r>
              <a:rPr lang="en-US" sz="2400" b="1" i="1" u="sng" dirty="0" smtClean="0"/>
              <a:t>Sediment Transport Modeling</a:t>
            </a:r>
            <a:endParaRPr lang="en-US" dirty="0"/>
          </a:p>
        </p:txBody>
      </p:sp>
      <p:sp>
        <p:nvSpPr>
          <p:cNvPr id="34" name="TextBox 33"/>
          <p:cNvSpPr txBox="1"/>
          <p:nvPr/>
        </p:nvSpPr>
        <p:spPr>
          <a:xfrm>
            <a:off x="88459" y="1157055"/>
            <a:ext cx="3876675" cy="446276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b="1" i="1" dirty="0" smtClean="0"/>
              <a:t>Examine transports during a series of energetic fall/winter storms</a:t>
            </a:r>
          </a:p>
          <a:p>
            <a:pPr marL="285750" indent="-285750">
              <a:spcAft>
                <a:spcPts val="1200"/>
              </a:spcAft>
              <a:buFont typeface="Arial" panose="020B0604020202020204" pitchFamily="34" charset="0"/>
              <a:buChar char="•"/>
            </a:pPr>
            <a:r>
              <a:rPr lang="en-US" b="1" i="1" dirty="0" smtClean="0"/>
              <a:t>Simulate potential transport of medium fine sand (200 micron)</a:t>
            </a:r>
          </a:p>
          <a:p>
            <a:pPr marL="285750" indent="-285750">
              <a:spcAft>
                <a:spcPts val="1200"/>
              </a:spcAft>
              <a:buFont typeface="Arial" panose="020B0604020202020204" pitchFamily="34" charset="0"/>
              <a:buChar char="•"/>
            </a:pPr>
            <a:r>
              <a:rPr lang="en-US" b="1" i="1" dirty="0" smtClean="0"/>
              <a:t>Wave directions shown with large red arrows</a:t>
            </a:r>
          </a:p>
          <a:p>
            <a:pPr marL="285750" indent="-285750">
              <a:spcAft>
                <a:spcPts val="1200"/>
              </a:spcAft>
              <a:buFont typeface="Arial" panose="020B0604020202020204" pitchFamily="34" charset="0"/>
              <a:buChar char="•"/>
            </a:pPr>
            <a:r>
              <a:rPr lang="en-US" b="1" i="1" dirty="0"/>
              <a:t>Wave processes dominant, but tidal currents enhance fluxes </a:t>
            </a:r>
            <a:r>
              <a:rPr lang="en-US" b="1" i="1" dirty="0" smtClean="0"/>
              <a:t>around the inlet</a:t>
            </a:r>
          </a:p>
          <a:p>
            <a:pPr marL="285750" indent="-285750">
              <a:spcAft>
                <a:spcPts val="1200"/>
              </a:spcAft>
              <a:buFont typeface="Arial" panose="020B0604020202020204" pitchFamily="34" charset="0"/>
              <a:buChar char="•"/>
            </a:pPr>
            <a:r>
              <a:rPr lang="en-US" b="1" i="1" dirty="0" smtClean="0"/>
              <a:t>Sediment transport fluxes higher on Peacock Spit than within the North Head Site</a:t>
            </a:r>
            <a:endParaRPr lang="en-US" b="1" i="1" dirty="0"/>
          </a:p>
          <a:p>
            <a:pPr marL="285750" indent="-285750">
              <a:buFont typeface="Arial" panose="020B0604020202020204" pitchFamily="34" charset="0"/>
              <a:buChar char="•"/>
            </a:pPr>
            <a:endParaRPr lang="en-US" b="1" i="1"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r="3850" b="7451"/>
          <a:stretch/>
        </p:blipFill>
        <p:spPr>
          <a:xfrm>
            <a:off x="4111337" y="77031"/>
            <a:ext cx="4790616" cy="6587389"/>
          </a:xfrm>
          <a:prstGeom prst="rect">
            <a:avLst/>
          </a:prstGeom>
        </p:spPr>
      </p:pic>
    </p:spTree>
    <p:extLst>
      <p:ext uri="{BB962C8B-B14F-4D97-AF65-F5344CB8AC3E}">
        <p14:creationId xmlns:p14="http://schemas.microsoft.com/office/powerpoint/2010/main" val="42232288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629" y="86576"/>
            <a:ext cx="4055285" cy="461665"/>
          </a:xfrm>
          <a:prstGeom prst="rect">
            <a:avLst/>
          </a:prstGeom>
          <a:noFill/>
        </p:spPr>
        <p:txBody>
          <a:bodyPr wrap="square" rtlCol="0">
            <a:spAutoFit/>
          </a:bodyPr>
          <a:lstStyle/>
          <a:p>
            <a:r>
              <a:rPr lang="en-US" sz="2400" b="1" i="1" u="sng" dirty="0" smtClean="0"/>
              <a:t>Sediment Transport Modeling</a:t>
            </a:r>
            <a:endParaRPr lang="en-US" dirty="0"/>
          </a:p>
        </p:txBody>
      </p:sp>
      <p:sp>
        <p:nvSpPr>
          <p:cNvPr id="5" name="TextBox 4"/>
          <p:cNvSpPr txBox="1"/>
          <p:nvPr/>
        </p:nvSpPr>
        <p:spPr>
          <a:xfrm>
            <a:off x="88459" y="1157055"/>
            <a:ext cx="4248151" cy="3323987"/>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b="1" i="1" dirty="0" smtClean="0"/>
              <a:t>Examine transports following the 2018 North Head pilot placement (NW – SE)</a:t>
            </a:r>
          </a:p>
          <a:p>
            <a:pPr marL="285750" indent="-285750">
              <a:spcAft>
                <a:spcPts val="1200"/>
              </a:spcAft>
              <a:buFont typeface="Arial" panose="020B0604020202020204" pitchFamily="34" charset="0"/>
              <a:buChar char="•"/>
            </a:pPr>
            <a:r>
              <a:rPr lang="en-US" b="1" i="1" dirty="0" smtClean="0"/>
              <a:t>Very low transport rates within the North Head Site throughout the simulation </a:t>
            </a:r>
          </a:p>
          <a:p>
            <a:pPr marL="285750" indent="-285750">
              <a:spcAft>
                <a:spcPts val="1200"/>
              </a:spcAft>
              <a:buFont typeface="Arial" panose="020B0604020202020204" pitchFamily="34" charset="0"/>
              <a:buChar char="•"/>
            </a:pPr>
            <a:r>
              <a:rPr lang="en-US" b="1" i="1" dirty="0" smtClean="0"/>
              <a:t>Transport events coincide with larger waves </a:t>
            </a:r>
          </a:p>
          <a:p>
            <a:pPr marL="285750" indent="-285750">
              <a:spcAft>
                <a:spcPts val="1200"/>
              </a:spcAft>
              <a:buFont typeface="Arial" panose="020B0604020202020204" pitchFamily="34" charset="0"/>
              <a:buChar char="•"/>
            </a:pPr>
            <a:r>
              <a:rPr lang="en-US" b="1" i="1" dirty="0" smtClean="0"/>
              <a:t>Transport rates were 3-10 times higher at the SE end of the pilot placement than to the NW</a:t>
            </a:r>
            <a:endParaRPr lang="en-US" b="1" i="1" dirty="0"/>
          </a:p>
        </p:txBody>
      </p:sp>
      <p:pic>
        <p:nvPicPr>
          <p:cNvPr id="7" name="Picture 6"/>
          <p:cNvPicPr>
            <a:picLocks noChangeAspect="1"/>
          </p:cNvPicPr>
          <p:nvPr/>
        </p:nvPicPr>
        <p:blipFill rotWithShape="1">
          <a:blip r:embed="rId2"/>
          <a:srcRect l="15521" t="63827" r="14896" b="6481"/>
          <a:stretch/>
        </p:blipFill>
        <p:spPr>
          <a:xfrm>
            <a:off x="88459" y="5089856"/>
            <a:ext cx="4435108" cy="1064517"/>
          </a:xfrm>
          <a:prstGeom prst="rect">
            <a:avLst/>
          </a:prstGeom>
        </p:spPr>
      </p:pic>
      <p:sp>
        <p:nvSpPr>
          <p:cNvPr id="8" name="TextBox 7"/>
          <p:cNvSpPr txBox="1"/>
          <p:nvPr/>
        </p:nvSpPr>
        <p:spPr>
          <a:xfrm>
            <a:off x="88459" y="6109362"/>
            <a:ext cx="3830147" cy="369332"/>
          </a:xfrm>
          <a:prstGeom prst="rect">
            <a:avLst/>
          </a:prstGeom>
          <a:noFill/>
        </p:spPr>
        <p:txBody>
          <a:bodyPr wrap="square" rtlCol="0">
            <a:spAutoFit/>
          </a:bodyPr>
          <a:lstStyle/>
          <a:p>
            <a:r>
              <a:rPr lang="en-US" b="1" i="1" dirty="0" smtClean="0"/>
              <a:t>2018 Pilot placement cross section</a:t>
            </a:r>
            <a:endParaRPr lang="en-US" b="1" i="1" dirty="0"/>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2855" r="5197" b="8908"/>
          <a:stretch/>
        </p:blipFill>
        <p:spPr>
          <a:xfrm>
            <a:off x="4824411" y="-1"/>
            <a:ext cx="4246362" cy="5645999"/>
          </a:xfrm>
          <a:prstGeom prst="rect">
            <a:avLst/>
          </a:prstGeom>
        </p:spPr>
      </p:pic>
      <p:pic>
        <p:nvPicPr>
          <p:cNvPr id="4099" name="Picture 3" descr="northhead_placement_ts"/>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4314" b="1"/>
          <a:stretch/>
        </p:blipFill>
        <p:spPr bwMode="auto">
          <a:xfrm>
            <a:off x="4824411" y="5550650"/>
            <a:ext cx="4246362" cy="1299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a:stretch>
            <a:fillRect/>
          </a:stretch>
        </p:blipFill>
        <p:spPr>
          <a:xfrm>
            <a:off x="5615969" y="5701499"/>
            <a:ext cx="739845" cy="407863"/>
          </a:xfrm>
          <a:prstGeom prst="rect">
            <a:avLst/>
          </a:prstGeom>
        </p:spPr>
      </p:pic>
      <p:cxnSp>
        <p:nvCxnSpPr>
          <p:cNvPr id="6" name="Straight Arrow Connector 5"/>
          <p:cNvCxnSpPr/>
          <p:nvPr/>
        </p:nvCxnSpPr>
        <p:spPr>
          <a:xfrm flipV="1">
            <a:off x="2998694" y="3371850"/>
            <a:ext cx="2912249" cy="20692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772663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629" y="86576"/>
            <a:ext cx="4055285" cy="461665"/>
          </a:xfrm>
          <a:prstGeom prst="rect">
            <a:avLst/>
          </a:prstGeom>
          <a:noFill/>
        </p:spPr>
        <p:txBody>
          <a:bodyPr wrap="square" rtlCol="0">
            <a:spAutoFit/>
          </a:bodyPr>
          <a:lstStyle/>
          <a:p>
            <a:r>
              <a:rPr lang="en-US" sz="2400" b="1" i="1" u="sng" dirty="0" smtClean="0"/>
              <a:t>Sediment Transport Modeling</a:t>
            </a:r>
            <a:endParaRPr lang="en-US" dirty="0"/>
          </a:p>
        </p:txBody>
      </p:sp>
      <p:sp>
        <p:nvSpPr>
          <p:cNvPr id="4" name="TextBox 3"/>
          <p:cNvSpPr txBox="1"/>
          <p:nvPr/>
        </p:nvSpPr>
        <p:spPr>
          <a:xfrm>
            <a:off x="0" y="1222216"/>
            <a:ext cx="4055285" cy="5355312"/>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Schematized wave climate used to simulate full range of forcing conditions and simulate annual average conditions</a:t>
            </a:r>
          </a:p>
          <a:p>
            <a:pPr marL="285750" indent="-285750">
              <a:buFont typeface="Arial" panose="020B0604020202020204" pitchFamily="34" charset="0"/>
              <a:buChar char="•"/>
            </a:pPr>
            <a:r>
              <a:rPr lang="en-US" b="1" i="1" dirty="0" smtClean="0"/>
              <a:t>19 wave classes</a:t>
            </a:r>
          </a:p>
          <a:p>
            <a:pPr marL="285750" indent="-285750">
              <a:buFont typeface="Arial" panose="020B0604020202020204" pitchFamily="34" charset="0"/>
              <a:buChar char="•"/>
            </a:pPr>
            <a:r>
              <a:rPr lang="en-US" b="1" i="1" dirty="0" smtClean="0"/>
              <a:t>2 discharge scenarios (4,000 m</a:t>
            </a:r>
            <a:r>
              <a:rPr lang="en-US" b="1" i="1" baseline="30000" dirty="0" smtClean="0"/>
              <a:t>3</a:t>
            </a:r>
            <a:r>
              <a:rPr lang="en-US" b="1" i="1" dirty="0" smtClean="0"/>
              <a:t>/s and 8,000 m</a:t>
            </a:r>
            <a:r>
              <a:rPr lang="en-US" b="1" i="1" baseline="30000" dirty="0" smtClean="0"/>
              <a:t>3</a:t>
            </a:r>
            <a:r>
              <a:rPr lang="en-US" b="1" i="1" dirty="0" smtClean="0"/>
              <a:t>/s)</a:t>
            </a:r>
          </a:p>
          <a:p>
            <a:pPr marL="285750" indent="-285750">
              <a:buFont typeface="Arial" panose="020B0604020202020204" pitchFamily="34" charset="0"/>
              <a:buChar char="•"/>
            </a:pPr>
            <a:r>
              <a:rPr lang="en-US" b="1" i="1" dirty="0" smtClean="0"/>
              <a:t>Dispersal north and south of the inlet</a:t>
            </a:r>
          </a:p>
          <a:p>
            <a:pPr marL="285750" indent="-285750">
              <a:buFont typeface="Arial" panose="020B0604020202020204" pitchFamily="34" charset="0"/>
              <a:buChar char="•"/>
            </a:pPr>
            <a:r>
              <a:rPr lang="en-US" b="1" i="1" dirty="0" smtClean="0"/>
              <a:t>Import into the MCR during low river flow, export during high river flow</a:t>
            </a:r>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r>
              <a:rPr lang="en-US" b="1" i="1" dirty="0"/>
              <a:t>Relatively large wave-driven net landward sediment transport occurs (</a:t>
            </a:r>
            <a:r>
              <a:rPr lang="en-US" b="1" i="1" dirty="0" smtClean="0"/>
              <a:t>3,160+ </a:t>
            </a:r>
            <a:r>
              <a:rPr lang="en-US" b="1" i="1" dirty="0"/>
              <a:t>m</a:t>
            </a:r>
            <a:r>
              <a:rPr lang="en-US" b="1" i="1" baseline="30000" dirty="0"/>
              <a:t>3</a:t>
            </a:r>
            <a:r>
              <a:rPr lang="en-US" b="1" i="1" dirty="0"/>
              <a:t>/tide) from the ebb-tidal delta towards Benson Beach.  At the location of the North Head disposal site, landward transport rates are roughly 80% </a:t>
            </a:r>
            <a:r>
              <a:rPr lang="en-US" b="1" i="1" dirty="0" smtClean="0"/>
              <a:t>smaller</a:t>
            </a:r>
            <a:endParaRPr lang="en-US" b="1" i="1" dirty="0"/>
          </a:p>
          <a:p>
            <a:pPr marL="285750" indent="-285750">
              <a:buFont typeface="Arial" panose="020B0604020202020204" pitchFamily="34" charset="0"/>
              <a:buChar char="•"/>
            </a:pPr>
            <a:endParaRPr lang="en-US" b="1" i="1" dirty="0" smtClean="0"/>
          </a:p>
        </p:txBody>
      </p:sp>
      <p:grpSp>
        <p:nvGrpSpPr>
          <p:cNvPr id="7" name="Group 6"/>
          <p:cNvGrpSpPr/>
          <p:nvPr/>
        </p:nvGrpSpPr>
        <p:grpSpPr>
          <a:xfrm>
            <a:off x="4218914" y="425131"/>
            <a:ext cx="4603995" cy="5862628"/>
            <a:chOff x="4092164" y="502976"/>
            <a:chExt cx="4912872" cy="6255945"/>
          </a:xfrm>
        </p:grpSpPr>
        <p:pic>
          <p:nvPicPr>
            <p:cNvPr id="5" name="Picture 4"/>
            <p:cNvPicPr/>
            <p:nvPr/>
          </p:nvPicPr>
          <p:blipFill rotWithShape="1">
            <a:blip r:embed="rId2" cstate="print">
              <a:extLst>
                <a:ext uri="{28A0092B-C50C-407E-A947-70E740481C1C}">
                  <a14:useLocalDpi xmlns:a14="http://schemas.microsoft.com/office/drawing/2010/main" val="0"/>
                </a:ext>
              </a:extLst>
            </a:blip>
            <a:srcRect l="51559" t="3981" b="2593"/>
            <a:stretch/>
          </p:blipFill>
          <p:spPr>
            <a:xfrm>
              <a:off x="4092164" y="502976"/>
              <a:ext cx="2531861" cy="6255945"/>
            </a:xfrm>
            <a:prstGeom prst="rect">
              <a:avLst/>
            </a:prstGeom>
          </p:spPr>
        </p:pic>
        <p:pic>
          <p:nvPicPr>
            <p:cNvPr id="6" name="Picture 5"/>
            <p:cNvPicPr/>
            <p:nvPr/>
          </p:nvPicPr>
          <p:blipFill rotWithShape="1">
            <a:blip r:embed="rId3" cstate="print">
              <a:extLst>
                <a:ext uri="{28A0092B-C50C-407E-A947-70E740481C1C}">
                  <a14:useLocalDpi xmlns:a14="http://schemas.microsoft.com/office/drawing/2010/main" val="0"/>
                </a:ext>
              </a:extLst>
            </a:blip>
            <a:srcRect l="52143" t="3264" b="2921"/>
            <a:stretch/>
          </p:blipFill>
          <p:spPr>
            <a:xfrm>
              <a:off x="6578758" y="502976"/>
              <a:ext cx="2426278" cy="6255945"/>
            </a:xfrm>
            <a:prstGeom prst="rect">
              <a:avLst/>
            </a:prstGeom>
          </p:spPr>
        </p:pic>
      </p:grpSp>
      <p:sp>
        <p:nvSpPr>
          <p:cNvPr id="8" name="TextBox 7"/>
          <p:cNvSpPr txBox="1"/>
          <p:nvPr/>
        </p:nvSpPr>
        <p:spPr>
          <a:xfrm>
            <a:off x="4627638" y="6273225"/>
            <a:ext cx="4195271" cy="584775"/>
          </a:xfrm>
          <a:prstGeom prst="rect">
            <a:avLst/>
          </a:prstGeom>
          <a:noFill/>
        </p:spPr>
        <p:txBody>
          <a:bodyPr wrap="square" rtlCol="0">
            <a:spAutoFit/>
          </a:bodyPr>
          <a:lstStyle/>
          <a:p>
            <a:r>
              <a:rPr lang="en-US" sz="1600" b="1" i="1" dirty="0" smtClean="0"/>
              <a:t>Mean transport of all wave classes scaled by probability of occurrence</a:t>
            </a:r>
            <a:endParaRPr lang="en-US" sz="1600" b="1" i="1" dirty="0"/>
          </a:p>
        </p:txBody>
      </p:sp>
      <p:sp>
        <p:nvSpPr>
          <p:cNvPr id="9" name="TextBox 8"/>
          <p:cNvSpPr txBox="1"/>
          <p:nvPr/>
        </p:nvSpPr>
        <p:spPr>
          <a:xfrm>
            <a:off x="4680654" y="86576"/>
            <a:ext cx="1652553" cy="369332"/>
          </a:xfrm>
          <a:prstGeom prst="rect">
            <a:avLst/>
          </a:prstGeom>
          <a:noFill/>
        </p:spPr>
        <p:txBody>
          <a:bodyPr wrap="square" rtlCol="0">
            <a:spAutoFit/>
          </a:bodyPr>
          <a:lstStyle/>
          <a:p>
            <a:r>
              <a:rPr lang="en-US" b="1" i="1" dirty="0" smtClean="0"/>
              <a:t>Low discharge</a:t>
            </a:r>
            <a:endParaRPr lang="en-US" b="1" i="1" dirty="0"/>
          </a:p>
        </p:txBody>
      </p:sp>
      <p:sp>
        <p:nvSpPr>
          <p:cNvPr id="10" name="TextBox 9"/>
          <p:cNvSpPr txBox="1"/>
          <p:nvPr/>
        </p:nvSpPr>
        <p:spPr>
          <a:xfrm>
            <a:off x="6885810" y="86576"/>
            <a:ext cx="1652553" cy="369332"/>
          </a:xfrm>
          <a:prstGeom prst="rect">
            <a:avLst/>
          </a:prstGeom>
          <a:noFill/>
        </p:spPr>
        <p:txBody>
          <a:bodyPr wrap="square" rtlCol="0">
            <a:spAutoFit/>
          </a:bodyPr>
          <a:lstStyle/>
          <a:p>
            <a:r>
              <a:rPr lang="en-US" b="1" i="1" dirty="0" smtClean="0"/>
              <a:t>High discharge</a:t>
            </a:r>
            <a:endParaRPr lang="en-US" b="1" i="1" dirty="0"/>
          </a:p>
        </p:txBody>
      </p:sp>
    </p:spTree>
    <p:extLst>
      <p:ext uri="{BB962C8B-B14F-4D97-AF65-F5344CB8AC3E}">
        <p14:creationId xmlns:p14="http://schemas.microsoft.com/office/powerpoint/2010/main" val="3884850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630" y="86576"/>
            <a:ext cx="3032244" cy="830997"/>
          </a:xfrm>
          <a:prstGeom prst="rect">
            <a:avLst/>
          </a:prstGeom>
          <a:noFill/>
        </p:spPr>
        <p:txBody>
          <a:bodyPr wrap="square" rtlCol="0">
            <a:spAutoFit/>
          </a:bodyPr>
          <a:lstStyle/>
          <a:p>
            <a:r>
              <a:rPr lang="en-US" sz="2400" b="1" i="1" u="sng" dirty="0" smtClean="0"/>
              <a:t>Sediment Transport Pathways Analysis</a:t>
            </a:r>
          </a:p>
        </p:txBody>
      </p:sp>
      <p:pic>
        <p:nvPicPr>
          <p:cNvPr id="7170" name="Picture 2" descr="example_spit_calcu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5448" y="168058"/>
            <a:ext cx="5019675" cy="644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44443" y="2299581"/>
            <a:ext cx="3250194" cy="2308324"/>
          </a:xfrm>
          <a:prstGeom prst="rect">
            <a:avLst/>
          </a:prstGeom>
          <a:noFill/>
        </p:spPr>
        <p:txBody>
          <a:bodyPr wrap="square" rtlCol="0">
            <a:spAutoFit/>
          </a:bodyPr>
          <a:lstStyle/>
          <a:p>
            <a:r>
              <a:rPr lang="en-US" b="1" i="1" dirty="0" smtClean="0"/>
              <a:t>Sediment Pathway Interactive visualization Tool (SPIT) </a:t>
            </a:r>
            <a:r>
              <a:rPr lang="en-US" b="1" i="1" dirty="0" smtClean="0"/>
              <a:t>used </a:t>
            </a:r>
            <a:r>
              <a:rPr lang="en-US" b="1" i="1" dirty="0"/>
              <a:t>sediment transport vector fields derived </a:t>
            </a:r>
            <a:r>
              <a:rPr lang="en-US" b="1" i="1" dirty="0" smtClean="0"/>
              <a:t>from </a:t>
            </a:r>
            <a:r>
              <a:rPr lang="en-US" b="1" i="1" dirty="0"/>
              <a:t>transport formula  </a:t>
            </a:r>
            <a:r>
              <a:rPr lang="en-US" b="1" i="1" dirty="0" smtClean="0"/>
              <a:t>to examine pathways and relative mobility of 500 source locations throughout the estuary, inlet, and coastal areas</a:t>
            </a:r>
            <a:endParaRPr lang="en-US" b="1" i="1" dirty="0"/>
          </a:p>
        </p:txBody>
      </p:sp>
      <p:sp>
        <p:nvSpPr>
          <p:cNvPr id="5" name="TextBox 4"/>
          <p:cNvSpPr txBox="1"/>
          <p:nvPr/>
        </p:nvSpPr>
        <p:spPr>
          <a:xfrm>
            <a:off x="4608215" y="3022855"/>
            <a:ext cx="1620569" cy="307777"/>
          </a:xfrm>
          <a:prstGeom prst="rect">
            <a:avLst/>
          </a:prstGeom>
          <a:solidFill>
            <a:schemeClr val="bg1">
              <a:alpha val="65000"/>
            </a:schemeClr>
          </a:solidFill>
        </p:spPr>
        <p:txBody>
          <a:bodyPr wrap="square" rtlCol="0">
            <a:spAutoFit/>
          </a:bodyPr>
          <a:lstStyle/>
          <a:p>
            <a:r>
              <a:rPr lang="en-US" sz="1400" b="1" i="1" dirty="0" smtClean="0"/>
              <a:t>Transport Vectors</a:t>
            </a:r>
            <a:endParaRPr lang="en-US" sz="1400" b="1" i="1" dirty="0"/>
          </a:p>
        </p:txBody>
      </p:sp>
      <p:sp>
        <p:nvSpPr>
          <p:cNvPr id="7" name="TextBox 6"/>
          <p:cNvSpPr txBox="1"/>
          <p:nvPr/>
        </p:nvSpPr>
        <p:spPr>
          <a:xfrm>
            <a:off x="6643736" y="3022854"/>
            <a:ext cx="1620569" cy="307777"/>
          </a:xfrm>
          <a:prstGeom prst="rect">
            <a:avLst/>
          </a:prstGeom>
          <a:solidFill>
            <a:schemeClr val="bg1">
              <a:alpha val="65000"/>
            </a:schemeClr>
          </a:solidFill>
        </p:spPr>
        <p:txBody>
          <a:bodyPr wrap="square" rtlCol="0">
            <a:spAutoFit/>
          </a:bodyPr>
          <a:lstStyle/>
          <a:p>
            <a:pPr algn="ctr"/>
            <a:r>
              <a:rPr lang="en-US" sz="1400" b="1" i="1" dirty="0" smtClean="0"/>
              <a:t>Streamlines</a:t>
            </a:r>
            <a:endParaRPr lang="en-US" sz="1400" b="1" i="1" dirty="0"/>
          </a:p>
        </p:txBody>
      </p:sp>
      <p:sp>
        <p:nvSpPr>
          <p:cNvPr id="8" name="TextBox 7"/>
          <p:cNvSpPr txBox="1"/>
          <p:nvPr/>
        </p:nvSpPr>
        <p:spPr>
          <a:xfrm>
            <a:off x="4584073" y="5737384"/>
            <a:ext cx="1620569" cy="307777"/>
          </a:xfrm>
          <a:prstGeom prst="rect">
            <a:avLst/>
          </a:prstGeom>
          <a:solidFill>
            <a:schemeClr val="bg1">
              <a:alpha val="65000"/>
            </a:schemeClr>
          </a:solidFill>
        </p:spPr>
        <p:txBody>
          <a:bodyPr wrap="square" rtlCol="0">
            <a:spAutoFit/>
          </a:bodyPr>
          <a:lstStyle/>
          <a:p>
            <a:pPr algn="ctr"/>
            <a:r>
              <a:rPr lang="en-US" sz="1400" b="1" i="1" dirty="0" smtClean="0"/>
              <a:t>Source locations</a:t>
            </a:r>
            <a:endParaRPr lang="en-US" sz="1400" b="1" i="1" dirty="0"/>
          </a:p>
        </p:txBody>
      </p:sp>
      <p:sp>
        <p:nvSpPr>
          <p:cNvPr id="9" name="TextBox 8"/>
          <p:cNvSpPr txBox="1"/>
          <p:nvPr/>
        </p:nvSpPr>
        <p:spPr>
          <a:xfrm>
            <a:off x="6701311" y="5737384"/>
            <a:ext cx="1620569" cy="307777"/>
          </a:xfrm>
          <a:prstGeom prst="rect">
            <a:avLst/>
          </a:prstGeom>
          <a:solidFill>
            <a:schemeClr val="bg1">
              <a:alpha val="65000"/>
            </a:schemeClr>
          </a:solidFill>
        </p:spPr>
        <p:txBody>
          <a:bodyPr wrap="square" rtlCol="0">
            <a:spAutoFit/>
          </a:bodyPr>
          <a:lstStyle/>
          <a:p>
            <a:pPr algn="ctr"/>
            <a:r>
              <a:rPr lang="en-US" sz="1400" b="1" i="1" dirty="0" smtClean="0"/>
              <a:t>Pathways</a:t>
            </a:r>
            <a:endParaRPr lang="en-US" sz="1400" b="1" i="1" dirty="0"/>
          </a:p>
        </p:txBody>
      </p:sp>
    </p:spTree>
    <p:extLst>
      <p:ext uri="{BB962C8B-B14F-4D97-AF65-F5344CB8AC3E}">
        <p14:creationId xmlns:p14="http://schemas.microsoft.com/office/powerpoint/2010/main" val="1199283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630" y="86576"/>
            <a:ext cx="3032244" cy="830997"/>
          </a:xfrm>
          <a:prstGeom prst="rect">
            <a:avLst/>
          </a:prstGeom>
          <a:noFill/>
        </p:spPr>
        <p:txBody>
          <a:bodyPr wrap="square" rtlCol="0">
            <a:spAutoFit/>
          </a:bodyPr>
          <a:lstStyle/>
          <a:p>
            <a:r>
              <a:rPr lang="en-US" sz="2400" b="1" i="1" u="sng" dirty="0" smtClean="0"/>
              <a:t>Sediment Transport Pathways Analysis</a:t>
            </a:r>
          </a:p>
        </p:txBody>
      </p:sp>
      <p:sp>
        <p:nvSpPr>
          <p:cNvPr id="4" name="TextBox 3"/>
          <p:cNvSpPr txBox="1"/>
          <p:nvPr/>
        </p:nvSpPr>
        <p:spPr>
          <a:xfrm>
            <a:off x="0" y="1222216"/>
            <a:ext cx="3528291" cy="3970318"/>
          </a:xfrm>
          <a:prstGeom prst="rect">
            <a:avLst/>
          </a:prstGeom>
          <a:noFill/>
        </p:spPr>
        <p:txBody>
          <a:bodyPr wrap="square" rtlCol="0">
            <a:spAutoFit/>
          </a:bodyPr>
          <a:lstStyle/>
          <a:p>
            <a:pPr marL="285750" indent="-285750">
              <a:buFont typeface="Arial" panose="020B0604020202020204" pitchFamily="34" charset="0"/>
              <a:buChar char="•"/>
            </a:pPr>
            <a:r>
              <a:rPr lang="en-US" b="1" i="1" dirty="0" smtClean="0"/>
              <a:t>Example pathways under steady wave conditions</a:t>
            </a:r>
          </a:p>
          <a:p>
            <a:pPr marL="800100" lvl="1" indent="-342900">
              <a:buFont typeface="+mj-lt"/>
              <a:buAutoNum type="alphaUcPeriod"/>
            </a:pPr>
            <a:r>
              <a:rPr lang="en-US" b="1" i="1" dirty="0" err="1" smtClean="0"/>
              <a:t>Hsig</a:t>
            </a:r>
            <a:r>
              <a:rPr lang="en-US" b="1" i="1" dirty="0" smtClean="0"/>
              <a:t> = 0.7 m, </a:t>
            </a:r>
            <a:r>
              <a:rPr lang="en-US" b="1" i="1" dirty="0" err="1" smtClean="0"/>
              <a:t>Dp</a:t>
            </a:r>
            <a:r>
              <a:rPr lang="en-US" b="1" i="1" dirty="0" smtClean="0"/>
              <a:t> = 271°</a:t>
            </a:r>
          </a:p>
          <a:p>
            <a:pPr marL="800100" lvl="1" indent="-342900">
              <a:buFont typeface="+mj-lt"/>
              <a:buAutoNum type="alphaUcPeriod"/>
            </a:pPr>
            <a:r>
              <a:rPr lang="en-US" b="1" i="1" dirty="0" err="1" smtClean="0"/>
              <a:t>Hsig</a:t>
            </a:r>
            <a:r>
              <a:rPr lang="en-US" b="1" i="1" dirty="0" smtClean="0"/>
              <a:t> = 3.5 m, </a:t>
            </a:r>
            <a:r>
              <a:rPr lang="en-US" b="1" i="1" dirty="0" err="1" smtClean="0"/>
              <a:t>Dp</a:t>
            </a:r>
            <a:r>
              <a:rPr lang="en-US" b="1" i="1" dirty="0" smtClean="0"/>
              <a:t> = 241° </a:t>
            </a:r>
          </a:p>
          <a:p>
            <a:pPr marL="800100" lvl="1" indent="-342900">
              <a:buFont typeface="+mj-lt"/>
              <a:buAutoNum type="alphaUcPeriod"/>
            </a:pPr>
            <a:r>
              <a:rPr lang="en-US" b="1" i="1" dirty="0" err="1" smtClean="0"/>
              <a:t>Hsig</a:t>
            </a:r>
            <a:r>
              <a:rPr lang="en-US" b="1" i="1" dirty="0" smtClean="0"/>
              <a:t> = 3.7 m, </a:t>
            </a:r>
            <a:r>
              <a:rPr lang="en-US" b="1" i="1" dirty="0" err="1" smtClean="0"/>
              <a:t>Dp</a:t>
            </a:r>
            <a:r>
              <a:rPr lang="en-US" b="1" i="1" dirty="0" smtClean="0"/>
              <a:t> = 291°</a:t>
            </a:r>
          </a:p>
          <a:p>
            <a:pPr marL="800100" lvl="1" indent="-342900">
              <a:buFont typeface="+mj-lt"/>
              <a:buAutoNum type="alphaUcPeriod"/>
            </a:pPr>
            <a:r>
              <a:rPr lang="en-US" b="1" i="1" dirty="0" err="1" smtClean="0"/>
              <a:t>Hsig</a:t>
            </a:r>
            <a:r>
              <a:rPr lang="en-US" b="1" i="1" dirty="0" smtClean="0"/>
              <a:t> = 5.8 m, </a:t>
            </a:r>
            <a:r>
              <a:rPr lang="en-US" b="1" i="1" dirty="0" err="1" smtClean="0"/>
              <a:t>Dp</a:t>
            </a:r>
            <a:r>
              <a:rPr lang="en-US" b="1" i="1" dirty="0" smtClean="0"/>
              <a:t> = 241°</a:t>
            </a:r>
          </a:p>
          <a:p>
            <a:pPr marL="800100" lvl="1" indent="-342900">
              <a:buFont typeface="+mj-lt"/>
              <a:buAutoNum type="alphaUcPeriod"/>
            </a:pPr>
            <a:endParaRPr lang="en-US" b="1" i="1" dirty="0" smtClean="0"/>
          </a:p>
          <a:p>
            <a:pPr marL="342900" indent="-342900">
              <a:buFont typeface="Arial" panose="020B0604020202020204" pitchFamily="34" charset="0"/>
              <a:buChar char="•"/>
            </a:pPr>
            <a:r>
              <a:rPr lang="en-US" b="1" i="1" dirty="0" smtClean="0"/>
              <a:t>Transport pathways highly sensitive to wave height and </a:t>
            </a:r>
            <a:r>
              <a:rPr lang="en-US" b="1" i="1" dirty="0" smtClean="0"/>
              <a:t>direction</a:t>
            </a:r>
          </a:p>
          <a:p>
            <a:pPr marL="342900" indent="-342900">
              <a:buFont typeface="Arial" panose="020B0604020202020204" pitchFamily="34" charset="0"/>
              <a:buChar char="•"/>
            </a:pPr>
            <a:endParaRPr lang="en-US" b="1" i="1" dirty="0"/>
          </a:p>
          <a:p>
            <a:pPr marL="342900" indent="-342900">
              <a:buFont typeface="Arial" panose="020B0604020202020204" pitchFamily="34" charset="0"/>
              <a:buChar char="•"/>
            </a:pPr>
            <a:r>
              <a:rPr lang="en-US" b="1" i="1" dirty="0" smtClean="0"/>
              <a:t>Highest sediment mobility is found on Peacock Spit and nearshore north of the MCR</a:t>
            </a:r>
            <a:endParaRPr lang="en-US" b="1" i="1" dirty="0" smtClean="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7647" b="8431"/>
          <a:stretch/>
        </p:blipFill>
        <p:spPr>
          <a:xfrm>
            <a:off x="3528290" y="86576"/>
            <a:ext cx="5494685" cy="6587466"/>
          </a:xfrm>
          <a:prstGeom prst="rect">
            <a:avLst/>
          </a:prstGeom>
        </p:spPr>
      </p:pic>
    </p:spTree>
    <p:extLst>
      <p:ext uri="{BB962C8B-B14F-4D97-AF65-F5344CB8AC3E}">
        <p14:creationId xmlns:p14="http://schemas.microsoft.com/office/powerpoint/2010/main" val="329058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630" y="86576"/>
            <a:ext cx="3032244" cy="830997"/>
          </a:xfrm>
          <a:prstGeom prst="rect">
            <a:avLst/>
          </a:prstGeom>
          <a:noFill/>
        </p:spPr>
        <p:txBody>
          <a:bodyPr wrap="square" rtlCol="0">
            <a:spAutoFit/>
          </a:bodyPr>
          <a:lstStyle/>
          <a:p>
            <a:r>
              <a:rPr lang="en-US" sz="2400" b="1" i="1" u="sng" dirty="0" smtClean="0"/>
              <a:t>Sediment Transport Pathways Analysis</a:t>
            </a:r>
          </a:p>
        </p:txBody>
      </p:sp>
      <p:sp>
        <p:nvSpPr>
          <p:cNvPr id="3" name="TextBox 2"/>
          <p:cNvSpPr txBox="1"/>
          <p:nvPr/>
        </p:nvSpPr>
        <p:spPr>
          <a:xfrm>
            <a:off x="0" y="1109609"/>
            <a:ext cx="3113070" cy="5632311"/>
          </a:xfrm>
          <a:prstGeom prst="rect">
            <a:avLst/>
          </a:prstGeom>
          <a:noFill/>
        </p:spPr>
        <p:txBody>
          <a:bodyPr wrap="square" rtlCol="0">
            <a:spAutoFit/>
          </a:bodyPr>
          <a:lstStyle/>
          <a:p>
            <a:pPr marL="342900" indent="-342900">
              <a:spcAft>
                <a:spcPts val="1200"/>
              </a:spcAft>
              <a:buFont typeface="+mj-lt"/>
              <a:buAutoNum type="alphaUcPeriod"/>
            </a:pPr>
            <a:r>
              <a:rPr lang="en-US" sz="1600" b="1" i="1" dirty="0" smtClean="0"/>
              <a:t>Total of 19,000 source pathways were computed (19 wave classes, 2 discharge scenarios, and 500 sources per simulation)</a:t>
            </a:r>
          </a:p>
          <a:p>
            <a:pPr marL="342900" indent="-342900">
              <a:spcAft>
                <a:spcPts val="1200"/>
              </a:spcAft>
              <a:buFont typeface="+mj-lt"/>
              <a:buAutoNum type="alphaUcPeriod"/>
            </a:pPr>
            <a:r>
              <a:rPr lang="en-US" sz="1600" b="1" i="1" dirty="0" smtClean="0"/>
              <a:t>Sources originating within the North Head Site were primarily directed northward</a:t>
            </a:r>
          </a:p>
          <a:p>
            <a:pPr marL="342900" indent="-342900">
              <a:spcAft>
                <a:spcPts val="1200"/>
              </a:spcAft>
              <a:buFont typeface="+mj-lt"/>
              <a:buAutoNum type="alphaUcPeriod"/>
            </a:pPr>
            <a:r>
              <a:rPr lang="en-US" sz="1600" b="1" i="1" dirty="0" smtClean="0"/>
              <a:t>Sources that interacted with Benson Beach originated within the inlet, SWS, along  Peacock Spit, and from coastal areas to the north including the NH Site </a:t>
            </a:r>
          </a:p>
          <a:p>
            <a:pPr marL="342900" indent="-342900">
              <a:spcAft>
                <a:spcPts val="1200"/>
              </a:spcAft>
              <a:buFont typeface="+mj-lt"/>
              <a:buAutoNum type="alphaUcPeriod"/>
            </a:pPr>
            <a:r>
              <a:rPr lang="en-US" sz="1600" b="1" i="1" dirty="0" smtClean="0"/>
              <a:t>Sources that interacted with the navigation channel originated within the estuary, MCR, and ebb delta</a:t>
            </a:r>
          </a:p>
          <a:p>
            <a:pPr marL="285750" indent="-285750">
              <a:buFont typeface="Arial" panose="020B0604020202020204" pitchFamily="34" charset="0"/>
              <a:buChar char="•"/>
            </a:pPr>
            <a:endParaRPr lang="en-US" sz="1600" b="1" i="1" dirty="0" smtClean="0"/>
          </a:p>
          <a:p>
            <a:pPr marL="285750" indent="-285750">
              <a:buFont typeface="Arial" panose="020B0604020202020204" pitchFamily="34" charset="0"/>
              <a:buChar char="•"/>
            </a:pPr>
            <a:endParaRPr lang="en-US" sz="1600" b="1" i="1"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3572" t="12500" b="11666"/>
          <a:stretch/>
        </p:blipFill>
        <p:spPr>
          <a:xfrm>
            <a:off x="3118755" y="86575"/>
            <a:ext cx="5968092" cy="6704893"/>
          </a:xfrm>
          <a:prstGeom prst="rect">
            <a:avLst/>
          </a:prstGeom>
        </p:spPr>
      </p:pic>
    </p:spTree>
    <p:extLst>
      <p:ext uri="{BB962C8B-B14F-4D97-AF65-F5344CB8AC3E}">
        <p14:creationId xmlns:p14="http://schemas.microsoft.com/office/powerpoint/2010/main" val="30995257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630" y="86576"/>
            <a:ext cx="5189206" cy="461665"/>
          </a:xfrm>
          <a:prstGeom prst="rect">
            <a:avLst/>
          </a:prstGeom>
          <a:noFill/>
        </p:spPr>
        <p:txBody>
          <a:bodyPr wrap="square" rtlCol="0">
            <a:spAutoFit/>
          </a:bodyPr>
          <a:lstStyle/>
          <a:p>
            <a:r>
              <a:rPr lang="en-US" sz="2400" b="1" i="1" u="sng" dirty="0" smtClean="0"/>
              <a:t>Sediment Transport Pathways Analysis</a:t>
            </a:r>
          </a:p>
        </p:txBody>
      </p:sp>
      <p:sp>
        <p:nvSpPr>
          <p:cNvPr id="8" name="TextBox 7"/>
          <p:cNvSpPr txBox="1"/>
          <p:nvPr/>
        </p:nvSpPr>
        <p:spPr>
          <a:xfrm>
            <a:off x="298539" y="714663"/>
            <a:ext cx="3842535" cy="338554"/>
          </a:xfrm>
          <a:prstGeom prst="rect">
            <a:avLst/>
          </a:prstGeom>
          <a:noFill/>
        </p:spPr>
        <p:txBody>
          <a:bodyPr wrap="square" rtlCol="0">
            <a:spAutoFit/>
          </a:bodyPr>
          <a:lstStyle/>
          <a:p>
            <a:r>
              <a:rPr lang="en-US" sz="1600" b="1" i="1" dirty="0" smtClean="0"/>
              <a:t>All sources interacting with Benson Beach</a:t>
            </a:r>
            <a:endParaRPr lang="en-US" sz="1600" b="1" i="1" dirty="0"/>
          </a:p>
        </p:txBody>
      </p:sp>
      <p:sp>
        <p:nvSpPr>
          <p:cNvPr id="9" name="TextBox 8"/>
          <p:cNvSpPr txBox="1"/>
          <p:nvPr/>
        </p:nvSpPr>
        <p:spPr>
          <a:xfrm>
            <a:off x="4510355" y="760781"/>
            <a:ext cx="4633645" cy="338554"/>
          </a:xfrm>
          <a:prstGeom prst="rect">
            <a:avLst/>
          </a:prstGeom>
          <a:noFill/>
        </p:spPr>
        <p:txBody>
          <a:bodyPr wrap="square" rtlCol="0">
            <a:spAutoFit/>
          </a:bodyPr>
          <a:lstStyle/>
          <a:p>
            <a:r>
              <a:rPr lang="en-US" sz="1600" b="1" i="1" dirty="0" smtClean="0"/>
              <a:t>Probability of sources interacting with Benson Beach</a:t>
            </a:r>
            <a:endParaRPr lang="en-US" sz="1600" b="1" i="1" dirty="0"/>
          </a:p>
        </p:txBody>
      </p:sp>
      <p:sp>
        <p:nvSpPr>
          <p:cNvPr id="10" name="TextBox 9"/>
          <p:cNvSpPr txBox="1"/>
          <p:nvPr/>
        </p:nvSpPr>
        <p:spPr>
          <a:xfrm>
            <a:off x="298539" y="5926050"/>
            <a:ext cx="3977444" cy="923330"/>
          </a:xfrm>
          <a:prstGeom prst="rect">
            <a:avLst/>
          </a:prstGeom>
          <a:noFill/>
        </p:spPr>
        <p:txBody>
          <a:bodyPr wrap="square" rtlCol="0">
            <a:spAutoFit/>
          </a:bodyPr>
          <a:lstStyle/>
          <a:p>
            <a:r>
              <a:rPr lang="en-US" b="1" i="1" dirty="0" smtClean="0"/>
              <a:t>Note that sources originating in the NH Site that interact with Benson Beach only do so under NW wave forcing</a:t>
            </a:r>
            <a:endParaRPr lang="en-US" b="1" i="1" dirty="0"/>
          </a:p>
        </p:txBody>
      </p:sp>
      <p:sp>
        <p:nvSpPr>
          <p:cNvPr id="12" name="TextBox 11"/>
          <p:cNvSpPr txBox="1"/>
          <p:nvPr/>
        </p:nvSpPr>
        <p:spPr>
          <a:xfrm>
            <a:off x="4650548" y="5934670"/>
            <a:ext cx="3977444" cy="923330"/>
          </a:xfrm>
          <a:prstGeom prst="rect">
            <a:avLst/>
          </a:prstGeom>
          <a:noFill/>
        </p:spPr>
        <p:txBody>
          <a:bodyPr wrap="square" rtlCol="0">
            <a:spAutoFit/>
          </a:bodyPr>
          <a:lstStyle/>
          <a:p>
            <a:r>
              <a:rPr lang="en-US" b="1" i="1" dirty="0" smtClean="0"/>
              <a:t>Sources located between SWS and NH Site much more likely to interact with Benson Beach</a:t>
            </a:r>
            <a:endParaRPr lang="en-US" b="1" i="1"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680" t="8732" r="680" b="22500"/>
          <a:stretch/>
        </p:blipFill>
        <p:spPr>
          <a:xfrm>
            <a:off x="4327072" y="1039251"/>
            <a:ext cx="4800600" cy="4716115"/>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10" t="8929" r="2747" b="22296"/>
          <a:stretch/>
        </p:blipFill>
        <p:spPr>
          <a:xfrm>
            <a:off x="9421" y="1039252"/>
            <a:ext cx="4693207" cy="4716570"/>
          </a:xfrm>
          <a:prstGeom prst="rect">
            <a:avLst/>
          </a:prstGeom>
        </p:spPr>
      </p:pic>
      <p:sp>
        <p:nvSpPr>
          <p:cNvPr id="42" name="Freeform 41"/>
          <p:cNvSpPr/>
          <p:nvPr/>
        </p:nvSpPr>
        <p:spPr>
          <a:xfrm>
            <a:off x="5524500" y="3147060"/>
            <a:ext cx="895350" cy="982980"/>
          </a:xfrm>
          <a:custGeom>
            <a:avLst/>
            <a:gdLst>
              <a:gd name="connsiteX0" fmla="*/ 0 w 891540"/>
              <a:gd name="connsiteY0" fmla="*/ 461010 h 1055370"/>
              <a:gd name="connsiteX1" fmla="*/ 125730 w 891540"/>
              <a:gd name="connsiteY1" fmla="*/ 1055370 h 1055370"/>
              <a:gd name="connsiteX2" fmla="*/ 769620 w 891540"/>
              <a:gd name="connsiteY2" fmla="*/ 735330 h 1055370"/>
              <a:gd name="connsiteX3" fmla="*/ 891540 w 891540"/>
              <a:gd name="connsiteY3" fmla="*/ 0 h 1055370"/>
              <a:gd name="connsiteX4" fmla="*/ 0 w 891540"/>
              <a:gd name="connsiteY4" fmla="*/ 461010 h 1055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 h="1055370">
                <a:moveTo>
                  <a:pt x="0" y="461010"/>
                </a:moveTo>
                <a:lnTo>
                  <a:pt x="125730" y="1055370"/>
                </a:lnTo>
                <a:lnTo>
                  <a:pt x="769620" y="735330"/>
                </a:lnTo>
                <a:lnTo>
                  <a:pt x="891540" y="0"/>
                </a:lnTo>
                <a:lnTo>
                  <a:pt x="0" y="461010"/>
                </a:ln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a:off x="6057900" y="3638550"/>
            <a:ext cx="266700" cy="129540"/>
          </a:xfrm>
          <a:custGeom>
            <a:avLst/>
            <a:gdLst>
              <a:gd name="connsiteX0" fmla="*/ 266700 w 266700"/>
              <a:gd name="connsiteY0" fmla="*/ 0 h 129540"/>
              <a:gd name="connsiteX1" fmla="*/ 0 w 266700"/>
              <a:gd name="connsiteY1" fmla="*/ 129540 h 129540"/>
            </a:gdLst>
            <a:ahLst/>
            <a:cxnLst>
              <a:cxn ang="0">
                <a:pos x="connsiteX0" y="connsiteY0"/>
              </a:cxn>
              <a:cxn ang="0">
                <a:pos x="connsiteX1" y="connsiteY1"/>
              </a:cxn>
            </a:cxnLst>
            <a:rect l="l" t="t" r="r" b="b"/>
            <a:pathLst>
              <a:path w="266700" h="129540">
                <a:moveTo>
                  <a:pt x="266700" y="0"/>
                </a:moveTo>
                <a:lnTo>
                  <a:pt x="0" y="12954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715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1940" r="12899"/>
          <a:stretch/>
        </p:blipFill>
        <p:spPr>
          <a:xfrm>
            <a:off x="0" y="0"/>
            <a:ext cx="9163050" cy="6862947"/>
          </a:xfrm>
          <a:prstGeom prst="rect">
            <a:avLst/>
          </a:prstGeom>
        </p:spPr>
      </p:pic>
      <p:sp>
        <p:nvSpPr>
          <p:cNvPr id="4" name="TextBox 3"/>
          <p:cNvSpPr txBox="1"/>
          <p:nvPr/>
        </p:nvSpPr>
        <p:spPr>
          <a:xfrm>
            <a:off x="163630" y="110382"/>
            <a:ext cx="6492664" cy="4154984"/>
          </a:xfrm>
          <a:prstGeom prst="rect">
            <a:avLst/>
          </a:prstGeom>
          <a:solidFill>
            <a:srgbClr val="EEF4A4">
              <a:alpha val="77000"/>
            </a:srgbClr>
          </a:solidFill>
        </p:spPr>
        <p:txBody>
          <a:bodyPr wrap="square" rtlCol="0">
            <a:spAutoFit/>
          </a:bodyPr>
          <a:lstStyle/>
          <a:p>
            <a:pPr>
              <a:spcAft>
                <a:spcPts val="2400"/>
              </a:spcAft>
            </a:pPr>
            <a:r>
              <a:rPr lang="en-US" sz="2400" b="1" i="1" u="sng" dirty="0" smtClean="0"/>
              <a:t>Conclusions</a:t>
            </a:r>
            <a:endParaRPr lang="en-US" sz="2400" b="1" i="1" dirty="0" smtClean="0"/>
          </a:p>
          <a:p>
            <a:pPr marL="285750" indent="-285750">
              <a:spcAft>
                <a:spcPts val="2400"/>
              </a:spcAft>
              <a:buFont typeface="Arial" panose="020B0604020202020204" pitchFamily="34" charset="0"/>
              <a:buChar char="•"/>
            </a:pPr>
            <a:r>
              <a:rPr lang="en-US" b="1" i="1" dirty="0" smtClean="0"/>
              <a:t>Despite </a:t>
            </a:r>
            <a:r>
              <a:rPr lang="en-US" b="1" i="1" dirty="0"/>
              <a:t>the placement of </a:t>
            </a:r>
            <a:r>
              <a:rPr lang="en-US" b="1" i="1" dirty="0" smtClean="0"/>
              <a:t>approximately </a:t>
            </a:r>
            <a:r>
              <a:rPr lang="en-US" b="1" i="1" dirty="0"/>
              <a:t>1 Mm</a:t>
            </a:r>
            <a:r>
              <a:rPr lang="en-US" b="1" i="1" baseline="30000" dirty="0"/>
              <a:t>3</a:t>
            </a:r>
            <a:r>
              <a:rPr lang="en-US" b="1" i="1" dirty="0"/>
              <a:t> of sediment in the Shallow Water Site annually between 2014 and 2019, Benson Beach </a:t>
            </a:r>
            <a:r>
              <a:rPr lang="en-US" b="1" i="1" dirty="0" smtClean="0"/>
              <a:t>continued </a:t>
            </a:r>
            <a:r>
              <a:rPr lang="en-US" b="1" i="1" dirty="0"/>
              <a:t>to </a:t>
            </a:r>
            <a:r>
              <a:rPr lang="en-US" b="1" i="1" dirty="0" smtClean="0"/>
              <a:t>erode 420,000 m</a:t>
            </a:r>
            <a:r>
              <a:rPr lang="en-US" b="1" i="1" baseline="30000" dirty="0" smtClean="0"/>
              <a:t>3</a:t>
            </a:r>
            <a:r>
              <a:rPr lang="en-US" b="1" i="1" dirty="0" smtClean="0"/>
              <a:t>/</a:t>
            </a:r>
            <a:r>
              <a:rPr lang="en-US" b="1" i="1" dirty="0" err="1" smtClean="0"/>
              <a:t>yr</a:t>
            </a:r>
            <a:endParaRPr lang="en-US" b="1" i="1" dirty="0" smtClean="0"/>
          </a:p>
          <a:p>
            <a:pPr marL="285750" indent="-285750">
              <a:spcAft>
                <a:spcPts val="2400"/>
              </a:spcAft>
              <a:buFont typeface="Arial" panose="020B0604020202020204" pitchFamily="34" charset="0"/>
              <a:buChar char="•"/>
            </a:pPr>
            <a:r>
              <a:rPr lang="en-US" b="1" i="1" dirty="0" smtClean="0"/>
              <a:t>Sediment transport within the NH Site is driven by wave events and fluxes are low suggesting the NH Site is less dispersive than the SWS</a:t>
            </a:r>
          </a:p>
          <a:p>
            <a:pPr marL="285750" indent="-285750">
              <a:spcAft>
                <a:spcPts val="2400"/>
              </a:spcAft>
              <a:buFont typeface="Arial" panose="020B0604020202020204" pitchFamily="34" charset="0"/>
              <a:buChar char="•"/>
            </a:pPr>
            <a:r>
              <a:rPr lang="en-US" b="1" i="1" dirty="0" smtClean="0"/>
              <a:t>Connectivity between current dredge placement areas (SWS and NH Sites) and Benson Beach is relatively low.  Placing dredge material between the NH Site and SWS would most efficiently enhance the sediment budget of Benson Beach</a:t>
            </a:r>
            <a:endParaRPr lang="en-US" dirty="0"/>
          </a:p>
        </p:txBody>
      </p:sp>
      <p:sp>
        <p:nvSpPr>
          <p:cNvPr id="5" name="TextBox 4"/>
          <p:cNvSpPr txBox="1"/>
          <p:nvPr/>
        </p:nvSpPr>
        <p:spPr>
          <a:xfrm>
            <a:off x="163630" y="4457343"/>
            <a:ext cx="6492664" cy="2400657"/>
          </a:xfrm>
          <a:prstGeom prst="rect">
            <a:avLst/>
          </a:prstGeom>
          <a:solidFill>
            <a:schemeClr val="accent1">
              <a:alpha val="65000"/>
            </a:schemeClr>
          </a:solidFill>
        </p:spPr>
        <p:txBody>
          <a:bodyPr wrap="square" rtlCol="0">
            <a:spAutoFit/>
          </a:bodyPr>
          <a:lstStyle/>
          <a:p>
            <a:r>
              <a:rPr lang="en-US" sz="2400" b="1" i="1" u="sng" dirty="0" smtClean="0"/>
              <a:t>Next Steps</a:t>
            </a:r>
          </a:p>
          <a:p>
            <a:pPr marL="285750" indent="-285750">
              <a:buFont typeface="Arial" panose="020B0604020202020204" pitchFamily="34" charset="0"/>
              <a:buChar char="•"/>
            </a:pPr>
            <a:r>
              <a:rPr lang="en-US" b="1" i="1" dirty="0" smtClean="0"/>
              <a:t>Continue to monitor coastal morphology at Benson Beach and South Jetty in 2020</a:t>
            </a:r>
          </a:p>
          <a:p>
            <a:pPr marL="285750" indent="-285750">
              <a:buFont typeface="Arial" panose="020B0604020202020204" pitchFamily="34" charset="0"/>
              <a:buChar char="•"/>
            </a:pPr>
            <a:r>
              <a:rPr lang="en-US" b="1" i="1" dirty="0" smtClean="0"/>
              <a:t>Examine conditions and predict fate of 2019 pilot placement</a:t>
            </a:r>
          </a:p>
          <a:p>
            <a:pPr marL="285750" indent="-285750">
              <a:buFont typeface="Arial" panose="020B0604020202020204" pitchFamily="34" charset="0"/>
              <a:buChar char="•"/>
            </a:pPr>
            <a:r>
              <a:rPr lang="en-US" b="1" i="1" dirty="0" smtClean="0"/>
              <a:t>Compare model predictions of waves and currents to field data collected by the USACE at the North Head Site</a:t>
            </a:r>
          </a:p>
          <a:p>
            <a:pPr marL="285750" indent="-285750">
              <a:buFont typeface="Arial" panose="020B0604020202020204" pitchFamily="34" charset="0"/>
              <a:buChar char="•"/>
            </a:pPr>
            <a:r>
              <a:rPr lang="en-US" b="1" i="1" dirty="0" smtClean="0"/>
              <a:t>More detailed point source analysis and comparison of sediment mobility to SWS placement management</a:t>
            </a:r>
            <a:endParaRPr lang="en-US" b="1" i="1" dirty="0"/>
          </a:p>
        </p:txBody>
      </p:sp>
    </p:spTree>
    <p:extLst>
      <p:ext uri="{BB962C8B-B14F-4D97-AF65-F5344CB8AC3E}">
        <p14:creationId xmlns:p14="http://schemas.microsoft.com/office/powerpoint/2010/main" val="236316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897</TotalTime>
  <Words>1068</Words>
  <Application>Microsoft Office PowerPoint</Application>
  <PresentationFormat>On-screen Show (4:3)</PresentationFormat>
  <Paragraphs>111</Paragraphs>
  <Slides>18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Stevens, Andrew</dc:creator>
  <cp:lastModifiedBy>Kaminsky, George (ECY)</cp:lastModifiedBy>
  <cp:revision>51</cp:revision>
  <dcterms:created xsi:type="dcterms:W3CDTF">2020-01-08T17:17:09Z</dcterms:created>
  <dcterms:modified xsi:type="dcterms:W3CDTF">2020-01-14T15:17:58Z</dcterms:modified>
</cp:coreProperties>
</file>