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4" r:id="rId3"/>
    <p:sldMasterId id="2147483676" r:id="rId4"/>
    <p:sldMasterId id="2147483678" r:id="rId5"/>
    <p:sldMasterId id="2147483682" r:id="rId6"/>
  </p:sldMasterIdLst>
  <p:notesMasterIdLst>
    <p:notesMasterId r:id="rId55"/>
  </p:notesMasterIdLst>
  <p:sldIdLst>
    <p:sldId id="285" r:id="rId7"/>
    <p:sldId id="290" r:id="rId8"/>
    <p:sldId id="293" r:id="rId9"/>
    <p:sldId id="279" r:id="rId10"/>
    <p:sldId id="278" r:id="rId11"/>
    <p:sldId id="324" r:id="rId12"/>
    <p:sldId id="325" r:id="rId13"/>
    <p:sldId id="283" r:id="rId14"/>
    <p:sldId id="301" r:id="rId15"/>
    <p:sldId id="315" r:id="rId16"/>
    <p:sldId id="320" r:id="rId17"/>
    <p:sldId id="302" r:id="rId18"/>
    <p:sldId id="304" r:id="rId19"/>
    <p:sldId id="307" r:id="rId20"/>
    <p:sldId id="314" r:id="rId21"/>
    <p:sldId id="259" r:id="rId22"/>
    <p:sldId id="267" r:id="rId23"/>
    <p:sldId id="312" r:id="rId24"/>
    <p:sldId id="270" r:id="rId25"/>
    <p:sldId id="313" r:id="rId26"/>
    <p:sldId id="309" r:id="rId27"/>
    <p:sldId id="322" r:id="rId28"/>
    <p:sldId id="311" r:id="rId29"/>
    <p:sldId id="310" r:id="rId30"/>
    <p:sldId id="321" r:id="rId31"/>
    <p:sldId id="327" r:id="rId32"/>
    <p:sldId id="319" r:id="rId33"/>
    <p:sldId id="318" r:id="rId34"/>
    <p:sldId id="323" r:id="rId35"/>
    <p:sldId id="326" r:id="rId36"/>
    <p:sldId id="299" r:id="rId37"/>
    <p:sldId id="317" r:id="rId38"/>
    <p:sldId id="316" r:id="rId39"/>
    <p:sldId id="331" r:id="rId40"/>
    <p:sldId id="332" r:id="rId41"/>
    <p:sldId id="333" r:id="rId42"/>
    <p:sldId id="328" r:id="rId43"/>
    <p:sldId id="291" r:id="rId44"/>
    <p:sldId id="329" r:id="rId45"/>
    <p:sldId id="330" r:id="rId46"/>
    <p:sldId id="337" r:id="rId47"/>
    <p:sldId id="338" r:id="rId48"/>
    <p:sldId id="339" r:id="rId49"/>
    <p:sldId id="336" r:id="rId50"/>
    <p:sldId id="335" r:id="rId51"/>
    <p:sldId id="340" r:id="rId52"/>
    <p:sldId id="334" r:id="rId53"/>
    <p:sldId id="341"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66FF66"/>
    <a:srgbClr val="66FFFF"/>
    <a:srgbClr val="FF00FF"/>
    <a:srgbClr val="FFCCFF"/>
    <a:srgbClr val="FFCC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42" autoAdjust="0"/>
    <p:restoredTop sz="93109" autoAdjust="0"/>
  </p:normalViewPr>
  <p:slideViewPr>
    <p:cSldViewPr snapToGrid="0">
      <p:cViewPr>
        <p:scale>
          <a:sx n="80" d="100"/>
          <a:sy n="80" d="100"/>
        </p:scale>
        <p:origin x="594" y="252"/>
      </p:cViewPr>
      <p:guideLst/>
    </p:cSldViewPr>
  </p:slideViewPr>
  <p:notesTextViewPr>
    <p:cViewPr>
      <p:scale>
        <a:sx n="1" d="1"/>
        <a:sy n="1" d="1"/>
      </p:scale>
      <p:origin x="0" y="0"/>
    </p:cViewPr>
  </p:notesTextViewPr>
  <p:sorterViewPr>
    <p:cViewPr>
      <p:scale>
        <a:sx n="62" d="100"/>
        <a:sy n="62"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E460E1-FB6E-4356-B48D-113F9FEECAA1}" type="datetimeFigureOut">
              <a:rPr lang="en-US" smtClean="0"/>
              <a:t>1/14/2020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B2A97D-1E2D-45C1-B208-8299807E4A81}" type="slidenum">
              <a:rPr lang="en-US" smtClean="0"/>
              <a:t>‹#›</a:t>
            </a:fld>
            <a:endParaRPr lang="en-US"/>
          </a:p>
        </p:txBody>
      </p:sp>
    </p:spTree>
    <p:extLst>
      <p:ext uri="{BB962C8B-B14F-4D97-AF65-F5344CB8AC3E}">
        <p14:creationId xmlns:p14="http://schemas.microsoft.com/office/powerpoint/2010/main" val="302775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312571F1-6CA2-4047-BB30-3C30C63234C0}" type="slidenum">
              <a:rPr lang="en-US" smtClean="0"/>
              <a:pPr/>
              <a:t>3</a:t>
            </a:fld>
            <a:endParaRPr lang="en-US" smtClean="0"/>
          </a:p>
        </p:txBody>
      </p:sp>
    </p:spTree>
    <p:extLst>
      <p:ext uri="{BB962C8B-B14F-4D97-AF65-F5344CB8AC3E}">
        <p14:creationId xmlns:p14="http://schemas.microsoft.com/office/powerpoint/2010/main" val="44153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06950">
              <a:spcBef>
                <a:spcPct val="50000"/>
              </a:spcBef>
            </a:pPr>
            <a:r>
              <a:rPr lang="en-US" sz="1200" b="1" dirty="0" smtClean="0"/>
              <a:t>PROJECT:  </a:t>
            </a:r>
            <a:r>
              <a:rPr lang="en-US" sz="1200" dirty="0" smtClean="0"/>
              <a:t>Dredged sand is  being placed within a </a:t>
            </a:r>
            <a:r>
              <a:rPr lang="en-US" sz="1200" dirty="0" err="1" smtClean="0"/>
              <a:t>nearshore</a:t>
            </a:r>
            <a:r>
              <a:rPr lang="en-US" sz="1200" dirty="0" smtClean="0"/>
              <a:t> location adjacent to the Mouth of the Columbia River (MCR), USA to address a chronic coastal sediment deficit while minimizing impacts to the site’s benthic ecology. </a:t>
            </a:r>
          </a:p>
          <a:p>
            <a:pPr defTabSz="4806950">
              <a:spcBef>
                <a:spcPct val="50000"/>
              </a:spcBef>
            </a:pPr>
            <a:endParaRPr lang="en-US" sz="1200" b="1" dirty="0" smtClean="0"/>
          </a:p>
          <a:p>
            <a:pPr defTabSz="4806950">
              <a:spcBef>
                <a:spcPct val="50000"/>
              </a:spcBef>
            </a:pPr>
            <a:r>
              <a:rPr lang="en-US" sz="1200" b="1" dirty="0" smtClean="0"/>
              <a:t>MOTIVATION FOR PLACEMENT OF DREDGED MATERIAL IN NEARSHORE ZONE:  </a:t>
            </a:r>
            <a:r>
              <a:rPr lang="en-US" sz="1200" dirty="0" smtClean="0"/>
              <a:t>The </a:t>
            </a:r>
            <a:r>
              <a:rPr lang="en-US" sz="1200" dirty="0" err="1" smtClean="0"/>
              <a:t>nearshore</a:t>
            </a:r>
            <a:r>
              <a:rPr lang="en-US" sz="1200" dirty="0" smtClean="0"/>
              <a:t> morphology along the south side of the MCR inlet has been receding for many decades compromising the stability of the MCR inlet, jetties, and navigation channel.  Progressive loss of </a:t>
            </a:r>
            <a:r>
              <a:rPr lang="en-US" sz="1200" dirty="0" err="1" smtClean="0"/>
              <a:t>shoreface</a:t>
            </a:r>
            <a:r>
              <a:rPr lang="en-US" sz="1200" dirty="0" smtClean="0"/>
              <a:t> morphology (sand) at the MCR also degrades the benthic substrate for </a:t>
            </a:r>
            <a:r>
              <a:rPr lang="en-US" sz="1200" dirty="0" err="1" smtClean="0"/>
              <a:t>nearshore</a:t>
            </a:r>
            <a:r>
              <a:rPr lang="en-US" sz="1200" dirty="0" smtClean="0"/>
              <a:t> ecology</a:t>
            </a:r>
            <a:r>
              <a:rPr lang="en-US" sz="1200" b="1" dirty="0" smtClean="0"/>
              <a:t>.   </a:t>
            </a:r>
          </a:p>
          <a:p>
            <a:pPr defTabSz="4806950">
              <a:spcBef>
                <a:spcPct val="50000"/>
              </a:spcBef>
            </a:pPr>
            <a:endParaRPr lang="en-US" sz="1200" b="1" dirty="0" smtClean="0"/>
          </a:p>
          <a:p>
            <a:pPr defTabSz="4806950">
              <a:spcBef>
                <a:spcPct val="50000"/>
              </a:spcBef>
            </a:pPr>
            <a:r>
              <a:rPr lang="en-US" sz="1200" b="1" dirty="0" smtClean="0"/>
              <a:t>Solution:  </a:t>
            </a:r>
            <a:r>
              <a:rPr lang="en-US" sz="1200" dirty="0" smtClean="0"/>
              <a:t>Implement </a:t>
            </a:r>
            <a:r>
              <a:rPr lang="en-US" sz="1200" b="1" dirty="0" smtClean="0"/>
              <a:t>R</a:t>
            </a:r>
            <a:r>
              <a:rPr lang="en-US" sz="1200" dirty="0" smtClean="0"/>
              <a:t>egional </a:t>
            </a:r>
            <a:r>
              <a:rPr lang="en-US" sz="1200" b="1" dirty="0" smtClean="0"/>
              <a:t>S</a:t>
            </a:r>
            <a:r>
              <a:rPr lang="en-US" sz="1200" dirty="0" smtClean="0"/>
              <a:t>ediment </a:t>
            </a:r>
            <a:r>
              <a:rPr lang="en-US" sz="1200" b="1" dirty="0" smtClean="0"/>
              <a:t>M</a:t>
            </a:r>
            <a:r>
              <a:rPr lang="en-US" sz="1200" dirty="0" smtClean="0"/>
              <a:t>anagement.</a:t>
            </a:r>
          </a:p>
          <a:p>
            <a:pPr defTabSz="4806950">
              <a:spcBef>
                <a:spcPct val="50000"/>
              </a:spcBef>
            </a:pPr>
            <a:endParaRPr lang="en-US" sz="1200" b="1" u="sng" dirty="0" smtClean="0"/>
          </a:p>
          <a:p>
            <a:pPr defTabSz="4806950">
              <a:spcBef>
                <a:spcPct val="50000"/>
              </a:spcBef>
            </a:pPr>
            <a:r>
              <a:rPr lang="en-US" sz="1200" b="1" u="sng" dirty="0" smtClean="0"/>
              <a:t>Regional Sediment Management (RSM) </a:t>
            </a:r>
            <a:r>
              <a:rPr lang="en-US" sz="1200" dirty="0" smtClean="0"/>
              <a:t>sustains water resource projects, that interact with natural sediment processes, by implementing balanced approaches for managing affected sediment. An objective of RSM is to emulate the natural system of sediment transport pathways that may be affected by a project: To Work with Nature, Not Against. </a:t>
            </a:r>
          </a:p>
          <a:p>
            <a:pPr defTabSz="4806950">
              <a:spcBef>
                <a:spcPct val="50000"/>
              </a:spcBef>
            </a:pPr>
            <a:r>
              <a:rPr lang="en-US" sz="1200" dirty="0" smtClean="0"/>
              <a:t>At engineered coastal inlets where navigation channels are maintained through dredging, RSM coordinates dredged material placement activities to:</a:t>
            </a:r>
          </a:p>
          <a:p>
            <a:pPr defTabSz="4806950">
              <a:spcBef>
                <a:spcPct val="50000"/>
              </a:spcBef>
            </a:pPr>
            <a:r>
              <a:rPr lang="en-US" sz="1200" dirty="0" smtClean="0"/>
              <a:t>-&gt; Sustain processes affecting the natural sediment budget and morphology,                             </a:t>
            </a:r>
          </a:p>
          <a:p>
            <a:pPr defTabSz="4806950">
              <a:spcBef>
                <a:spcPct val="50000"/>
              </a:spcBef>
            </a:pPr>
            <a:r>
              <a:rPr lang="en-US" sz="1200" dirty="0" smtClean="0"/>
              <a:t>-&gt; Stabilize Infrastructure dependent upon ephemeral coastal morphology,                                </a:t>
            </a:r>
          </a:p>
          <a:p>
            <a:pPr defTabSz="4806950">
              <a:spcBef>
                <a:spcPct val="50000"/>
              </a:spcBef>
            </a:pPr>
            <a:r>
              <a:rPr lang="en-US" sz="1200" dirty="0" smtClean="0"/>
              <a:t> -&gt; Improve efficiency of dredging maintenance for navigation projects, and                                 </a:t>
            </a:r>
          </a:p>
          <a:p>
            <a:pPr defTabSz="4806950">
              <a:spcBef>
                <a:spcPct val="50000"/>
              </a:spcBef>
            </a:pPr>
            <a:r>
              <a:rPr lang="en-US" sz="1200" i="1" dirty="0" smtClean="0"/>
              <a:t>-&gt; </a:t>
            </a:r>
            <a:r>
              <a:rPr lang="en-US" sz="1200" i="1" u="sng" dirty="0" smtClean="0"/>
              <a:t>Protect Ecology affected by natural sediment processes or dredged material placement</a:t>
            </a:r>
            <a:r>
              <a:rPr lang="en-US" sz="1200" i="1" dirty="0" smtClean="0"/>
              <a:t>.  </a:t>
            </a:r>
          </a:p>
        </p:txBody>
      </p:sp>
      <p:sp>
        <p:nvSpPr>
          <p:cNvPr id="4" name="Slide Number Placeholder 3"/>
          <p:cNvSpPr>
            <a:spLocks noGrp="1"/>
          </p:cNvSpPr>
          <p:nvPr>
            <p:ph type="sldNum" sz="quarter" idx="10"/>
          </p:nvPr>
        </p:nvSpPr>
        <p:spPr/>
        <p:txBody>
          <a:bodyPr/>
          <a:lstStyle/>
          <a:p>
            <a:fld id="{FEB2A97D-1E2D-45C1-B208-8299807E4A81}" type="slidenum">
              <a:rPr lang="en-US" smtClean="0"/>
              <a:t>4</a:t>
            </a:fld>
            <a:endParaRPr lang="en-US"/>
          </a:p>
        </p:txBody>
      </p:sp>
    </p:spTree>
    <p:extLst>
      <p:ext uri="{BB962C8B-B14F-4D97-AF65-F5344CB8AC3E}">
        <p14:creationId xmlns:p14="http://schemas.microsoft.com/office/powerpoint/2010/main" val="2022204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ABOVE 3 Figures</a:t>
            </a:r>
            <a:r>
              <a:rPr lang="en-US" sz="1200" dirty="0" smtClean="0"/>
              <a:t>:  Morphology change observed at MCR </a:t>
            </a:r>
            <a:r>
              <a:rPr lang="en-US" sz="1200" b="1" i="1" u="sng" dirty="0" smtClean="0"/>
              <a:t>Peacock Spit</a:t>
            </a:r>
            <a:r>
              <a:rPr lang="en-US" sz="1200" dirty="0" smtClean="0"/>
              <a:t>, including SWS during, for 3 different time periods since 1958.  Arrows indicate transport direction of sand eroded from SWS ODMDS, since 1997. GREEN is erosion and RED is deposition.  </a:t>
            </a:r>
          </a:p>
          <a:p>
            <a:r>
              <a:rPr lang="en-US" sz="1200" dirty="0" smtClean="0"/>
              <a:t>40 Million CY of sand have been placed within the SWS since 1997; 0.94 MCY remain. Had the SWS not been used during 1997-2016, much of Peacock Spit would have lost significantly more sediment than is presently the case. It is USACE’s position that the SWS must continue to be used to maintain the MCR inlet and stabilize the sediment budget north of the MCR. </a:t>
            </a:r>
          </a:p>
          <a:p>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ABOVE 3 Figures:  </a:t>
            </a:r>
            <a:r>
              <a:rPr lang="en-US" sz="1200" dirty="0" smtClean="0"/>
              <a:t>Illustrating </a:t>
            </a:r>
            <a:r>
              <a:rPr lang="en-US" sz="1200" b="1" i="1" u="sng" dirty="0" smtClean="0"/>
              <a:t>bathymetry change </a:t>
            </a:r>
            <a:r>
              <a:rPr lang="en-US" sz="1200" dirty="0" smtClean="0"/>
              <a:t>at MCR during three different time periods since 1997,  highlighting large scale erosion (GREEN) of Clatsop Spit and Peacock Spit.  Transport of dredged sediment placed at discontinued ODMDSs A, B, and F is also shown.  Note how material  had eroded from ODMDS A and Clatsop Spit is migrating northeast toward the MCR inlet.  Use of ODMDS A, B, and F was discontinued in 1994, 1997, and 2002, respectively. The placement of 40 MCY of dredged sand at the SWS since 1997 (deposition = RED) has significantly abated erosion of Peacock Spit.  Maintaining the morphology of Peacock Spit sustains the MCR inlet, North Jetty, and </a:t>
            </a:r>
            <a:r>
              <a:rPr lang="en-US" sz="1200" dirty="0" err="1" smtClean="0"/>
              <a:t>shorelands</a:t>
            </a:r>
            <a:r>
              <a:rPr lang="en-US" sz="1200" dirty="0" smtClean="0"/>
              <a:t> north of MCR.   </a:t>
            </a:r>
            <a:r>
              <a:rPr lang="en-US" sz="1200" smtClean="0"/>
              <a:t>The area of bathymetry change for the above 3 figures is shown within context of the MCR inlet,  in the uppermost left-hand figure.</a:t>
            </a:r>
          </a:p>
          <a:p>
            <a:endParaRPr lang="en-US"/>
          </a:p>
        </p:txBody>
      </p:sp>
      <p:sp>
        <p:nvSpPr>
          <p:cNvPr id="4" name="Slide Number Placeholder 3"/>
          <p:cNvSpPr>
            <a:spLocks noGrp="1"/>
          </p:cNvSpPr>
          <p:nvPr>
            <p:ph type="sldNum" sz="quarter" idx="10"/>
          </p:nvPr>
        </p:nvSpPr>
        <p:spPr/>
        <p:txBody>
          <a:bodyPr/>
          <a:lstStyle/>
          <a:p>
            <a:fld id="{FEB2A97D-1E2D-45C1-B208-8299807E4A81}" type="slidenum">
              <a:rPr lang="en-US" smtClean="0"/>
              <a:t>31</a:t>
            </a:fld>
            <a:endParaRPr lang="en-US"/>
          </a:p>
        </p:txBody>
      </p:sp>
    </p:spTree>
    <p:extLst>
      <p:ext uri="{BB962C8B-B14F-4D97-AF65-F5344CB8AC3E}">
        <p14:creationId xmlns:p14="http://schemas.microsoft.com/office/powerpoint/2010/main" val="3587990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endParaRPr lang="en-US" smtClean="0"/>
          </a:p>
        </p:txBody>
      </p:sp>
      <p:sp>
        <p:nvSpPr>
          <p:cNvPr id="118788" name="Slide Number Placeholder 3"/>
          <p:cNvSpPr>
            <a:spLocks noGrp="1"/>
          </p:cNvSpPr>
          <p:nvPr>
            <p:ph type="sldNum" sz="quarter" idx="5"/>
          </p:nvPr>
        </p:nvSpPr>
        <p:spPr>
          <a:noFill/>
        </p:spPr>
        <p:txBody>
          <a:bodyPr/>
          <a:lstStyle/>
          <a:p>
            <a:fld id="{594B772B-B8DC-4E36-B2A8-F26FE0E46CE1}" type="slidenum">
              <a:rPr lang="en-US" smtClean="0"/>
              <a:pPr/>
              <a:t>35</a:t>
            </a:fld>
            <a:endParaRPr lang="en-US" smtClean="0"/>
          </a:p>
        </p:txBody>
      </p:sp>
    </p:spTree>
    <p:extLst>
      <p:ext uri="{BB962C8B-B14F-4D97-AF65-F5344CB8AC3E}">
        <p14:creationId xmlns:p14="http://schemas.microsoft.com/office/powerpoint/2010/main" val="1418555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A09B0BC-204C-4691-A78C-1CAFA082414D}"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1143100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09B0BC-204C-4691-A78C-1CAFA082414D}"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1137813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09B0BC-204C-4691-A78C-1CAFA082414D}"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3688282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A09B0BC-204C-4691-A78C-1CAFA082414D}"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3504991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A09B0BC-204C-4691-A78C-1CAFA082414D}" type="datetimeFigureOut">
              <a:rPr lang="en-US" smtClean="0"/>
              <a:t>1/14/2020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76991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A09B0BC-204C-4691-A78C-1CAFA082414D}" type="datetimeFigureOut">
              <a:rPr lang="en-US" smtClean="0"/>
              <a:t>1/14/2020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4290750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9B0BC-204C-4691-A78C-1CAFA082414D}" type="datetimeFigureOut">
              <a:rPr lang="en-US" smtClean="0"/>
              <a:t>1/14/2020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4179251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9B0BC-204C-4691-A78C-1CAFA082414D}"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1955057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9B0BC-204C-4691-A78C-1CAFA082414D}"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1193271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09B0BC-204C-4691-A78C-1CAFA082414D}"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227968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09B0BC-204C-4691-A78C-1CAFA082414D}"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13122-7D1B-4464-8430-273F94CE6E72}" type="slidenum">
              <a:rPr lang="en-US" smtClean="0"/>
              <a:t>‹#›</a:t>
            </a:fld>
            <a:endParaRPr lang="en-US"/>
          </a:p>
        </p:txBody>
      </p:sp>
    </p:spTree>
    <p:extLst>
      <p:ext uri="{BB962C8B-B14F-4D97-AF65-F5344CB8AC3E}">
        <p14:creationId xmlns:p14="http://schemas.microsoft.com/office/powerpoint/2010/main" val="531032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B969025C-ED8A-4720-84E8-8FA559E3CC9F}" type="slidenum">
              <a:rPr lang="en-US"/>
              <a:pPr>
                <a:defRPr/>
              </a:pPr>
              <a:t>‹#›</a:t>
            </a:fld>
            <a:endParaRPr lang="en-US"/>
          </a:p>
        </p:txBody>
      </p:sp>
    </p:spTree>
    <p:extLst>
      <p:ext uri="{BB962C8B-B14F-4D97-AF65-F5344CB8AC3E}">
        <p14:creationId xmlns:p14="http://schemas.microsoft.com/office/powerpoint/2010/main" val="376546755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 2 Pics">
    <p:bg>
      <p:bgPr>
        <a:solidFill>
          <a:schemeClr val="bg2">
            <a:alpha val="7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6" y="0"/>
            <a:ext cx="9141292" cy="6858000"/>
          </a:xfrm>
          <a:prstGeom prst="rect">
            <a:avLst/>
          </a:prstGeom>
        </p:spPr>
      </p:pic>
      <p:sp>
        <p:nvSpPr>
          <p:cNvPr id="14" name="Title 5"/>
          <p:cNvSpPr>
            <a:spLocks noGrp="1"/>
          </p:cNvSpPr>
          <p:nvPr>
            <p:ph type="title"/>
          </p:nvPr>
        </p:nvSpPr>
        <p:spPr>
          <a:xfrm>
            <a:off x="200027" y="265877"/>
            <a:ext cx="4371975" cy="1671543"/>
          </a:xfrm>
          <a:noFill/>
          <a:ln w="19050">
            <a:noFill/>
          </a:ln>
        </p:spPr>
        <p:txBody>
          <a:bodyPr/>
          <a:lstStyle>
            <a:lvl1pPr>
              <a:defRPr>
                <a:solidFill>
                  <a:sysClr val="windowText" lastClr="000000"/>
                </a:solidFill>
              </a:defRPr>
            </a:lvl1pPr>
          </a:lstStyle>
          <a:p>
            <a:r>
              <a:rPr lang="en-US" dirty="0" smtClean="0"/>
              <a:t>Click to edit Master title style</a:t>
            </a:r>
            <a:endParaRPr lang="en-US" dirty="0"/>
          </a:p>
        </p:txBody>
      </p:sp>
      <p:sp>
        <p:nvSpPr>
          <p:cNvPr id="15" name="Picture Placeholder 16"/>
          <p:cNvSpPr>
            <a:spLocks noGrp="1" noChangeAspect="1"/>
          </p:cNvSpPr>
          <p:nvPr>
            <p:ph type="pic" sz="quarter" idx="13"/>
          </p:nvPr>
        </p:nvSpPr>
        <p:spPr>
          <a:xfrm>
            <a:off x="4665036" y="265876"/>
            <a:ext cx="4278940"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smtClean="0"/>
              <a:t>Click icon to add picture</a:t>
            </a:r>
            <a:endParaRPr lang="en-US" dirty="0"/>
          </a:p>
        </p:txBody>
      </p:sp>
      <p:sp>
        <p:nvSpPr>
          <p:cNvPr id="16" name="Picture Placeholder 16"/>
          <p:cNvSpPr>
            <a:spLocks noGrp="1" noChangeAspect="1"/>
          </p:cNvSpPr>
          <p:nvPr>
            <p:ph type="pic" sz="quarter" idx="14"/>
          </p:nvPr>
        </p:nvSpPr>
        <p:spPr>
          <a:xfrm>
            <a:off x="4665036" y="3528396"/>
            <a:ext cx="4278940"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smtClean="0"/>
              <a:t>Click icon to add picture</a:t>
            </a:r>
            <a:endParaRPr lang="en-US" dirty="0"/>
          </a:p>
        </p:txBody>
      </p:sp>
      <p:sp>
        <p:nvSpPr>
          <p:cNvPr id="7" name="Text Placeholder 6"/>
          <p:cNvSpPr>
            <a:spLocks noGrp="1"/>
          </p:cNvSpPr>
          <p:nvPr>
            <p:ph type="body" sz="quarter" idx="15"/>
          </p:nvPr>
        </p:nvSpPr>
        <p:spPr>
          <a:xfrm>
            <a:off x="200025" y="2059389"/>
            <a:ext cx="4362450" cy="33079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00025" y="5608444"/>
            <a:ext cx="573216" cy="1005840"/>
          </a:xfrm>
          <a:prstGeom prst="rect">
            <a:avLst/>
          </a:prstGeom>
        </p:spPr>
      </p:pic>
      <p:pic>
        <p:nvPicPr>
          <p:cNvPr id="11" name="Picture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0701" y="5610615"/>
            <a:ext cx="1003937" cy="1001498"/>
          </a:xfrm>
          <a:prstGeom prst="rect">
            <a:avLst/>
          </a:prstGeom>
        </p:spPr>
      </p:pic>
    </p:spTree>
    <p:extLst>
      <p:ext uri="{BB962C8B-B14F-4D97-AF65-F5344CB8AC3E}">
        <p14:creationId xmlns:p14="http://schemas.microsoft.com/office/powerpoint/2010/main" val="1270051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12C7B5-B2A8-4070-B01B-E4E0468E3761}" type="datetimeFigureOut">
              <a:rPr lang="en-US" smtClean="0">
                <a:solidFill>
                  <a:prstClr val="black">
                    <a:tint val="75000"/>
                  </a:prstClr>
                </a:solidFill>
              </a:rPr>
              <a:pPr/>
              <a:t>1/14/2020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6CD923D-2219-48D8-9883-282934F6EBE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3762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0AB4875-0FF2-4C9E-9F8A-F3ACEA6387E3}" type="slidenum">
              <a:rPr lang="en-US"/>
              <a:pPr>
                <a:defRPr/>
              </a:pPr>
              <a:t>‹#›</a:t>
            </a:fld>
            <a:endParaRPr lang="en-US"/>
          </a:p>
        </p:txBody>
      </p:sp>
    </p:spTree>
    <p:extLst>
      <p:ext uri="{BB962C8B-B14F-4D97-AF65-F5344CB8AC3E}">
        <p14:creationId xmlns:p14="http://schemas.microsoft.com/office/powerpoint/2010/main" val="2326409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heme" Target="../theme/theme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heme" Target="../theme/theme4.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9B0BC-204C-4691-A78C-1CAFA082414D}" type="datetimeFigureOut">
              <a:rPr lang="en-US" smtClean="0"/>
              <a:t>1/14/2020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013122-7D1B-4464-8430-273F94CE6E72}" type="slidenum">
              <a:rPr lang="en-US" smtClean="0"/>
              <a:t>‹#›</a:t>
            </a:fld>
            <a:endParaRPr lang="en-US"/>
          </a:p>
        </p:txBody>
      </p:sp>
    </p:spTree>
    <p:extLst>
      <p:ext uri="{BB962C8B-B14F-4D97-AF65-F5344CB8AC3E}">
        <p14:creationId xmlns:p14="http://schemas.microsoft.com/office/powerpoint/2010/main" val="631597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8" name="Picture 37"/>
          <p:cNvPicPr>
            <a:picLocks noChangeAspect="1"/>
          </p:cNvPicPr>
          <p:nvPr userDrawn="1"/>
        </p:nvPicPr>
        <p:blipFill>
          <a:blip r:embed="rId2" cstate="print">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Slide Number Placeholder 5"/>
          <p:cNvSpPr>
            <a:spLocks noGrp="1"/>
          </p:cNvSpPr>
          <p:nvPr>
            <p:ph type="sldNum" sz="quarter" idx="4"/>
          </p:nvPr>
        </p:nvSpPr>
        <p:spPr>
          <a:xfrm>
            <a:off x="8305799" y="228600"/>
            <a:ext cx="733425" cy="365125"/>
          </a:xfrm>
          <a:prstGeom prst="rect">
            <a:avLst/>
          </a:prstGeom>
        </p:spPr>
        <p:txBody>
          <a:bodyPr/>
          <a:lstStyle>
            <a:lvl1pPr algn="r">
              <a:defRPr sz="1000">
                <a:solidFill>
                  <a:schemeClr val="bg1"/>
                </a:solidFill>
              </a:defRPr>
            </a:lvl1pPr>
          </a:lstStyle>
          <a:p>
            <a:pPr fontAlgn="base">
              <a:spcBef>
                <a:spcPct val="0"/>
              </a:spcBef>
              <a:spcAft>
                <a:spcPct val="0"/>
              </a:spcAft>
            </a:pPr>
            <a:fld id="{0D0E9D3B-CB56-40AE-B0A9-8DA5E1AEFDB7}" type="slidenum">
              <a:rPr lang="en-US" smtClean="0">
                <a:solidFill>
                  <a:srgbClr val="FFFFFF"/>
                </a:solidFill>
                <a:latin typeface="Arial" pitchFamily="34" charset="0"/>
                <a:ea typeface="ＭＳ Ｐゴシック" pitchFamily="34" charset="-128"/>
              </a:rPr>
              <a:pPr fontAlgn="base">
                <a:spcBef>
                  <a:spcPct val="0"/>
                </a:spcBef>
                <a:spcAft>
                  <a:spcPct val="0"/>
                </a:spcAft>
              </a:pPr>
              <a:t>‹#›</a:t>
            </a:fld>
            <a:endParaRPr lang="en-US" dirty="0">
              <a:solidFill>
                <a:srgbClr val="FFFFFF"/>
              </a:solidFill>
              <a:latin typeface="Arial" pitchFamily="34" charset="0"/>
              <a:ea typeface="ＭＳ Ｐゴシック" pitchFamily="34" charset="-128"/>
            </a:endParaRPr>
          </a:p>
        </p:txBody>
      </p:sp>
      <p:sp>
        <p:nvSpPr>
          <p:cNvPr id="18" name="Title Placeholder 17"/>
          <p:cNvSpPr>
            <a:spLocks noGrp="1"/>
          </p:cNvSpPr>
          <p:nvPr>
            <p:ph type="title"/>
          </p:nvPr>
        </p:nvSpPr>
        <p:spPr>
          <a:xfrm>
            <a:off x="457200" y="419100"/>
            <a:ext cx="6858000" cy="25527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19" name="Text Placeholder 18"/>
          <p:cNvSpPr>
            <a:spLocks noGrp="1"/>
          </p:cNvSpPr>
          <p:nvPr>
            <p:ph type="body" idx="1"/>
          </p:nvPr>
        </p:nvSpPr>
        <p:spPr>
          <a:xfrm>
            <a:off x="457200" y="3200400"/>
            <a:ext cx="6858000" cy="1562100"/>
          </a:xfrm>
          <a:prstGeom prst="rect">
            <a:avLst/>
          </a:prstGeom>
        </p:spPr>
        <p:txBody>
          <a:bodyPr vert="horz" lIns="91440" tIns="45720" rIns="91440" bIns="45720" rtlCol="0">
            <a:normAutofit/>
          </a:bodyPr>
          <a:lstStyle/>
          <a:p>
            <a:pPr lvl="0"/>
            <a:r>
              <a:rPr lang="en-US" dirty="0" smtClean="0"/>
              <a:t>Click to edit Master text styles</a:t>
            </a:r>
            <a:endParaRPr lang="en-US" dirty="0"/>
          </a:p>
        </p:txBody>
      </p:sp>
      <p:sp>
        <p:nvSpPr>
          <p:cNvPr id="20" name="Footer Placeholder 19"/>
          <p:cNvSpPr>
            <a:spLocks noGrp="1"/>
          </p:cNvSpPr>
          <p:nvPr>
            <p:ph type="ftr" sz="quarter" idx="3"/>
          </p:nvPr>
        </p:nvSpPr>
        <p:spPr>
          <a:xfrm>
            <a:off x="123825" y="6356350"/>
            <a:ext cx="3160713" cy="365125"/>
          </a:xfrm>
          <a:prstGeom prst="rect">
            <a:avLst/>
          </a:prstGeom>
        </p:spPr>
        <p:txBody>
          <a:bodyPr vert="horz" lIns="91440" tIns="45720" rIns="91440" bIns="45720" rtlCol="0" anchor="ctr"/>
          <a:lstStyle>
            <a:lvl1pPr algn="l">
              <a:defRPr sz="1000">
                <a:solidFill>
                  <a:schemeClr val="bg1"/>
                </a:solidFill>
              </a:defRPr>
            </a:lvl1pPr>
          </a:lstStyle>
          <a:p>
            <a:pPr fontAlgn="base">
              <a:spcBef>
                <a:spcPct val="0"/>
              </a:spcBef>
              <a:spcAft>
                <a:spcPct val="0"/>
              </a:spcAft>
            </a:pPr>
            <a:r>
              <a:rPr lang="en-US" smtClean="0">
                <a:solidFill>
                  <a:srgbClr val="FFFFFF"/>
                </a:solidFill>
                <a:latin typeface="Arial" pitchFamily="34" charset="0"/>
                <a:ea typeface="ＭＳ Ｐゴシック" pitchFamily="34" charset="-128"/>
              </a:rPr>
              <a:t>File Name</a:t>
            </a:r>
            <a:endParaRPr lang="en-US" dirty="0">
              <a:solidFill>
                <a:srgbClr val="FFFFFF"/>
              </a:solidFill>
              <a:latin typeface="Arial" pitchFamily="34" charset="0"/>
              <a:ea typeface="ＭＳ Ｐゴシック" pitchFamily="34" charset="-128"/>
            </a:endParaRPr>
          </a:p>
        </p:txBody>
      </p:sp>
      <p:sp>
        <p:nvSpPr>
          <p:cNvPr id="25" name="Rectangle 24"/>
          <p:cNvSpPr/>
          <p:nvPr userDrawn="1"/>
        </p:nvSpPr>
        <p:spPr>
          <a:xfrm>
            <a:off x="2009775" y="1707600"/>
            <a:ext cx="558800" cy="558800"/>
          </a:xfrm>
          <a:prstGeom prst="rect">
            <a:avLst/>
          </a:prstGeom>
          <a:solidFill>
            <a:srgbClr val="D8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217</a:t>
            </a:r>
          </a:p>
          <a:p>
            <a:pPr algn="ctr" fontAlgn="base">
              <a:spcBef>
                <a:spcPct val="0"/>
              </a:spcBef>
              <a:spcAft>
                <a:spcPct val="0"/>
              </a:spcAft>
              <a:defRPr/>
            </a:pPr>
            <a:r>
              <a:rPr lang="en-US" sz="1000" dirty="0">
                <a:solidFill>
                  <a:srgbClr val="000000"/>
                </a:solidFill>
              </a:rPr>
              <a:t>217</a:t>
            </a:r>
          </a:p>
          <a:p>
            <a:pPr algn="ctr" fontAlgn="base">
              <a:spcBef>
                <a:spcPct val="0"/>
              </a:spcBef>
              <a:spcAft>
                <a:spcPct val="0"/>
              </a:spcAft>
              <a:defRPr/>
            </a:pPr>
            <a:r>
              <a:rPr lang="en-US" sz="1000" dirty="0">
                <a:solidFill>
                  <a:srgbClr val="000000"/>
                </a:solidFill>
              </a:rPr>
              <a:t>217</a:t>
            </a:r>
          </a:p>
        </p:txBody>
      </p:sp>
      <p:sp>
        <p:nvSpPr>
          <p:cNvPr id="26" name="Rectangle 25"/>
          <p:cNvSpPr/>
          <p:nvPr userDrawn="1"/>
        </p:nvSpPr>
        <p:spPr>
          <a:xfrm>
            <a:off x="2730500" y="1707600"/>
            <a:ext cx="558800" cy="558800"/>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200</a:t>
            </a:r>
          </a:p>
          <a:p>
            <a:pPr algn="ctr" fontAlgn="base">
              <a:spcBef>
                <a:spcPct val="0"/>
              </a:spcBef>
              <a:spcAft>
                <a:spcPct val="0"/>
              </a:spcAft>
              <a:defRPr/>
            </a:pPr>
            <a:r>
              <a:rPr lang="en-US" sz="1000" dirty="0">
                <a:solidFill>
                  <a:srgbClr val="000000"/>
                </a:solidFill>
              </a:rPr>
              <a:t>200</a:t>
            </a:r>
          </a:p>
          <a:p>
            <a:pPr algn="ctr" fontAlgn="base">
              <a:spcBef>
                <a:spcPct val="0"/>
              </a:spcBef>
              <a:spcAft>
                <a:spcPct val="0"/>
              </a:spcAft>
              <a:defRPr/>
            </a:pPr>
            <a:r>
              <a:rPr lang="en-US" sz="1000" dirty="0">
                <a:solidFill>
                  <a:srgbClr val="000000"/>
                </a:solidFill>
              </a:rPr>
              <a:t>200</a:t>
            </a:r>
          </a:p>
        </p:txBody>
      </p:sp>
      <p:sp>
        <p:nvSpPr>
          <p:cNvPr id="27" name="Rectangle 26"/>
          <p:cNvSpPr/>
          <p:nvPr userDrawn="1"/>
        </p:nvSpPr>
        <p:spPr>
          <a:xfrm>
            <a:off x="568325" y="2394599"/>
            <a:ext cx="557213"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255</a:t>
            </a:r>
          </a:p>
          <a:p>
            <a:pPr algn="ctr" fontAlgn="base">
              <a:spcBef>
                <a:spcPct val="0"/>
              </a:spcBef>
              <a:spcAft>
                <a:spcPct val="0"/>
              </a:spcAft>
              <a:defRPr/>
            </a:pPr>
            <a:r>
              <a:rPr lang="en-US" sz="1000" dirty="0">
                <a:solidFill>
                  <a:srgbClr val="000000"/>
                </a:solidFill>
              </a:rPr>
              <a:t>255</a:t>
            </a:r>
          </a:p>
          <a:p>
            <a:pPr algn="ctr" fontAlgn="base">
              <a:spcBef>
                <a:spcPct val="0"/>
              </a:spcBef>
              <a:spcAft>
                <a:spcPct val="0"/>
              </a:spcAft>
              <a:defRPr/>
            </a:pPr>
            <a:r>
              <a:rPr lang="en-US" sz="1000" dirty="0">
                <a:solidFill>
                  <a:srgbClr val="000000"/>
                </a:solidFill>
              </a:rPr>
              <a:t>255</a:t>
            </a:r>
          </a:p>
        </p:txBody>
      </p:sp>
      <p:sp>
        <p:nvSpPr>
          <p:cNvPr id="28" name="Rectangle 27"/>
          <p:cNvSpPr/>
          <p:nvPr userDrawn="1"/>
        </p:nvSpPr>
        <p:spPr>
          <a:xfrm>
            <a:off x="1289050" y="2394599"/>
            <a:ext cx="557213"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0</a:t>
            </a:r>
          </a:p>
          <a:p>
            <a:pPr algn="ctr" fontAlgn="base">
              <a:spcBef>
                <a:spcPct val="0"/>
              </a:spcBef>
              <a:spcAft>
                <a:spcPct val="0"/>
              </a:spcAft>
              <a:defRPr/>
            </a:pPr>
            <a:r>
              <a:rPr lang="en-US" sz="1000" dirty="0">
                <a:solidFill>
                  <a:srgbClr val="FFFFFF"/>
                </a:solidFill>
              </a:rPr>
              <a:t>0</a:t>
            </a:r>
          </a:p>
          <a:p>
            <a:pPr algn="ctr" fontAlgn="base">
              <a:spcBef>
                <a:spcPct val="0"/>
              </a:spcBef>
              <a:spcAft>
                <a:spcPct val="0"/>
              </a:spcAft>
              <a:defRPr/>
            </a:pPr>
            <a:r>
              <a:rPr lang="en-US" sz="1000" dirty="0">
                <a:solidFill>
                  <a:srgbClr val="FFFFFF"/>
                </a:solidFill>
              </a:rPr>
              <a:t>0</a:t>
            </a:r>
          </a:p>
        </p:txBody>
      </p:sp>
      <p:sp>
        <p:nvSpPr>
          <p:cNvPr id="29" name="Rectangle 28"/>
          <p:cNvSpPr/>
          <p:nvPr userDrawn="1"/>
        </p:nvSpPr>
        <p:spPr>
          <a:xfrm>
            <a:off x="2009775" y="2394599"/>
            <a:ext cx="558800"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163</a:t>
            </a:r>
          </a:p>
          <a:p>
            <a:pPr algn="ctr" fontAlgn="base">
              <a:spcBef>
                <a:spcPct val="0"/>
              </a:spcBef>
              <a:spcAft>
                <a:spcPct val="0"/>
              </a:spcAft>
              <a:defRPr/>
            </a:pPr>
            <a:r>
              <a:rPr lang="en-US" sz="1000" dirty="0">
                <a:solidFill>
                  <a:srgbClr val="000000"/>
                </a:solidFill>
              </a:rPr>
              <a:t>163</a:t>
            </a:r>
          </a:p>
          <a:p>
            <a:pPr algn="ctr" fontAlgn="base">
              <a:spcBef>
                <a:spcPct val="0"/>
              </a:spcBef>
              <a:spcAft>
                <a:spcPct val="0"/>
              </a:spcAft>
              <a:defRPr/>
            </a:pPr>
            <a:r>
              <a:rPr lang="en-US" sz="1000" dirty="0">
                <a:solidFill>
                  <a:srgbClr val="000000"/>
                </a:solidFill>
              </a:rPr>
              <a:t>163</a:t>
            </a:r>
          </a:p>
        </p:txBody>
      </p:sp>
      <p:sp>
        <p:nvSpPr>
          <p:cNvPr id="30" name="Rectangle 29"/>
          <p:cNvSpPr/>
          <p:nvPr userDrawn="1"/>
        </p:nvSpPr>
        <p:spPr>
          <a:xfrm>
            <a:off x="2730500" y="2394599"/>
            <a:ext cx="558800"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131</a:t>
            </a:r>
          </a:p>
          <a:p>
            <a:pPr algn="ctr" fontAlgn="base">
              <a:spcBef>
                <a:spcPct val="0"/>
              </a:spcBef>
              <a:spcAft>
                <a:spcPct val="0"/>
              </a:spcAft>
              <a:defRPr/>
            </a:pPr>
            <a:r>
              <a:rPr lang="en-US" sz="1000" dirty="0">
                <a:solidFill>
                  <a:srgbClr val="FFFFFF"/>
                </a:solidFill>
              </a:rPr>
              <a:t>132</a:t>
            </a:r>
          </a:p>
          <a:p>
            <a:pPr algn="ctr" fontAlgn="base">
              <a:spcBef>
                <a:spcPct val="0"/>
              </a:spcBef>
              <a:spcAft>
                <a:spcPct val="0"/>
              </a:spcAft>
              <a:defRPr/>
            </a:pPr>
            <a:r>
              <a:rPr lang="en-US" sz="1000" dirty="0">
                <a:solidFill>
                  <a:srgbClr val="FFFFFF"/>
                </a:solidFill>
              </a:rPr>
              <a:t>122</a:t>
            </a:r>
          </a:p>
        </p:txBody>
      </p:sp>
      <p:sp>
        <p:nvSpPr>
          <p:cNvPr id="31" name="Rectangle 30"/>
          <p:cNvSpPr/>
          <p:nvPr userDrawn="1"/>
        </p:nvSpPr>
        <p:spPr>
          <a:xfrm>
            <a:off x="3451225" y="2394599"/>
            <a:ext cx="558800"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239</a:t>
            </a:r>
          </a:p>
          <a:p>
            <a:pPr algn="ctr" fontAlgn="base">
              <a:spcBef>
                <a:spcPct val="0"/>
              </a:spcBef>
              <a:spcAft>
                <a:spcPct val="0"/>
              </a:spcAft>
              <a:defRPr/>
            </a:pPr>
            <a:r>
              <a:rPr lang="en-US" sz="1000" dirty="0">
                <a:solidFill>
                  <a:srgbClr val="000000"/>
                </a:solidFill>
              </a:rPr>
              <a:t>65</a:t>
            </a:r>
          </a:p>
          <a:p>
            <a:pPr algn="ctr" fontAlgn="base">
              <a:spcBef>
                <a:spcPct val="0"/>
              </a:spcBef>
              <a:spcAft>
                <a:spcPct val="0"/>
              </a:spcAft>
              <a:defRPr/>
            </a:pPr>
            <a:r>
              <a:rPr lang="en-US" sz="1000" dirty="0">
                <a:solidFill>
                  <a:srgbClr val="000000"/>
                </a:solidFill>
              </a:rPr>
              <a:t>53</a:t>
            </a:r>
          </a:p>
        </p:txBody>
      </p:sp>
      <p:sp>
        <p:nvSpPr>
          <p:cNvPr id="32" name="Rectangle 31"/>
          <p:cNvSpPr/>
          <p:nvPr userDrawn="1"/>
        </p:nvSpPr>
        <p:spPr>
          <a:xfrm>
            <a:off x="4171950" y="2394599"/>
            <a:ext cx="558800"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110</a:t>
            </a:r>
          </a:p>
          <a:p>
            <a:pPr algn="ctr" fontAlgn="base">
              <a:spcBef>
                <a:spcPct val="0"/>
              </a:spcBef>
              <a:spcAft>
                <a:spcPct val="0"/>
              </a:spcAft>
              <a:defRPr/>
            </a:pPr>
            <a:r>
              <a:rPr lang="en-US" sz="1000" dirty="0">
                <a:solidFill>
                  <a:srgbClr val="000000"/>
                </a:solidFill>
              </a:rPr>
              <a:t>135</a:t>
            </a:r>
          </a:p>
          <a:p>
            <a:pPr algn="ctr" fontAlgn="base">
              <a:spcBef>
                <a:spcPct val="0"/>
              </a:spcBef>
              <a:spcAft>
                <a:spcPct val="0"/>
              </a:spcAft>
              <a:defRPr/>
            </a:pPr>
            <a:r>
              <a:rPr lang="en-US" sz="1000" dirty="0">
                <a:solidFill>
                  <a:srgbClr val="000000"/>
                </a:solidFill>
              </a:rPr>
              <a:t>120</a:t>
            </a:r>
          </a:p>
        </p:txBody>
      </p:sp>
      <p:sp>
        <p:nvSpPr>
          <p:cNvPr id="33" name="Rectangle 32"/>
          <p:cNvSpPr/>
          <p:nvPr userDrawn="1"/>
        </p:nvSpPr>
        <p:spPr>
          <a:xfrm>
            <a:off x="4892675" y="2394599"/>
            <a:ext cx="558800" cy="558800"/>
          </a:xfrm>
          <a:prstGeom prst="rect">
            <a:avLst/>
          </a:prstGeom>
          <a:solidFill>
            <a:srgbClr val="705C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112</a:t>
            </a:r>
          </a:p>
          <a:p>
            <a:pPr algn="ctr" fontAlgn="base">
              <a:spcBef>
                <a:spcPct val="0"/>
              </a:spcBef>
              <a:spcAft>
                <a:spcPct val="0"/>
              </a:spcAft>
              <a:defRPr/>
            </a:pPr>
            <a:r>
              <a:rPr lang="en-US" sz="1000" dirty="0">
                <a:solidFill>
                  <a:srgbClr val="000000"/>
                </a:solidFill>
              </a:rPr>
              <a:t>92</a:t>
            </a:r>
          </a:p>
          <a:p>
            <a:pPr algn="ctr" fontAlgn="base">
              <a:spcBef>
                <a:spcPct val="0"/>
              </a:spcBef>
              <a:spcAft>
                <a:spcPct val="0"/>
              </a:spcAft>
              <a:defRPr/>
            </a:pPr>
            <a:r>
              <a:rPr lang="en-US" sz="1000" dirty="0">
                <a:solidFill>
                  <a:srgbClr val="000000"/>
                </a:solidFill>
              </a:rPr>
              <a:t>56</a:t>
            </a:r>
          </a:p>
        </p:txBody>
      </p:sp>
      <p:sp>
        <p:nvSpPr>
          <p:cNvPr id="34" name="Rectangle 33"/>
          <p:cNvSpPr/>
          <p:nvPr userDrawn="1"/>
        </p:nvSpPr>
        <p:spPr>
          <a:xfrm>
            <a:off x="5613400" y="2394599"/>
            <a:ext cx="558800"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62</a:t>
            </a:r>
          </a:p>
          <a:p>
            <a:pPr algn="ctr" fontAlgn="base">
              <a:spcBef>
                <a:spcPct val="0"/>
              </a:spcBef>
              <a:spcAft>
                <a:spcPct val="0"/>
              </a:spcAft>
              <a:defRPr/>
            </a:pPr>
            <a:r>
              <a:rPr lang="en-US" sz="1000" dirty="0">
                <a:solidFill>
                  <a:srgbClr val="000000"/>
                </a:solidFill>
              </a:rPr>
              <a:t>102</a:t>
            </a:r>
          </a:p>
          <a:p>
            <a:pPr algn="ctr" fontAlgn="base">
              <a:spcBef>
                <a:spcPct val="0"/>
              </a:spcBef>
              <a:spcAft>
                <a:spcPct val="0"/>
              </a:spcAft>
              <a:defRPr/>
            </a:pPr>
            <a:r>
              <a:rPr lang="en-US" sz="1000" dirty="0">
                <a:solidFill>
                  <a:srgbClr val="000000"/>
                </a:solidFill>
              </a:rPr>
              <a:t>130</a:t>
            </a:r>
          </a:p>
        </p:txBody>
      </p:sp>
      <p:sp>
        <p:nvSpPr>
          <p:cNvPr id="35" name="Rectangle 34"/>
          <p:cNvSpPr/>
          <p:nvPr userDrawn="1"/>
        </p:nvSpPr>
        <p:spPr>
          <a:xfrm>
            <a:off x="6334125" y="2394599"/>
            <a:ext cx="558800" cy="558800"/>
          </a:xfrm>
          <a:prstGeom prst="rect">
            <a:avLst/>
          </a:prstGeom>
          <a:solidFill>
            <a:srgbClr val="6638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102</a:t>
            </a:r>
          </a:p>
          <a:p>
            <a:pPr algn="ctr" fontAlgn="base">
              <a:spcBef>
                <a:spcPct val="0"/>
              </a:spcBef>
              <a:spcAft>
                <a:spcPct val="0"/>
              </a:spcAft>
              <a:defRPr/>
            </a:pPr>
            <a:r>
              <a:rPr lang="en-US" sz="1000" dirty="0">
                <a:solidFill>
                  <a:srgbClr val="FFFFFF"/>
                </a:solidFill>
              </a:rPr>
              <a:t>56</a:t>
            </a:r>
          </a:p>
          <a:p>
            <a:pPr algn="ctr" fontAlgn="base">
              <a:spcBef>
                <a:spcPct val="0"/>
              </a:spcBef>
              <a:spcAft>
                <a:spcPct val="0"/>
              </a:spcAft>
              <a:defRPr/>
            </a:pPr>
            <a:r>
              <a:rPr lang="en-US" sz="1000" dirty="0">
                <a:solidFill>
                  <a:srgbClr val="FFFFFF"/>
                </a:solidFill>
              </a:rPr>
              <a:t>48</a:t>
            </a:r>
          </a:p>
        </p:txBody>
      </p:sp>
      <p:sp>
        <p:nvSpPr>
          <p:cNvPr id="36" name="Rectangle 35"/>
          <p:cNvSpPr/>
          <p:nvPr userDrawn="1"/>
        </p:nvSpPr>
        <p:spPr>
          <a:xfrm>
            <a:off x="7054850" y="2394599"/>
            <a:ext cx="558800" cy="558800"/>
          </a:xfrm>
          <a:prstGeom prst="rect">
            <a:avLst/>
          </a:prstGeom>
          <a:solidFill>
            <a:srgbClr val="8278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130</a:t>
            </a:r>
          </a:p>
          <a:p>
            <a:pPr algn="ctr" fontAlgn="base">
              <a:spcBef>
                <a:spcPct val="0"/>
              </a:spcBef>
              <a:spcAft>
                <a:spcPct val="0"/>
              </a:spcAft>
              <a:defRPr/>
            </a:pPr>
            <a:r>
              <a:rPr lang="en-US" sz="1000" dirty="0">
                <a:solidFill>
                  <a:srgbClr val="000000"/>
                </a:solidFill>
              </a:rPr>
              <a:t>120</a:t>
            </a:r>
          </a:p>
          <a:p>
            <a:pPr algn="ctr" fontAlgn="base">
              <a:spcBef>
                <a:spcPct val="0"/>
              </a:spcBef>
              <a:spcAft>
                <a:spcPct val="0"/>
              </a:spcAft>
              <a:defRPr/>
            </a:pPr>
            <a:r>
              <a:rPr lang="en-US" sz="1000" dirty="0">
                <a:solidFill>
                  <a:srgbClr val="000000"/>
                </a:solidFill>
              </a:rPr>
              <a:t>111</a:t>
            </a:r>
          </a:p>
        </p:txBody>
      </p:sp>
      <p:sp>
        <p:nvSpPr>
          <p:cNvPr id="37" name="Rectangle 36"/>
          <p:cNvSpPr/>
          <p:nvPr userDrawn="1"/>
        </p:nvSpPr>
        <p:spPr>
          <a:xfrm>
            <a:off x="1289050" y="1707600"/>
            <a:ext cx="558800" cy="558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237</a:t>
            </a:r>
          </a:p>
          <a:p>
            <a:pPr algn="ctr" fontAlgn="base">
              <a:spcBef>
                <a:spcPct val="0"/>
              </a:spcBef>
              <a:spcAft>
                <a:spcPct val="0"/>
              </a:spcAft>
              <a:defRPr/>
            </a:pPr>
            <a:r>
              <a:rPr lang="en-US" sz="1000" dirty="0">
                <a:solidFill>
                  <a:srgbClr val="000000"/>
                </a:solidFill>
              </a:rPr>
              <a:t>237</a:t>
            </a:r>
          </a:p>
          <a:p>
            <a:pPr algn="ctr" fontAlgn="base">
              <a:spcBef>
                <a:spcPct val="0"/>
              </a:spcBef>
              <a:spcAft>
                <a:spcPct val="0"/>
              </a:spcAft>
              <a:defRPr/>
            </a:pPr>
            <a:r>
              <a:rPr lang="en-US" sz="1000" dirty="0">
                <a:solidFill>
                  <a:srgbClr val="000000"/>
                </a:solidFill>
              </a:rPr>
              <a:t>237</a:t>
            </a:r>
          </a:p>
        </p:txBody>
      </p:sp>
      <p:sp>
        <p:nvSpPr>
          <p:cNvPr id="54" name="Rectangle 53"/>
          <p:cNvSpPr/>
          <p:nvPr userDrawn="1"/>
        </p:nvSpPr>
        <p:spPr>
          <a:xfrm>
            <a:off x="4171950" y="1707600"/>
            <a:ext cx="558800" cy="558800"/>
          </a:xfrm>
          <a:prstGeom prst="rect">
            <a:avLst/>
          </a:prstGeom>
          <a:solidFill>
            <a:srgbClr val="507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80</a:t>
            </a:r>
          </a:p>
          <a:p>
            <a:pPr algn="ctr" fontAlgn="base">
              <a:spcBef>
                <a:spcPct val="0"/>
              </a:spcBef>
              <a:spcAft>
                <a:spcPct val="0"/>
              </a:spcAft>
              <a:defRPr/>
            </a:pPr>
            <a:r>
              <a:rPr lang="en-US" sz="1000" dirty="0">
                <a:solidFill>
                  <a:srgbClr val="000000"/>
                </a:solidFill>
              </a:rPr>
              <a:t>119</a:t>
            </a:r>
          </a:p>
          <a:p>
            <a:pPr algn="ctr" fontAlgn="base">
              <a:spcBef>
                <a:spcPct val="0"/>
              </a:spcBef>
              <a:spcAft>
                <a:spcPct val="0"/>
              </a:spcAft>
              <a:defRPr/>
            </a:pPr>
            <a:r>
              <a:rPr lang="en-US" sz="1000" dirty="0">
                <a:solidFill>
                  <a:srgbClr val="000000"/>
                </a:solidFill>
              </a:rPr>
              <a:t>27</a:t>
            </a:r>
          </a:p>
        </p:txBody>
      </p:sp>
      <p:sp>
        <p:nvSpPr>
          <p:cNvPr id="55" name="Rectangle 54"/>
          <p:cNvSpPr/>
          <p:nvPr userDrawn="1"/>
        </p:nvSpPr>
        <p:spPr>
          <a:xfrm>
            <a:off x="4892675" y="1707600"/>
            <a:ext cx="558800" cy="558800"/>
          </a:xfrm>
          <a:prstGeom prst="rect">
            <a:avLst/>
          </a:prstGeom>
          <a:solidFill>
            <a:srgbClr val="FCAE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252</a:t>
            </a:r>
          </a:p>
          <a:p>
            <a:pPr algn="ctr" fontAlgn="base">
              <a:spcBef>
                <a:spcPct val="0"/>
              </a:spcBef>
              <a:spcAft>
                <a:spcPct val="0"/>
              </a:spcAft>
              <a:defRPr/>
            </a:pPr>
            <a:r>
              <a:rPr lang="en-US" sz="1000" dirty="0">
                <a:solidFill>
                  <a:srgbClr val="000000"/>
                </a:solidFill>
              </a:rPr>
              <a:t>174</a:t>
            </a:r>
          </a:p>
          <a:p>
            <a:pPr algn="ctr" fontAlgn="base">
              <a:spcBef>
                <a:spcPct val="0"/>
              </a:spcBef>
              <a:spcAft>
                <a:spcPct val="0"/>
              </a:spcAft>
              <a:defRPr/>
            </a:pPr>
            <a:r>
              <a:rPr lang="en-US" sz="1000" dirty="0">
                <a:solidFill>
                  <a:srgbClr val="000000"/>
                </a:solidFill>
              </a:rPr>
              <a:t>.59</a:t>
            </a:r>
          </a:p>
        </p:txBody>
      </p:sp>
      <p:pic>
        <p:nvPicPr>
          <p:cNvPr id="58" name="Picture 6"/>
          <p:cNvPicPr>
            <a:picLocks noChangeAspect="1"/>
          </p:cNvPicPr>
          <p:nvPr userDrawn="1"/>
        </p:nvPicPr>
        <p:blipFill>
          <a:blip r:embed="rId3"/>
          <a:srcRect/>
          <a:stretch>
            <a:fillRect/>
          </a:stretch>
        </p:blipFill>
        <p:spPr bwMode="auto">
          <a:xfrm>
            <a:off x="4559300" y="3416300"/>
            <a:ext cx="19050" cy="3175"/>
          </a:xfrm>
          <a:prstGeom prst="rect">
            <a:avLst/>
          </a:prstGeom>
          <a:noFill/>
          <a:ln w="9525">
            <a:noFill/>
            <a:miter lim="800000"/>
            <a:headEnd/>
            <a:tailEnd/>
          </a:ln>
        </p:spPr>
      </p:pic>
      <p:pic>
        <p:nvPicPr>
          <p:cNvPr id="24" name="Picture 18"/>
          <p:cNvPicPr>
            <a:picLocks noChangeAspect="1"/>
          </p:cNvPicPr>
          <p:nvPr userDrawn="1"/>
        </p:nvPicPr>
        <p:blipFill rotWithShape="1">
          <a:blip r:embed="rId4"/>
          <a:srcRect l="3193" r="3193"/>
          <a:stretch/>
        </p:blipFill>
        <p:spPr bwMode="auto">
          <a:xfrm>
            <a:off x="7158038" y="5285203"/>
            <a:ext cx="1595437" cy="1482725"/>
          </a:xfrm>
          <a:prstGeom prst="rect">
            <a:avLst/>
          </a:prstGeom>
          <a:noFill/>
          <a:ln w="9525">
            <a:noFill/>
            <a:miter lim="800000"/>
            <a:headEnd/>
            <a:tailEnd/>
          </a:ln>
        </p:spPr>
      </p:pic>
      <p:pic>
        <p:nvPicPr>
          <p:cNvPr id="39" name="Picture 3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57006" y="5570953"/>
            <a:ext cx="1197513" cy="907785"/>
          </a:xfrm>
          <a:prstGeom prst="rect">
            <a:avLst/>
          </a:prstGeom>
        </p:spPr>
      </p:pic>
    </p:spTree>
    <p:extLst>
      <p:ext uri="{BB962C8B-B14F-4D97-AF65-F5344CB8AC3E}">
        <p14:creationId xmlns:p14="http://schemas.microsoft.com/office/powerpoint/2010/main" val="3606111689"/>
      </p:ext>
    </p:extLst>
  </p:cSld>
  <p:clrMap bg1="lt1" tx1="dk1" bg2="lt2" tx2="dk2" accent1="accent1" accent2="accent2" accent3="accent3" accent4="accent4" accent5="accent5" accent6="accent6" hlink="hlink" folHlink="folHlink"/>
  <p:hf hdr="0" dt="0"/>
  <p:txStyles>
    <p:titleStyle>
      <a:lvl1pPr algn="l" defTabSz="914400" rtl="0" eaLnBrk="1" latinLnBrk="0" hangingPunct="1">
        <a:lnSpc>
          <a:spcPct val="100000"/>
        </a:lnSpc>
        <a:spcBef>
          <a:spcPct val="0"/>
        </a:spcBef>
        <a:buNone/>
        <a:defRPr sz="3600" b="1" kern="1200" cap="all" baseline="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5ACBF0"/>
          </p15:clr>
        </p15:guide>
        <p15:guide id="2" pos="4608">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1" name="Rounded Rectangle 10"/>
          <p:cNvSpPr/>
          <p:nvPr/>
        </p:nvSpPr>
        <p:spPr>
          <a:xfrm>
            <a:off x="50008" y="38099"/>
            <a:ext cx="9043988" cy="6791326"/>
          </a:xfrm>
          <a:prstGeom prst="roundRect">
            <a:avLst>
              <a:gd name="adj" fmla="val 2258"/>
            </a:avLst>
          </a:prstGeom>
          <a:solidFill>
            <a:srgbClr val="FFFFFF"/>
          </a:solidFill>
          <a:ln w="57150">
            <a:solidFill>
              <a:schemeClr val="bg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506" dirty="0">
              <a:solidFill>
                <a:srgbClr val="83847A"/>
              </a:solidFill>
            </a:endParaRP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14315" y="256443"/>
            <a:ext cx="372157" cy="653036"/>
          </a:xfrm>
          <a:prstGeom prst="rect">
            <a:avLst/>
          </a:prstGeom>
        </p:spPr>
      </p:pic>
      <p:sp>
        <p:nvSpPr>
          <p:cNvPr id="4099" name="Title Placeholder 1"/>
          <p:cNvSpPr>
            <a:spLocks noGrp="1"/>
          </p:cNvSpPr>
          <p:nvPr>
            <p:ph type="title"/>
          </p:nvPr>
        </p:nvSpPr>
        <p:spPr bwMode="auto">
          <a:xfrm>
            <a:off x="716145" y="128983"/>
            <a:ext cx="7638816" cy="78541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slide</a:t>
            </a:r>
          </a:p>
        </p:txBody>
      </p:sp>
      <p:sp>
        <p:nvSpPr>
          <p:cNvPr id="1030" name="Text Placeholder 2"/>
          <p:cNvSpPr>
            <a:spLocks noGrp="1"/>
          </p:cNvSpPr>
          <p:nvPr>
            <p:ph type="body" idx="1"/>
          </p:nvPr>
        </p:nvSpPr>
        <p:spPr bwMode="auto">
          <a:xfrm>
            <a:off x="200025" y="1028700"/>
            <a:ext cx="874395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033" name="Picture 6"/>
          <p:cNvPicPr>
            <a:picLocks noChangeAspect="1"/>
          </p:cNvPicPr>
          <p:nvPr/>
        </p:nvPicPr>
        <p:blipFill>
          <a:blip r:embed="rId4"/>
          <a:srcRect/>
          <a:stretch>
            <a:fillRect/>
          </a:stretch>
        </p:blipFill>
        <p:spPr bwMode="auto">
          <a:xfrm>
            <a:off x="4559300" y="3416314"/>
            <a:ext cx="19050" cy="3175"/>
          </a:xfrm>
          <a:prstGeom prst="rect">
            <a:avLst/>
          </a:prstGeom>
          <a:noFill/>
          <a:ln w="9525">
            <a:noFill/>
            <a:miter lim="800000"/>
            <a:headEnd/>
            <a:tailEnd/>
          </a:ln>
        </p:spPr>
      </p:pic>
      <p:sp>
        <p:nvSpPr>
          <p:cNvPr id="12" name="Text Box 14"/>
          <p:cNvSpPr txBox="1">
            <a:spLocks noChangeArrowheads="1"/>
          </p:cNvSpPr>
          <p:nvPr userDrawn="1"/>
        </p:nvSpPr>
        <p:spPr bwMode="auto">
          <a:xfrm>
            <a:off x="8365332" y="143168"/>
            <a:ext cx="578644" cy="86627"/>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563" smtClean="0">
                <a:solidFill>
                  <a:srgbClr val="000000"/>
                </a:solidFill>
                <a:ea typeface="ＭＳ Ｐゴシック" pitchFamily="34" charset="-128"/>
              </a:rPr>
              <a:pPr algn="r">
                <a:spcBef>
                  <a:spcPct val="50000"/>
                </a:spcBef>
                <a:defRPr/>
              </a:pPr>
              <a:t>‹#›</a:t>
            </a:fld>
            <a:endParaRPr lang="en-US" sz="563" dirty="0">
              <a:solidFill>
                <a:srgbClr val="000000"/>
              </a:solidFill>
              <a:ea typeface="ＭＳ Ｐゴシック" pitchFamily="34" charset="-128"/>
            </a:endParaRPr>
          </a:p>
        </p:txBody>
      </p:sp>
      <p:pic>
        <p:nvPicPr>
          <p:cNvPr id="3" name="Picture 2"/>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449908" y="334041"/>
            <a:ext cx="545689" cy="497851"/>
          </a:xfrm>
          <a:prstGeom prst="rect">
            <a:avLst/>
          </a:prstGeom>
        </p:spPr>
      </p:pic>
      <p:sp>
        <p:nvSpPr>
          <p:cNvPr id="6" name="Footer Placeholder 5"/>
          <p:cNvSpPr>
            <a:spLocks noGrp="1"/>
          </p:cNvSpPr>
          <p:nvPr>
            <p:ph type="ftr" sz="quarter" idx="3"/>
          </p:nvPr>
        </p:nvSpPr>
        <p:spPr>
          <a:xfrm>
            <a:off x="207169" y="6640512"/>
            <a:ext cx="3086100" cy="182880"/>
          </a:xfrm>
          <a:prstGeom prst="rect">
            <a:avLst/>
          </a:prstGeom>
        </p:spPr>
        <p:txBody>
          <a:bodyPr vert="horz" lIns="91440" tIns="45720" rIns="91440" bIns="45720" rtlCol="0" anchor="ctr"/>
          <a:lstStyle>
            <a:lvl1pPr algn="l">
              <a:defRPr sz="450">
                <a:solidFill>
                  <a:schemeClr val="tx1">
                    <a:tint val="75000"/>
                  </a:schemeClr>
                </a:solidFill>
              </a:defRPr>
            </a:lvl1pPr>
          </a:lstStyle>
          <a:p>
            <a:endParaRPr lang="en-US" dirty="0">
              <a:solidFill>
                <a:srgbClr val="000000">
                  <a:tint val="75000"/>
                </a:srgbClr>
              </a:solidFill>
              <a:ea typeface="ＭＳ Ｐゴシック" pitchFamily="34" charset="-128"/>
            </a:endParaRPr>
          </a:p>
        </p:txBody>
      </p:sp>
      <p:sp>
        <p:nvSpPr>
          <p:cNvPr id="7" name="Date Placeholder 6"/>
          <p:cNvSpPr>
            <a:spLocks noGrp="1"/>
          </p:cNvSpPr>
          <p:nvPr>
            <p:ph type="dt" sz="half" idx="2"/>
          </p:nvPr>
        </p:nvSpPr>
        <p:spPr>
          <a:xfrm>
            <a:off x="6886575" y="6640512"/>
            <a:ext cx="2057400" cy="182880"/>
          </a:xfrm>
          <a:prstGeom prst="rect">
            <a:avLst/>
          </a:prstGeom>
        </p:spPr>
        <p:txBody>
          <a:bodyPr vert="horz" lIns="91440" tIns="45720" rIns="91440" bIns="45720" rtlCol="0" anchor="ctr"/>
          <a:lstStyle>
            <a:lvl1pPr algn="r">
              <a:defRPr sz="506">
                <a:solidFill>
                  <a:schemeClr val="tx1">
                    <a:tint val="75000"/>
                  </a:schemeClr>
                </a:solidFill>
              </a:defRPr>
            </a:lvl1pPr>
          </a:lstStyle>
          <a:p>
            <a:fld id="{0D5B6B94-6F19-4E2B-82A4-E3780F0317F0}" type="datetimeFigureOut">
              <a:rPr lang="en-US" smtClean="0">
                <a:solidFill>
                  <a:srgbClr val="000000">
                    <a:tint val="75000"/>
                  </a:srgbClr>
                </a:solidFill>
                <a:ea typeface="ＭＳ Ｐゴシック" pitchFamily="34" charset="-128"/>
              </a:rPr>
              <a:pPr/>
              <a:t>1/14/2020</a:t>
            </a:fld>
            <a:endParaRPr lang="en-US" dirty="0">
              <a:solidFill>
                <a:srgbClr val="000000">
                  <a:tint val="75000"/>
                </a:srgbClr>
              </a:solidFill>
              <a:ea typeface="ＭＳ Ｐゴシック" pitchFamily="34" charset="-128"/>
            </a:endParaRPr>
          </a:p>
        </p:txBody>
      </p:sp>
    </p:spTree>
    <p:extLst>
      <p:ext uri="{BB962C8B-B14F-4D97-AF65-F5344CB8AC3E}">
        <p14:creationId xmlns:p14="http://schemas.microsoft.com/office/powerpoint/2010/main" val="2292281896"/>
      </p:ext>
    </p:extLst>
  </p:cSld>
  <p:clrMap bg1="lt1" tx1="dk1" bg2="lt2" tx2="dk2" accent1="accent1" accent2="accent2" accent3="accent3" accent4="accent4" accent5="accent5" accent6="accent6" hlink="hlink" folHlink="folHlink"/>
  <p:sldLayoutIdLst>
    <p:sldLayoutId id="2147483675" r:id="rId1"/>
  </p:sldLayoutIdLst>
  <p:timing>
    <p:tnLst>
      <p:par>
        <p:cTn id="1" dur="indefinite" restart="never" nodeType="tmRoot"/>
      </p:par>
    </p:tnLst>
  </p:timing>
  <p:hf hdr="0" dt="0"/>
  <p:txStyles>
    <p:titleStyle>
      <a:lvl1pPr algn="l" rtl="0" eaLnBrk="1" fontAlgn="base" hangingPunct="1">
        <a:spcBef>
          <a:spcPct val="0"/>
        </a:spcBef>
        <a:spcAft>
          <a:spcPct val="0"/>
        </a:spcAft>
        <a:defRPr sz="18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76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76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76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760" b="1">
          <a:solidFill>
            <a:srgbClr val="978473"/>
          </a:solidFill>
          <a:latin typeface="Arial" charset="0"/>
          <a:ea typeface="ＭＳ Ｐゴシック" charset="0"/>
          <a:cs typeface="Arial" charset="0"/>
        </a:defRPr>
      </a:lvl5pPr>
      <a:lvl6pPr marL="144661" algn="l" rtl="0" eaLnBrk="1" fontAlgn="base" hangingPunct="1">
        <a:spcBef>
          <a:spcPct val="0"/>
        </a:spcBef>
        <a:spcAft>
          <a:spcPct val="0"/>
        </a:spcAft>
        <a:defRPr sz="1392">
          <a:solidFill>
            <a:schemeClr val="tx1"/>
          </a:solidFill>
          <a:latin typeface="Arial" charset="0"/>
          <a:cs typeface="Arial" charset="0"/>
        </a:defRPr>
      </a:lvl6pPr>
      <a:lvl7pPr marL="289322" algn="l" rtl="0" eaLnBrk="1" fontAlgn="base" hangingPunct="1">
        <a:spcBef>
          <a:spcPct val="0"/>
        </a:spcBef>
        <a:spcAft>
          <a:spcPct val="0"/>
        </a:spcAft>
        <a:defRPr sz="1392">
          <a:solidFill>
            <a:schemeClr val="tx1"/>
          </a:solidFill>
          <a:latin typeface="Arial" charset="0"/>
          <a:cs typeface="Arial" charset="0"/>
        </a:defRPr>
      </a:lvl7pPr>
      <a:lvl8pPr marL="433983" algn="l" rtl="0" eaLnBrk="1" fontAlgn="base" hangingPunct="1">
        <a:spcBef>
          <a:spcPct val="0"/>
        </a:spcBef>
        <a:spcAft>
          <a:spcPct val="0"/>
        </a:spcAft>
        <a:defRPr sz="1392">
          <a:solidFill>
            <a:schemeClr val="tx1"/>
          </a:solidFill>
          <a:latin typeface="Arial" charset="0"/>
          <a:cs typeface="Arial" charset="0"/>
        </a:defRPr>
      </a:lvl8pPr>
      <a:lvl9pPr marL="578644" algn="l" rtl="0" eaLnBrk="1" fontAlgn="base" hangingPunct="1">
        <a:spcBef>
          <a:spcPct val="0"/>
        </a:spcBef>
        <a:spcAft>
          <a:spcPct val="0"/>
        </a:spcAft>
        <a:defRPr sz="1392">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1181" kern="1200">
          <a:solidFill>
            <a:schemeClr val="tx1">
              <a:lumMod val="75000"/>
              <a:lumOff val="25000"/>
            </a:schemeClr>
          </a:solidFill>
          <a:latin typeface="Arial" pitchFamily="34" charset="0"/>
          <a:ea typeface="ＭＳ Ｐゴシック" charset="0"/>
          <a:cs typeface="Arial" pitchFamily="34" charset="0"/>
        </a:defRPr>
      </a:lvl1pPr>
      <a:lvl2pPr marL="127695" indent="-127695" algn="l" rtl="0" eaLnBrk="1" fontAlgn="base" hangingPunct="1">
        <a:spcBef>
          <a:spcPts val="0"/>
        </a:spcBef>
        <a:spcAft>
          <a:spcPct val="0"/>
        </a:spcAft>
        <a:buFont typeface="Arial" pitchFamily="34" charset="0"/>
        <a:buChar char="–"/>
        <a:defRPr sz="1181" kern="1200">
          <a:solidFill>
            <a:schemeClr val="tx1">
              <a:lumMod val="75000"/>
              <a:lumOff val="25000"/>
            </a:schemeClr>
          </a:solidFill>
          <a:latin typeface="Arial" pitchFamily="34" charset="0"/>
          <a:ea typeface="Arial" charset="0"/>
          <a:cs typeface="Arial" pitchFamily="34" charset="0"/>
        </a:defRPr>
      </a:lvl2pPr>
      <a:lvl3pPr marL="259854" indent="-132160" algn="l" rtl="0" eaLnBrk="1" fontAlgn="base" hangingPunct="1">
        <a:spcBef>
          <a:spcPts val="0"/>
        </a:spcBef>
        <a:spcAft>
          <a:spcPct val="0"/>
        </a:spcAft>
        <a:buFont typeface="Arial" pitchFamily="34" charset="0"/>
        <a:buChar char="•"/>
        <a:defRPr sz="844" kern="1200">
          <a:solidFill>
            <a:schemeClr val="tx1">
              <a:lumMod val="75000"/>
              <a:lumOff val="25000"/>
            </a:schemeClr>
          </a:solidFill>
          <a:latin typeface="Arial" pitchFamily="34" charset="0"/>
          <a:ea typeface="Arial" charset="0"/>
          <a:cs typeface="Arial" pitchFamily="34" charset="0"/>
        </a:defRPr>
      </a:lvl3pPr>
      <a:lvl4pPr marL="386656" indent="-126802" algn="l" rtl="0" eaLnBrk="1" fontAlgn="base" hangingPunct="1">
        <a:spcBef>
          <a:spcPts val="0"/>
        </a:spcBef>
        <a:spcAft>
          <a:spcPct val="0"/>
        </a:spcAft>
        <a:buFont typeface="Arial" pitchFamily="34" charset="0"/>
        <a:buChar char="–"/>
        <a:defRPr sz="844" kern="1200">
          <a:solidFill>
            <a:schemeClr val="tx1">
              <a:lumMod val="75000"/>
              <a:lumOff val="25000"/>
            </a:schemeClr>
          </a:solidFill>
          <a:latin typeface="Arial" pitchFamily="34" charset="0"/>
          <a:ea typeface="Arial" charset="0"/>
          <a:cs typeface="Arial" pitchFamily="34" charset="0"/>
        </a:defRPr>
      </a:lvl4pPr>
      <a:lvl5pPr marL="514350" indent="-127695" algn="l" rtl="0" eaLnBrk="1" fontAlgn="base" hangingPunct="1">
        <a:spcBef>
          <a:spcPts val="0"/>
        </a:spcBef>
        <a:spcAft>
          <a:spcPct val="0"/>
        </a:spcAft>
        <a:buFont typeface="Arial" pitchFamily="34" charset="0"/>
        <a:buChar char="»"/>
        <a:defRPr sz="844" kern="1200">
          <a:solidFill>
            <a:schemeClr val="tx1">
              <a:lumMod val="75000"/>
              <a:lumOff val="25000"/>
            </a:schemeClr>
          </a:solidFill>
          <a:latin typeface="Arial" pitchFamily="34" charset="0"/>
          <a:ea typeface="Arial" charset="0"/>
          <a:cs typeface="Arial" pitchFamily="34" charset="0"/>
        </a:defRPr>
      </a:lvl5pPr>
      <a:lvl6pPr marL="795635" indent="-72331" algn="l" defTabSz="289322" rtl="0" eaLnBrk="1" latinLnBrk="0" hangingPunct="1">
        <a:spcBef>
          <a:spcPct val="20000"/>
        </a:spcBef>
        <a:buFont typeface="Arial" pitchFamily="34" charset="0"/>
        <a:buChar char="•"/>
        <a:defRPr sz="633" kern="1200">
          <a:solidFill>
            <a:schemeClr val="tx1"/>
          </a:solidFill>
          <a:latin typeface="+mn-lt"/>
          <a:ea typeface="+mn-ea"/>
          <a:cs typeface="+mn-cs"/>
        </a:defRPr>
      </a:lvl6pPr>
      <a:lvl7pPr marL="940297" indent="-72331" algn="l" defTabSz="289322" rtl="0" eaLnBrk="1" latinLnBrk="0" hangingPunct="1">
        <a:spcBef>
          <a:spcPct val="20000"/>
        </a:spcBef>
        <a:buFont typeface="Arial" pitchFamily="34" charset="0"/>
        <a:buChar char="•"/>
        <a:defRPr sz="633" kern="1200">
          <a:solidFill>
            <a:schemeClr val="tx1"/>
          </a:solidFill>
          <a:latin typeface="+mn-lt"/>
          <a:ea typeface="+mn-ea"/>
          <a:cs typeface="+mn-cs"/>
        </a:defRPr>
      </a:lvl7pPr>
      <a:lvl8pPr marL="1084958" indent="-72331" algn="l" defTabSz="289322" rtl="0" eaLnBrk="1" latinLnBrk="0" hangingPunct="1">
        <a:spcBef>
          <a:spcPct val="20000"/>
        </a:spcBef>
        <a:buFont typeface="Arial" pitchFamily="34" charset="0"/>
        <a:buChar char="•"/>
        <a:defRPr sz="633" kern="1200">
          <a:solidFill>
            <a:schemeClr val="tx1"/>
          </a:solidFill>
          <a:latin typeface="+mn-lt"/>
          <a:ea typeface="+mn-ea"/>
          <a:cs typeface="+mn-cs"/>
        </a:defRPr>
      </a:lvl8pPr>
      <a:lvl9pPr marL="1229618" indent="-72331" algn="l" defTabSz="289322" rtl="0" eaLnBrk="1" latinLnBrk="0" hangingPunct="1">
        <a:spcBef>
          <a:spcPct val="20000"/>
        </a:spcBef>
        <a:buFont typeface="Arial" pitchFamily="34" charset="0"/>
        <a:buChar char="•"/>
        <a:defRPr sz="633" kern="1200">
          <a:solidFill>
            <a:schemeClr val="tx1"/>
          </a:solidFill>
          <a:latin typeface="+mn-lt"/>
          <a:ea typeface="+mn-ea"/>
          <a:cs typeface="+mn-cs"/>
        </a:defRPr>
      </a:lvl9pPr>
    </p:bodyStyle>
    <p:otherStyle>
      <a:defPPr>
        <a:defRPr lang="en-US"/>
      </a:defPPr>
      <a:lvl1pPr marL="0" algn="l" defTabSz="289322" rtl="0" eaLnBrk="1" latinLnBrk="0" hangingPunct="1">
        <a:defRPr sz="570" kern="1200">
          <a:solidFill>
            <a:schemeClr val="tx1"/>
          </a:solidFill>
          <a:latin typeface="+mn-lt"/>
          <a:ea typeface="+mn-ea"/>
          <a:cs typeface="+mn-cs"/>
        </a:defRPr>
      </a:lvl1pPr>
      <a:lvl2pPr marL="144661" algn="l" defTabSz="289322" rtl="0" eaLnBrk="1" latinLnBrk="0" hangingPunct="1">
        <a:defRPr sz="570" kern="1200">
          <a:solidFill>
            <a:schemeClr val="tx1"/>
          </a:solidFill>
          <a:latin typeface="+mn-lt"/>
          <a:ea typeface="+mn-ea"/>
          <a:cs typeface="+mn-cs"/>
        </a:defRPr>
      </a:lvl2pPr>
      <a:lvl3pPr marL="289322" algn="l" defTabSz="289322" rtl="0" eaLnBrk="1" latinLnBrk="0" hangingPunct="1">
        <a:defRPr sz="570" kern="1200">
          <a:solidFill>
            <a:schemeClr val="tx1"/>
          </a:solidFill>
          <a:latin typeface="+mn-lt"/>
          <a:ea typeface="+mn-ea"/>
          <a:cs typeface="+mn-cs"/>
        </a:defRPr>
      </a:lvl3pPr>
      <a:lvl4pPr marL="433983" algn="l" defTabSz="289322" rtl="0" eaLnBrk="1" latinLnBrk="0" hangingPunct="1">
        <a:defRPr sz="570" kern="1200">
          <a:solidFill>
            <a:schemeClr val="tx1"/>
          </a:solidFill>
          <a:latin typeface="+mn-lt"/>
          <a:ea typeface="+mn-ea"/>
          <a:cs typeface="+mn-cs"/>
        </a:defRPr>
      </a:lvl4pPr>
      <a:lvl5pPr marL="578644" algn="l" defTabSz="289322" rtl="0" eaLnBrk="1" latinLnBrk="0" hangingPunct="1">
        <a:defRPr sz="570" kern="1200">
          <a:solidFill>
            <a:schemeClr val="tx1"/>
          </a:solidFill>
          <a:latin typeface="+mn-lt"/>
          <a:ea typeface="+mn-ea"/>
          <a:cs typeface="+mn-cs"/>
        </a:defRPr>
      </a:lvl5pPr>
      <a:lvl6pPr marL="723305" algn="l" defTabSz="289322" rtl="0" eaLnBrk="1" latinLnBrk="0" hangingPunct="1">
        <a:defRPr sz="570" kern="1200">
          <a:solidFill>
            <a:schemeClr val="tx1"/>
          </a:solidFill>
          <a:latin typeface="+mn-lt"/>
          <a:ea typeface="+mn-ea"/>
          <a:cs typeface="+mn-cs"/>
        </a:defRPr>
      </a:lvl6pPr>
      <a:lvl7pPr marL="867966" algn="l" defTabSz="289322" rtl="0" eaLnBrk="1" latinLnBrk="0" hangingPunct="1">
        <a:defRPr sz="570" kern="1200">
          <a:solidFill>
            <a:schemeClr val="tx1"/>
          </a:solidFill>
          <a:latin typeface="+mn-lt"/>
          <a:ea typeface="+mn-ea"/>
          <a:cs typeface="+mn-cs"/>
        </a:defRPr>
      </a:lvl7pPr>
      <a:lvl8pPr marL="1012627" algn="l" defTabSz="289322" rtl="0" eaLnBrk="1" latinLnBrk="0" hangingPunct="1">
        <a:defRPr sz="570" kern="1200">
          <a:solidFill>
            <a:schemeClr val="tx1"/>
          </a:solidFill>
          <a:latin typeface="+mn-lt"/>
          <a:ea typeface="+mn-ea"/>
          <a:cs typeface="+mn-cs"/>
        </a:defRPr>
      </a:lvl8pPr>
      <a:lvl9pPr marL="1157288" algn="l" defTabSz="289322" rtl="0" eaLnBrk="1" latinLnBrk="0" hangingPunct="1">
        <a:defRPr sz="57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634">
          <p15:clr>
            <a:srgbClr val="5ACBF0"/>
          </p15:clr>
        </p15:guide>
        <p15:guide id="2" pos="9728">
          <p15:clr>
            <a:srgbClr val="5ACBF0"/>
          </p15:clr>
        </p15:guide>
        <p15:guide id="3" pos="126">
          <p15:clr>
            <a:srgbClr val="5ACBF0"/>
          </p15:clr>
        </p15:guide>
        <p15:guide id="4" orient="horz" pos="637">
          <p15:clr>
            <a:srgbClr val="F26B43"/>
          </p15:clr>
        </p15:guide>
        <p15:guide id="5" orient="horz" pos="583">
          <p15:clr>
            <a:srgbClr val="F26B43"/>
          </p15:clr>
        </p15:guide>
        <p15:guide id="6"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8" name="Picture 37"/>
          <p:cNvPicPr>
            <a:picLocks noChangeAspect="1"/>
          </p:cNvPicPr>
          <p:nvPr userDrawn="1"/>
        </p:nvPicPr>
        <p:blipFill>
          <a:blip r:embed="rId2" cstate="print">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Slide Number Placeholder 5"/>
          <p:cNvSpPr>
            <a:spLocks noGrp="1"/>
          </p:cNvSpPr>
          <p:nvPr>
            <p:ph type="sldNum" sz="quarter" idx="4"/>
          </p:nvPr>
        </p:nvSpPr>
        <p:spPr>
          <a:xfrm>
            <a:off x="8305799" y="228600"/>
            <a:ext cx="733425" cy="365125"/>
          </a:xfrm>
          <a:prstGeom prst="rect">
            <a:avLst/>
          </a:prstGeom>
        </p:spPr>
        <p:txBody>
          <a:bodyPr/>
          <a:lstStyle>
            <a:lvl1pPr algn="r">
              <a:defRPr sz="1000">
                <a:solidFill>
                  <a:schemeClr val="bg1"/>
                </a:solidFill>
              </a:defRPr>
            </a:lvl1pPr>
          </a:lstStyle>
          <a:p>
            <a:pPr fontAlgn="base">
              <a:spcBef>
                <a:spcPct val="0"/>
              </a:spcBef>
              <a:spcAft>
                <a:spcPct val="0"/>
              </a:spcAft>
            </a:pPr>
            <a:fld id="{0D0E9D3B-CB56-40AE-B0A9-8DA5E1AEFDB7}" type="slidenum">
              <a:rPr lang="en-US" smtClean="0">
                <a:solidFill>
                  <a:srgbClr val="FFFFFF"/>
                </a:solidFill>
                <a:latin typeface="Arial" pitchFamily="34" charset="0"/>
                <a:ea typeface="ＭＳ Ｐゴシック" pitchFamily="34" charset="-128"/>
              </a:rPr>
              <a:pPr fontAlgn="base">
                <a:spcBef>
                  <a:spcPct val="0"/>
                </a:spcBef>
                <a:spcAft>
                  <a:spcPct val="0"/>
                </a:spcAft>
              </a:pPr>
              <a:t>‹#›</a:t>
            </a:fld>
            <a:endParaRPr lang="en-US" dirty="0">
              <a:solidFill>
                <a:srgbClr val="FFFFFF"/>
              </a:solidFill>
              <a:latin typeface="Arial" pitchFamily="34" charset="0"/>
              <a:ea typeface="ＭＳ Ｐゴシック" pitchFamily="34" charset="-128"/>
            </a:endParaRPr>
          </a:p>
        </p:txBody>
      </p:sp>
      <p:sp>
        <p:nvSpPr>
          <p:cNvPr id="18" name="Title Placeholder 17"/>
          <p:cNvSpPr>
            <a:spLocks noGrp="1"/>
          </p:cNvSpPr>
          <p:nvPr>
            <p:ph type="title"/>
          </p:nvPr>
        </p:nvSpPr>
        <p:spPr>
          <a:xfrm>
            <a:off x="457200" y="419100"/>
            <a:ext cx="6858000" cy="25527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19" name="Text Placeholder 18"/>
          <p:cNvSpPr>
            <a:spLocks noGrp="1"/>
          </p:cNvSpPr>
          <p:nvPr>
            <p:ph type="body" idx="1"/>
          </p:nvPr>
        </p:nvSpPr>
        <p:spPr>
          <a:xfrm>
            <a:off x="457200" y="3200400"/>
            <a:ext cx="6858000" cy="1562100"/>
          </a:xfrm>
          <a:prstGeom prst="rect">
            <a:avLst/>
          </a:prstGeom>
        </p:spPr>
        <p:txBody>
          <a:bodyPr vert="horz" lIns="91440" tIns="45720" rIns="91440" bIns="45720" rtlCol="0">
            <a:normAutofit/>
          </a:bodyPr>
          <a:lstStyle/>
          <a:p>
            <a:pPr lvl="0"/>
            <a:r>
              <a:rPr lang="en-US" dirty="0" smtClean="0"/>
              <a:t>Click to edit Master text styles</a:t>
            </a:r>
            <a:endParaRPr lang="en-US" dirty="0"/>
          </a:p>
        </p:txBody>
      </p:sp>
      <p:sp>
        <p:nvSpPr>
          <p:cNvPr id="20" name="Footer Placeholder 19"/>
          <p:cNvSpPr>
            <a:spLocks noGrp="1"/>
          </p:cNvSpPr>
          <p:nvPr>
            <p:ph type="ftr" sz="quarter" idx="3"/>
          </p:nvPr>
        </p:nvSpPr>
        <p:spPr>
          <a:xfrm>
            <a:off x="123825" y="6356350"/>
            <a:ext cx="3160713" cy="365125"/>
          </a:xfrm>
          <a:prstGeom prst="rect">
            <a:avLst/>
          </a:prstGeom>
        </p:spPr>
        <p:txBody>
          <a:bodyPr vert="horz" lIns="91440" tIns="45720" rIns="91440" bIns="45720" rtlCol="0" anchor="ctr"/>
          <a:lstStyle>
            <a:lvl1pPr algn="l">
              <a:defRPr sz="1000">
                <a:solidFill>
                  <a:schemeClr val="bg1"/>
                </a:solidFill>
              </a:defRPr>
            </a:lvl1pPr>
          </a:lstStyle>
          <a:p>
            <a:pPr fontAlgn="base">
              <a:spcBef>
                <a:spcPct val="0"/>
              </a:spcBef>
              <a:spcAft>
                <a:spcPct val="0"/>
              </a:spcAft>
            </a:pPr>
            <a:r>
              <a:rPr lang="en-US" dirty="0" smtClean="0">
                <a:solidFill>
                  <a:srgbClr val="FFFFFF"/>
                </a:solidFill>
                <a:latin typeface="Arial" pitchFamily="34" charset="0"/>
                <a:ea typeface="ＭＳ Ｐゴシック" pitchFamily="34" charset="-128"/>
              </a:rPr>
              <a:t>File Name</a:t>
            </a:r>
            <a:endParaRPr lang="en-US" dirty="0">
              <a:solidFill>
                <a:srgbClr val="FFFFFF"/>
              </a:solidFill>
              <a:latin typeface="Arial" pitchFamily="34" charset="0"/>
              <a:ea typeface="ＭＳ Ｐゴシック" pitchFamily="34" charset="-128"/>
            </a:endParaRPr>
          </a:p>
        </p:txBody>
      </p:sp>
      <p:sp>
        <p:nvSpPr>
          <p:cNvPr id="25" name="Rectangle 24"/>
          <p:cNvSpPr/>
          <p:nvPr userDrawn="1"/>
        </p:nvSpPr>
        <p:spPr>
          <a:xfrm>
            <a:off x="2009775" y="1707600"/>
            <a:ext cx="558800" cy="558800"/>
          </a:xfrm>
          <a:prstGeom prst="rect">
            <a:avLst/>
          </a:prstGeom>
          <a:solidFill>
            <a:srgbClr val="D8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217</a:t>
            </a:r>
          </a:p>
          <a:p>
            <a:pPr algn="ctr" fontAlgn="base">
              <a:spcBef>
                <a:spcPct val="0"/>
              </a:spcBef>
              <a:spcAft>
                <a:spcPct val="0"/>
              </a:spcAft>
              <a:defRPr/>
            </a:pPr>
            <a:r>
              <a:rPr lang="en-US" sz="1000" dirty="0" smtClean="0">
                <a:solidFill>
                  <a:srgbClr val="000000"/>
                </a:solidFill>
              </a:rPr>
              <a:t>217</a:t>
            </a:r>
          </a:p>
          <a:p>
            <a:pPr algn="ctr" fontAlgn="base">
              <a:spcBef>
                <a:spcPct val="0"/>
              </a:spcBef>
              <a:spcAft>
                <a:spcPct val="0"/>
              </a:spcAft>
              <a:defRPr/>
            </a:pPr>
            <a:r>
              <a:rPr lang="en-US" sz="1000" dirty="0" smtClean="0">
                <a:solidFill>
                  <a:srgbClr val="000000"/>
                </a:solidFill>
              </a:rPr>
              <a:t>217</a:t>
            </a:r>
            <a:endParaRPr lang="en-US" sz="1000" dirty="0">
              <a:solidFill>
                <a:srgbClr val="000000"/>
              </a:solidFill>
            </a:endParaRPr>
          </a:p>
        </p:txBody>
      </p:sp>
      <p:sp>
        <p:nvSpPr>
          <p:cNvPr id="26" name="Rectangle 25"/>
          <p:cNvSpPr/>
          <p:nvPr userDrawn="1"/>
        </p:nvSpPr>
        <p:spPr>
          <a:xfrm>
            <a:off x="2730500" y="1707600"/>
            <a:ext cx="558800" cy="558800"/>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200</a:t>
            </a:r>
          </a:p>
          <a:p>
            <a:pPr algn="ctr" fontAlgn="base">
              <a:spcBef>
                <a:spcPct val="0"/>
              </a:spcBef>
              <a:spcAft>
                <a:spcPct val="0"/>
              </a:spcAft>
              <a:defRPr/>
            </a:pPr>
            <a:r>
              <a:rPr lang="en-US" sz="1000" dirty="0" smtClean="0">
                <a:solidFill>
                  <a:srgbClr val="000000"/>
                </a:solidFill>
              </a:rPr>
              <a:t>200</a:t>
            </a:r>
          </a:p>
          <a:p>
            <a:pPr algn="ctr" fontAlgn="base">
              <a:spcBef>
                <a:spcPct val="0"/>
              </a:spcBef>
              <a:spcAft>
                <a:spcPct val="0"/>
              </a:spcAft>
              <a:defRPr/>
            </a:pPr>
            <a:r>
              <a:rPr lang="en-US" sz="1000" dirty="0" smtClean="0">
                <a:solidFill>
                  <a:srgbClr val="000000"/>
                </a:solidFill>
              </a:rPr>
              <a:t>200</a:t>
            </a:r>
            <a:endParaRPr lang="en-US" sz="1000" dirty="0">
              <a:solidFill>
                <a:srgbClr val="000000"/>
              </a:solidFill>
            </a:endParaRPr>
          </a:p>
        </p:txBody>
      </p:sp>
      <p:sp>
        <p:nvSpPr>
          <p:cNvPr id="27" name="Rectangle 26"/>
          <p:cNvSpPr/>
          <p:nvPr userDrawn="1"/>
        </p:nvSpPr>
        <p:spPr>
          <a:xfrm>
            <a:off x="568325" y="2394599"/>
            <a:ext cx="557213"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255</a:t>
            </a:r>
          </a:p>
          <a:p>
            <a:pPr algn="ctr" fontAlgn="base">
              <a:spcBef>
                <a:spcPct val="0"/>
              </a:spcBef>
              <a:spcAft>
                <a:spcPct val="0"/>
              </a:spcAft>
              <a:defRPr/>
            </a:pPr>
            <a:r>
              <a:rPr lang="en-US" sz="1000" dirty="0" smtClean="0">
                <a:solidFill>
                  <a:srgbClr val="000000"/>
                </a:solidFill>
              </a:rPr>
              <a:t>255</a:t>
            </a:r>
          </a:p>
          <a:p>
            <a:pPr algn="ctr" fontAlgn="base">
              <a:spcBef>
                <a:spcPct val="0"/>
              </a:spcBef>
              <a:spcAft>
                <a:spcPct val="0"/>
              </a:spcAft>
              <a:defRPr/>
            </a:pPr>
            <a:r>
              <a:rPr lang="en-US" sz="1000" dirty="0" smtClean="0">
                <a:solidFill>
                  <a:srgbClr val="000000"/>
                </a:solidFill>
              </a:rPr>
              <a:t>255</a:t>
            </a:r>
            <a:endParaRPr lang="en-US" sz="1000" dirty="0">
              <a:solidFill>
                <a:srgbClr val="000000"/>
              </a:solidFill>
            </a:endParaRPr>
          </a:p>
        </p:txBody>
      </p:sp>
      <p:sp>
        <p:nvSpPr>
          <p:cNvPr id="28" name="Rectangle 27"/>
          <p:cNvSpPr/>
          <p:nvPr userDrawn="1"/>
        </p:nvSpPr>
        <p:spPr>
          <a:xfrm>
            <a:off x="1289050" y="2394599"/>
            <a:ext cx="557213"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FFFFFF"/>
                </a:solidFill>
              </a:rPr>
              <a:t>0</a:t>
            </a:r>
          </a:p>
          <a:p>
            <a:pPr algn="ctr" fontAlgn="base">
              <a:spcBef>
                <a:spcPct val="0"/>
              </a:spcBef>
              <a:spcAft>
                <a:spcPct val="0"/>
              </a:spcAft>
              <a:defRPr/>
            </a:pPr>
            <a:r>
              <a:rPr lang="en-US" sz="1000" dirty="0" smtClean="0">
                <a:solidFill>
                  <a:srgbClr val="FFFFFF"/>
                </a:solidFill>
              </a:rPr>
              <a:t>0</a:t>
            </a:r>
          </a:p>
          <a:p>
            <a:pPr algn="ctr" fontAlgn="base">
              <a:spcBef>
                <a:spcPct val="0"/>
              </a:spcBef>
              <a:spcAft>
                <a:spcPct val="0"/>
              </a:spcAft>
              <a:defRPr/>
            </a:pPr>
            <a:r>
              <a:rPr lang="en-US" sz="1000" dirty="0">
                <a:solidFill>
                  <a:srgbClr val="FFFFFF"/>
                </a:solidFill>
              </a:rPr>
              <a:t>0</a:t>
            </a:r>
          </a:p>
        </p:txBody>
      </p:sp>
      <p:sp>
        <p:nvSpPr>
          <p:cNvPr id="29" name="Rectangle 28"/>
          <p:cNvSpPr/>
          <p:nvPr userDrawn="1"/>
        </p:nvSpPr>
        <p:spPr>
          <a:xfrm>
            <a:off x="2009775" y="2394599"/>
            <a:ext cx="558800"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163</a:t>
            </a:r>
          </a:p>
          <a:p>
            <a:pPr algn="ctr" fontAlgn="base">
              <a:spcBef>
                <a:spcPct val="0"/>
              </a:spcBef>
              <a:spcAft>
                <a:spcPct val="0"/>
              </a:spcAft>
              <a:defRPr/>
            </a:pPr>
            <a:r>
              <a:rPr lang="en-US" sz="1000" dirty="0" smtClean="0">
                <a:solidFill>
                  <a:srgbClr val="000000"/>
                </a:solidFill>
              </a:rPr>
              <a:t>163</a:t>
            </a:r>
          </a:p>
          <a:p>
            <a:pPr algn="ctr" fontAlgn="base">
              <a:spcBef>
                <a:spcPct val="0"/>
              </a:spcBef>
              <a:spcAft>
                <a:spcPct val="0"/>
              </a:spcAft>
              <a:defRPr/>
            </a:pPr>
            <a:r>
              <a:rPr lang="en-US" sz="1000" dirty="0" smtClean="0">
                <a:solidFill>
                  <a:srgbClr val="000000"/>
                </a:solidFill>
              </a:rPr>
              <a:t>163</a:t>
            </a:r>
            <a:endParaRPr lang="en-US" sz="1000" dirty="0">
              <a:solidFill>
                <a:srgbClr val="000000"/>
              </a:solidFill>
            </a:endParaRPr>
          </a:p>
        </p:txBody>
      </p:sp>
      <p:sp>
        <p:nvSpPr>
          <p:cNvPr id="30" name="Rectangle 29"/>
          <p:cNvSpPr/>
          <p:nvPr userDrawn="1"/>
        </p:nvSpPr>
        <p:spPr>
          <a:xfrm>
            <a:off x="2730500" y="2394599"/>
            <a:ext cx="558800"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FFFFFF"/>
                </a:solidFill>
              </a:rPr>
              <a:t>131</a:t>
            </a:r>
          </a:p>
          <a:p>
            <a:pPr algn="ctr" fontAlgn="base">
              <a:spcBef>
                <a:spcPct val="0"/>
              </a:spcBef>
              <a:spcAft>
                <a:spcPct val="0"/>
              </a:spcAft>
              <a:defRPr/>
            </a:pPr>
            <a:r>
              <a:rPr lang="en-US" sz="1000" dirty="0" smtClean="0">
                <a:solidFill>
                  <a:srgbClr val="FFFFFF"/>
                </a:solidFill>
              </a:rPr>
              <a:t>132</a:t>
            </a:r>
          </a:p>
          <a:p>
            <a:pPr algn="ctr" fontAlgn="base">
              <a:spcBef>
                <a:spcPct val="0"/>
              </a:spcBef>
              <a:spcAft>
                <a:spcPct val="0"/>
              </a:spcAft>
              <a:defRPr/>
            </a:pPr>
            <a:r>
              <a:rPr lang="en-US" sz="1000" dirty="0" smtClean="0">
                <a:solidFill>
                  <a:srgbClr val="FFFFFF"/>
                </a:solidFill>
              </a:rPr>
              <a:t>122</a:t>
            </a:r>
            <a:endParaRPr lang="en-US" sz="1000" dirty="0">
              <a:solidFill>
                <a:srgbClr val="FFFFFF"/>
              </a:solidFill>
            </a:endParaRPr>
          </a:p>
        </p:txBody>
      </p:sp>
      <p:sp>
        <p:nvSpPr>
          <p:cNvPr id="31" name="Rectangle 30"/>
          <p:cNvSpPr/>
          <p:nvPr userDrawn="1"/>
        </p:nvSpPr>
        <p:spPr>
          <a:xfrm>
            <a:off x="3451225" y="2394599"/>
            <a:ext cx="558800"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239</a:t>
            </a:r>
          </a:p>
          <a:p>
            <a:pPr algn="ctr" fontAlgn="base">
              <a:spcBef>
                <a:spcPct val="0"/>
              </a:spcBef>
              <a:spcAft>
                <a:spcPct val="0"/>
              </a:spcAft>
              <a:defRPr/>
            </a:pPr>
            <a:r>
              <a:rPr lang="en-US" sz="1000" dirty="0" smtClean="0">
                <a:solidFill>
                  <a:srgbClr val="000000"/>
                </a:solidFill>
              </a:rPr>
              <a:t>65</a:t>
            </a:r>
          </a:p>
          <a:p>
            <a:pPr algn="ctr" fontAlgn="base">
              <a:spcBef>
                <a:spcPct val="0"/>
              </a:spcBef>
              <a:spcAft>
                <a:spcPct val="0"/>
              </a:spcAft>
              <a:defRPr/>
            </a:pPr>
            <a:r>
              <a:rPr lang="en-US" sz="1000" dirty="0" smtClean="0">
                <a:solidFill>
                  <a:srgbClr val="000000"/>
                </a:solidFill>
              </a:rPr>
              <a:t>53</a:t>
            </a:r>
            <a:endParaRPr lang="en-US" sz="1000" dirty="0">
              <a:solidFill>
                <a:srgbClr val="000000"/>
              </a:solidFill>
            </a:endParaRPr>
          </a:p>
        </p:txBody>
      </p:sp>
      <p:sp>
        <p:nvSpPr>
          <p:cNvPr id="32" name="Rectangle 31"/>
          <p:cNvSpPr/>
          <p:nvPr userDrawn="1"/>
        </p:nvSpPr>
        <p:spPr>
          <a:xfrm>
            <a:off x="4171950" y="2394599"/>
            <a:ext cx="558800"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110</a:t>
            </a:r>
          </a:p>
          <a:p>
            <a:pPr algn="ctr" fontAlgn="base">
              <a:spcBef>
                <a:spcPct val="0"/>
              </a:spcBef>
              <a:spcAft>
                <a:spcPct val="0"/>
              </a:spcAft>
              <a:defRPr/>
            </a:pPr>
            <a:r>
              <a:rPr lang="en-US" sz="1000" dirty="0" smtClean="0">
                <a:solidFill>
                  <a:srgbClr val="000000"/>
                </a:solidFill>
              </a:rPr>
              <a:t>135</a:t>
            </a:r>
          </a:p>
          <a:p>
            <a:pPr algn="ctr" fontAlgn="base">
              <a:spcBef>
                <a:spcPct val="0"/>
              </a:spcBef>
              <a:spcAft>
                <a:spcPct val="0"/>
              </a:spcAft>
              <a:defRPr/>
            </a:pPr>
            <a:r>
              <a:rPr lang="en-US" sz="1000" dirty="0" smtClean="0">
                <a:solidFill>
                  <a:srgbClr val="000000"/>
                </a:solidFill>
              </a:rPr>
              <a:t>120</a:t>
            </a:r>
            <a:endParaRPr lang="en-US" sz="1000" dirty="0">
              <a:solidFill>
                <a:srgbClr val="000000"/>
              </a:solidFill>
            </a:endParaRPr>
          </a:p>
        </p:txBody>
      </p:sp>
      <p:sp>
        <p:nvSpPr>
          <p:cNvPr id="33" name="Rectangle 32"/>
          <p:cNvSpPr/>
          <p:nvPr userDrawn="1"/>
        </p:nvSpPr>
        <p:spPr>
          <a:xfrm>
            <a:off x="4892675" y="2394599"/>
            <a:ext cx="558800" cy="558800"/>
          </a:xfrm>
          <a:prstGeom prst="rect">
            <a:avLst/>
          </a:prstGeom>
          <a:solidFill>
            <a:srgbClr val="705C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112</a:t>
            </a:r>
          </a:p>
          <a:p>
            <a:pPr algn="ctr" fontAlgn="base">
              <a:spcBef>
                <a:spcPct val="0"/>
              </a:spcBef>
              <a:spcAft>
                <a:spcPct val="0"/>
              </a:spcAft>
              <a:defRPr/>
            </a:pPr>
            <a:r>
              <a:rPr lang="en-US" sz="1000" dirty="0" smtClean="0">
                <a:solidFill>
                  <a:srgbClr val="000000"/>
                </a:solidFill>
              </a:rPr>
              <a:t>92</a:t>
            </a:r>
          </a:p>
          <a:p>
            <a:pPr algn="ctr" fontAlgn="base">
              <a:spcBef>
                <a:spcPct val="0"/>
              </a:spcBef>
              <a:spcAft>
                <a:spcPct val="0"/>
              </a:spcAft>
              <a:defRPr/>
            </a:pPr>
            <a:r>
              <a:rPr lang="en-US" sz="1000" dirty="0" smtClean="0">
                <a:solidFill>
                  <a:srgbClr val="000000"/>
                </a:solidFill>
              </a:rPr>
              <a:t>56</a:t>
            </a:r>
            <a:endParaRPr lang="en-US" sz="1000" dirty="0">
              <a:solidFill>
                <a:srgbClr val="000000"/>
              </a:solidFill>
            </a:endParaRPr>
          </a:p>
        </p:txBody>
      </p:sp>
      <p:sp>
        <p:nvSpPr>
          <p:cNvPr id="34" name="Rectangle 33"/>
          <p:cNvSpPr/>
          <p:nvPr userDrawn="1"/>
        </p:nvSpPr>
        <p:spPr>
          <a:xfrm>
            <a:off x="5613400" y="2394599"/>
            <a:ext cx="558800"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62</a:t>
            </a:r>
          </a:p>
          <a:p>
            <a:pPr algn="ctr" fontAlgn="base">
              <a:spcBef>
                <a:spcPct val="0"/>
              </a:spcBef>
              <a:spcAft>
                <a:spcPct val="0"/>
              </a:spcAft>
              <a:defRPr/>
            </a:pPr>
            <a:r>
              <a:rPr lang="en-US" sz="1000" dirty="0" smtClean="0">
                <a:solidFill>
                  <a:srgbClr val="000000"/>
                </a:solidFill>
              </a:rPr>
              <a:t>102</a:t>
            </a:r>
          </a:p>
          <a:p>
            <a:pPr algn="ctr" fontAlgn="base">
              <a:spcBef>
                <a:spcPct val="0"/>
              </a:spcBef>
              <a:spcAft>
                <a:spcPct val="0"/>
              </a:spcAft>
              <a:defRPr/>
            </a:pPr>
            <a:r>
              <a:rPr lang="en-US" sz="1000" dirty="0" smtClean="0">
                <a:solidFill>
                  <a:srgbClr val="000000"/>
                </a:solidFill>
              </a:rPr>
              <a:t>130</a:t>
            </a:r>
            <a:endParaRPr lang="en-US" sz="1000" dirty="0">
              <a:solidFill>
                <a:srgbClr val="000000"/>
              </a:solidFill>
            </a:endParaRPr>
          </a:p>
        </p:txBody>
      </p:sp>
      <p:sp>
        <p:nvSpPr>
          <p:cNvPr id="35" name="Rectangle 34"/>
          <p:cNvSpPr/>
          <p:nvPr userDrawn="1"/>
        </p:nvSpPr>
        <p:spPr>
          <a:xfrm>
            <a:off x="6334125" y="2394599"/>
            <a:ext cx="558800" cy="558800"/>
          </a:xfrm>
          <a:prstGeom prst="rect">
            <a:avLst/>
          </a:prstGeom>
          <a:solidFill>
            <a:srgbClr val="6638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FFFFFF"/>
                </a:solidFill>
              </a:rPr>
              <a:t>102</a:t>
            </a:r>
          </a:p>
          <a:p>
            <a:pPr algn="ctr" fontAlgn="base">
              <a:spcBef>
                <a:spcPct val="0"/>
              </a:spcBef>
              <a:spcAft>
                <a:spcPct val="0"/>
              </a:spcAft>
              <a:defRPr/>
            </a:pPr>
            <a:r>
              <a:rPr lang="en-US" sz="1000" dirty="0" smtClean="0">
                <a:solidFill>
                  <a:srgbClr val="FFFFFF"/>
                </a:solidFill>
              </a:rPr>
              <a:t>56</a:t>
            </a:r>
          </a:p>
          <a:p>
            <a:pPr algn="ctr" fontAlgn="base">
              <a:spcBef>
                <a:spcPct val="0"/>
              </a:spcBef>
              <a:spcAft>
                <a:spcPct val="0"/>
              </a:spcAft>
              <a:defRPr/>
            </a:pPr>
            <a:r>
              <a:rPr lang="en-US" sz="1000" dirty="0" smtClean="0">
                <a:solidFill>
                  <a:srgbClr val="FFFFFF"/>
                </a:solidFill>
              </a:rPr>
              <a:t>48</a:t>
            </a:r>
            <a:endParaRPr lang="en-US" sz="1000" dirty="0">
              <a:solidFill>
                <a:srgbClr val="FFFFFF"/>
              </a:solidFill>
            </a:endParaRPr>
          </a:p>
        </p:txBody>
      </p:sp>
      <p:sp>
        <p:nvSpPr>
          <p:cNvPr id="36" name="Rectangle 35"/>
          <p:cNvSpPr/>
          <p:nvPr userDrawn="1"/>
        </p:nvSpPr>
        <p:spPr>
          <a:xfrm>
            <a:off x="7054850" y="2394599"/>
            <a:ext cx="558800" cy="558800"/>
          </a:xfrm>
          <a:prstGeom prst="rect">
            <a:avLst/>
          </a:prstGeom>
          <a:solidFill>
            <a:srgbClr val="8278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130</a:t>
            </a:r>
          </a:p>
          <a:p>
            <a:pPr algn="ctr" fontAlgn="base">
              <a:spcBef>
                <a:spcPct val="0"/>
              </a:spcBef>
              <a:spcAft>
                <a:spcPct val="0"/>
              </a:spcAft>
              <a:defRPr/>
            </a:pPr>
            <a:r>
              <a:rPr lang="en-US" sz="1000" dirty="0" smtClean="0">
                <a:solidFill>
                  <a:srgbClr val="000000"/>
                </a:solidFill>
              </a:rPr>
              <a:t>120</a:t>
            </a:r>
          </a:p>
          <a:p>
            <a:pPr algn="ctr" fontAlgn="base">
              <a:spcBef>
                <a:spcPct val="0"/>
              </a:spcBef>
              <a:spcAft>
                <a:spcPct val="0"/>
              </a:spcAft>
              <a:defRPr/>
            </a:pPr>
            <a:r>
              <a:rPr lang="en-US" sz="1000" dirty="0" smtClean="0">
                <a:solidFill>
                  <a:srgbClr val="000000"/>
                </a:solidFill>
              </a:rPr>
              <a:t>111</a:t>
            </a:r>
            <a:endParaRPr lang="en-US" sz="1000" dirty="0">
              <a:solidFill>
                <a:srgbClr val="000000"/>
              </a:solidFill>
            </a:endParaRPr>
          </a:p>
        </p:txBody>
      </p:sp>
      <p:sp>
        <p:nvSpPr>
          <p:cNvPr id="37" name="Rectangle 36"/>
          <p:cNvSpPr/>
          <p:nvPr userDrawn="1"/>
        </p:nvSpPr>
        <p:spPr>
          <a:xfrm>
            <a:off x="1289050" y="1707600"/>
            <a:ext cx="558800" cy="558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237</a:t>
            </a:r>
          </a:p>
          <a:p>
            <a:pPr algn="ctr" fontAlgn="base">
              <a:spcBef>
                <a:spcPct val="0"/>
              </a:spcBef>
              <a:spcAft>
                <a:spcPct val="0"/>
              </a:spcAft>
              <a:defRPr/>
            </a:pPr>
            <a:r>
              <a:rPr lang="en-US" sz="1000" dirty="0" smtClean="0">
                <a:solidFill>
                  <a:srgbClr val="000000"/>
                </a:solidFill>
              </a:rPr>
              <a:t>237</a:t>
            </a:r>
          </a:p>
          <a:p>
            <a:pPr algn="ctr" fontAlgn="base">
              <a:spcBef>
                <a:spcPct val="0"/>
              </a:spcBef>
              <a:spcAft>
                <a:spcPct val="0"/>
              </a:spcAft>
              <a:defRPr/>
            </a:pPr>
            <a:r>
              <a:rPr lang="en-US" sz="1000" dirty="0" smtClean="0">
                <a:solidFill>
                  <a:srgbClr val="000000"/>
                </a:solidFill>
              </a:rPr>
              <a:t>237</a:t>
            </a:r>
            <a:endParaRPr lang="en-US" sz="1000" dirty="0">
              <a:solidFill>
                <a:srgbClr val="000000"/>
              </a:solidFill>
            </a:endParaRPr>
          </a:p>
        </p:txBody>
      </p:sp>
      <p:sp>
        <p:nvSpPr>
          <p:cNvPr id="54" name="Rectangle 53"/>
          <p:cNvSpPr/>
          <p:nvPr userDrawn="1"/>
        </p:nvSpPr>
        <p:spPr>
          <a:xfrm>
            <a:off x="4171950" y="1707600"/>
            <a:ext cx="558800" cy="558800"/>
          </a:xfrm>
          <a:prstGeom prst="rect">
            <a:avLst/>
          </a:prstGeom>
          <a:solidFill>
            <a:srgbClr val="507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80</a:t>
            </a:r>
          </a:p>
          <a:p>
            <a:pPr algn="ctr" fontAlgn="base">
              <a:spcBef>
                <a:spcPct val="0"/>
              </a:spcBef>
              <a:spcAft>
                <a:spcPct val="0"/>
              </a:spcAft>
              <a:defRPr/>
            </a:pPr>
            <a:r>
              <a:rPr lang="en-US" sz="1000" dirty="0" smtClean="0">
                <a:solidFill>
                  <a:srgbClr val="000000"/>
                </a:solidFill>
              </a:rPr>
              <a:t>119</a:t>
            </a:r>
          </a:p>
          <a:p>
            <a:pPr algn="ctr" fontAlgn="base">
              <a:spcBef>
                <a:spcPct val="0"/>
              </a:spcBef>
              <a:spcAft>
                <a:spcPct val="0"/>
              </a:spcAft>
              <a:defRPr/>
            </a:pPr>
            <a:r>
              <a:rPr lang="en-US" sz="1000" dirty="0" smtClean="0">
                <a:solidFill>
                  <a:srgbClr val="000000"/>
                </a:solidFill>
              </a:rPr>
              <a:t>27</a:t>
            </a:r>
            <a:endParaRPr lang="en-US" sz="1000" dirty="0">
              <a:solidFill>
                <a:srgbClr val="000000"/>
              </a:solidFill>
            </a:endParaRPr>
          </a:p>
        </p:txBody>
      </p:sp>
      <p:sp>
        <p:nvSpPr>
          <p:cNvPr id="55" name="Rectangle 54"/>
          <p:cNvSpPr/>
          <p:nvPr userDrawn="1"/>
        </p:nvSpPr>
        <p:spPr>
          <a:xfrm>
            <a:off x="4892675" y="1707600"/>
            <a:ext cx="558800" cy="558800"/>
          </a:xfrm>
          <a:prstGeom prst="rect">
            <a:avLst/>
          </a:prstGeom>
          <a:solidFill>
            <a:srgbClr val="FCAE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smtClean="0">
                <a:solidFill>
                  <a:srgbClr val="000000"/>
                </a:solidFill>
              </a:rPr>
              <a:t>252</a:t>
            </a:r>
          </a:p>
          <a:p>
            <a:pPr algn="ctr" fontAlgn="base">
              <a:spcBef>
                <a:spcPct val="0"/>
              </a:spcBef>
              <a:spcAft>
                <a:spcPct val="0"/>
              </a:spcAft>
              <a:defRPr/>
            </a:pPr>
            <a:r>
              <a:rPr lang="en-US" sz="1000" dirty="0" smtClean="0">
                <a:solidFill>
                  <a:srgbClr val="000000"/>
                </a:solidFill>
              </a:rPr>
              <a:t>174</a:t>
            </a:r>
          </a:p>
          <a:p>
            <a:pPr algn="ctr" fontAlgn="base">
              <a:spcBef>
                <a:spcPct val="0"/>
              </a:spcBef>
              <a:spcAft>
                <a:spcPct val="0"/>
              </a:spcAft>
              <a:defRPr/>
            </a:pPr>
            <a:r>
              <a:rPr lang="en-US" sz="1000" dirty="0" smtClean="0">
                <a:solidFill>
                  <a:srgbClr val="000000"/>
                </a:solidFill>
              </a:rPr>
              <a:t>.59</a:t>
            </a:r>
            <a:endParaRPr lang="en-US" sz="1000" dirty="0">
              <a:solidFill>
                <a:srgbClr val="000000"/>
              </a:solidFill>
            </a:endParaRPr>
          </a:p>
        </p:txBody>
      </p:sp>
      <p:pic>
        <p:nvPicPr>
          <p:cNvPr id="58" name="Picture 6"/>
          <p:cNvPicPr>
            <a:picLocks noChangeAspect="1"/>
          </p:cNvPicPr>
          <p:nvPr userDrawn="1"/>
        </p:nvPicPr>
        <p:blipFill>
          <a:blip r:embed="rId3"/>
          <a:srcRect/>
          <a:stretch>
            <a:fillRect/>
          </a:stretch>
        </p:blipFill>
        <p:spPr bwMode="auto">
          <a:xfrm>
            <a:off x="4559300" y="3416300"/>
            <a:ext cx="19050" cy="3175"/>
          </a:xfrm>
          <a:prstGeom prst="rect">
            <a:avLst/>
          </a:prstGeom>
          <a:noFill/>
          <a:ln w="9525">
            <a:noFill/>
            <a:miter lim="800000"/>
            <a:headEnd/>
            <a:tailEnd/>
          </a:ln>
        </p:spPr>
      </p:pic>
      <p:pic>
        <p:nvPicPr>
          <p:cNvPr id="24" name="Picture 18"/>
          <p:cNvPicPr>
            <a:picLocks noChangeAspect="1"/>
          </p:cNvPicPr>
          <p:nvPr userDrawn="1"/>
        </p:nvPicPr>
        <p:blipFill rotWithShape="1">
          <a:blip r:embed="rId4"/>
          <a:srcRect l="3193" r="3193"/>
          <a:stretch/>
        </p:blipFill>
        <p:spPr bwMode="auto">
          <a:xfrm>
            <a:off x="7158038" y="5285203"/>
            <a:ext cx="1595437" cy="1482725"/>
          </a:xfrm>
          <a:prstGeom prst="rect">
            <a:avLst/>
          </a:prstGeom>
          <a:noFill/>
          <a:ln w="9525">
            <a:noFill/>
            <a:miter lim="800000"/>
            <a:headEnd/>
            <a:tailEnd/>
          </a:ln>
        </p:spPr>
      </p:pic>
      <p:pic>
        <p:nvPicPr>
          <p:cNvPr id="39" name="Picture 3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57006" y="5570953"/>
            <a:ext cx="1197513" cy="907785"/>
          </a:xfrm>
          <a:prstGeom prst="rect">
            <a:avLst/>
          </a:prstGeom>
        </p:spPr>
      </p:pic>
    </p:spTree>
    <p:extLst>
      <p:ext uri="{BB962C8B-B14F-4D97-AF65-F5344CB8AC3E}">
        <p14:creationId xmlns:p14="http://schemas.microsoft.com/office/powerpoint/2010/main" val="2372914954"/>
      </p:ext>
    </p:extLst>
  </p:cSld>
  <p:clrMap bg1="lt1" tx1="dk1" bg2="lt2" tx2="dk2" accent1="accent1" accent2="accent2" accent3="accent3" accent4="accent4" accent5="accent5" accent6="accent6" hlink="hlink" folHlink="folHlink"/>
  <p:hf hdr="0" dt="0"/>
  <p:txStyles>
    <p:titleStyle>
      <a:lvl1pPr algn="l" defTabSz="914400" rtl="0" eaLnBrk="1" latinLnBrk="0" hangingPunct="1">
        <a:lnSpc>
          <a:spcPct val="100000"/>
        </a:lnSpc>
        <a:spcBef>
          <a:spcPct val="0"/>
        </a:spcBef>
        <a:buNone/>
        <a:defRPr sz="3600" b="1" kern="1200" cap="all" baseline="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5ACBF0"/>
          </p15:clr>
        </p15:guide>
        <p15:guide id="2" pos="4608">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12C7B5-B2A8-4070-B01B-E4E0468E3761}" type="datetimeFigureOut">
              <a:rPr lang="en-US" smtClean="0">
                <a:solidFill>
                  <a:prstClr val="black">
                    <a:tint val="75000"/>
                  </a:prstClr>
                </a:solidFill>
                <a:ea typeface="ＭＳ Ｐゴシック" pitchFamily="34" charset="-128"/>
              </a:rPr>
              <a:pPr/>
              <a:t>1/14/2020</a:t>
            </a:fld>
            <a:endParaRPr lang="en-US">
              <a:solidFill>
                <a:prstClr val="black">
                  <a:tint val="75000"/>
                </a:prstClr>
              </a:solidFill>
              <a:ea typeface="ＭＳ Ｐゴシック"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a typeface="ＭＳ Ｐゴシック" pitchFamily="34"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CD923D-2219-48D8-9883-282934F6EBE6}" type="slidenum">
              <a:rPr lang="en-US" smtClean="0">
                <a:solidFill>
                  <a:prstClr val="black">
                    <a:tint val="75000"/>
                  </a:prstClr>
                </a:solidFill>
                <a:ea typeface="ＭＳ Ｐゴシック" pitchFamily="34" charset="-128"/>
              </a:rPr>
              <a:pPr/>
              <a:t>‹#›</a:t>
            </a:fld>
            <a:endParaRPr lang="en-US">
              <a:solidFill>
                <a:prstClr val="black">
                  <a:tint val="75000"/>
                </a:prstClr>
              </a:solidFill>
              <a:ea typeface="ＭＳ Ｐゴシック" pitchFamily="34" charset="-128"/>
            </a:endParaRPr>
          </a:p>
        </p:txBody>
      </p:sp>
    </p:spTree>
    <p:extLst>
      <p:ext uri="{BB962C8B-B14F-4D97-AF65-F5344CB8AC3E}">
        <p14:creationId xmlns:p14="http://schemas.microsoft.com/office/powerpoint/2010/main" val="3227229692"/>
      </p:ext>
    </p:extLst>
  </p:cSld>
  <p:clrMap bg1="lt1" tx1="dk1" bg2="lt2" tx2="dk2" accent1="accent1" accent2="accent2" accent3="accent3" accent4="accent4" accent5="accent5" accent6="accent6" hlink="hlink" folHlink="folHlink"/>
  <p:sldLayoutIdLst>
    <p:sldLayoutId id="214748367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12C7B5-B2A8-4070-B01B-E4E0468E3761}" type="datetimeFigureOut">
              <a:rPr lang="en-US" smtClean="0">
                <a:solidFill>
                  <a:prstClr val="black">
                    <a:tint val="75000"/>
                  </a:prstClr>
                </a:solidFill>
                <a:ea typeface="ＭＳ Ｐゴシック" pitchFamily="34" charset="-128"/>
              </a:rPr>
              <a:pPr/>
              <a:t>1/14/2020</a:t>
            </a:fld>
            <a:endParaRPr lang="en-US">
              <a:solidFill>
                <a:prstClr val="black">
                  <a:tint val="75000"/>
                </a:prstClr>
              </a:solidFill>
              <a:ea typeface="ＭＳ Ｐゴシック"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a typeface="ＭＳ Ｐゴシック" pitchFamily="34"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CD923D-2219-48D8-9883-282934F6EBE6}" type="slidenum">
              <a:rPr lang="en-US" smtClean="0">
                <a:solidFill>
                  <a:prstClr val="black">
                    <a:tint val="75000"/>
                  </a:prstClr>
                </a:solidFill>
                <a:ea typeface="ＭＳ Ｐゴシック" pitchFamily="34" charset="-128"/>
              </a:rPr>
              <a:pPr/>
              <a:t>‹#›</a:t>
            </a:fld>
            <a:endParaRPr lang="en-US">
              <a:solidFill>
                <a:prstClr val="black">
                  <a:tint val="75000"/>
                </a:prstClr>
              </a:solidFill>
              <a:ea typeface="ＭＳ Ｐゴシック" pitchFamily="34" charset="-128"/>
            </a:endParaRPr>
          </a:p>
        </p:txBody>
      </p:sp>
    </p:spTree>
    <p:extLst>
      <p:ext uri="{BB962C8B-B14F-4D97-AF65-F5344CB8AC3E}">
        <p14:creationId xmlns:p14="http://schemas.microsoft.com/office/powerpoint/2010/main" val="1392376210"/>
      </p:ext>
    </p:extLst>
  </p:cSld>
  <p:clrMap bg1="lt1" tx1="dk1" bg2="lt2" tx2="dk2" accent1="accent1" accent2="accent2" accent3="accent3" accent4="accent4" accent5="accent5" accent6="accent6" hlink="hlink" folHlink="folHlink"/>
  <p:sldLayoutIdLst>
    <p:sldLayoutId id="214748368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6.emf"/></Relationships>
</file>

<file path=ppt/slides/_rels/slide3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hyperlink" Target="http://www.planetargus.com/north_head/" TargetMode="Externa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jpeg"/></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25979" y="92553"/>
            <a:ext cx="8257239" cy="2021917"/>
          </a:xfrm>
        </p:spPr>
        <p:txBody>
          <a:bodyPr>
            <a:normAutofit fontScale="90000"/>
          </a:bodyPr>
          <a:lstStyle/>
          <a:p>
            <a:r>
              <a:rPr lang="en-US" sz="2400" dirty="0" smtClean="0"/>
              <a:t/>
            </a:r>
            <a:br>
              <a:rPr lang="en-US" sz="2400" dirty="0" smtClean="0"/>
            </a:br>
            <a:r>
              <a:rPr lang="en-US" sz="2700" dirty="0" smtClean="0"/>
              <a:t>phase ii - north head site Pilot Study</a:t>
            </a:r>
            <a:br>
              <a:rPr lang="en-US" sz="2700" dirty="0" smtClean="0"/>
            </a:br>
            <a:r>
              <a:rPr lang="en-US" sz="2400" dirty="0" smtClean="0"/>
              <a:t>Assessing </a:t>
            </a:r>
            <a:r>
              <a:rPr lang="en-US" sz="2400" dirty="0" err="1" smtClean="0"/>
              <a:t>Nearshore</a:t>
            </a:r>
            <a:r>
              <a:rPr lang="en-US" sz="2400" dirty="0" smtClean="0"/>
              <a:t> </a:t>
            </a:r>
            <a:r>
              <a:rPr lang="en-US" sz="2400" dirty="0"/>
              <a:t>Placement </a:t>
            </a:r>
            <a:r>
              <a:rPr lang="en-US" sz="2400" dirty="0" smtClean="0"/>
              <a:t/>
            </a:r>
            <a:br>
              <a:rPr lang="en-US" sz="2400" dirty="0" smtClean="0"/>
            </a:br>
            <a:r>
              <a:rPr lang="en-US" sz="2400" dirty="0" smtClean="0"/>
              <a:t>of </a:t>
            </a:r>
            <a:r>
              <a:rPr lang="en-US" sz="2400" dirty="0"/>
              <a:t>Dredged Material</a:t>
            </a:r>
            <a:br>
              <a:rPr lang="en-US" sz="2400" dirty="0"/>
            </a:br>
            <a:r>
              <a:rPr lang="en-US" sz="2400" dirty="0"/>
              <a:t/>
            </a:r>
            <a:br>
              <a:rPr lang="en-US" sz="2400" dirty="0"/>
            </a:br>
            <a:r>
              <a:rPr lang="en-US" sz="2200" i="1" dirty="0" smtClean="0"/>
              <a:t>Sustaining </a:t>
            </a:r>
            <a:r>
              <a:rPr lang="en-US" sz="2200" i="1" dirty="0"/>
              <a:t>Peacock Spit </a:t>
            </a:r>
            <a:r>
              <a:rPr lang="en-US" sz="2200" i="1" dirty="0" smtClean="0"/>
              <a:t>at the </a:t>
            </a:r>
            <a:br>
              <a:rPr lang="en-US" sz="2200" i="1" dirty="0" smtClean="0"/>
            </a:br>
            <a:r>
              <a:rPr lang="en-US" sz="2200" i="1" dirty="0" smtClean="0"/>
              <a:t>Mouth </a:t>
            </a:r>
            <a:r>
              <a:rPr lang="en-US" sz="2200" i="1" dirty="0"/>
              <a:t>of Columbia </a:t>
            </a:r>
            <a:r>
              <a:rPr lang="en-US" sz="2200" i="1" dirty="0" smtClean="0"/>
              <a:t>River, WA </a:t>
            </a:r>
            <a:r>
              <a:rPr lang="en-US" sz="2400" dirty="0"/>
              <a:t>	</a:t>
            </a:r>
            <a:br>
              <a:rPr lang="en-US" sz="2400" dirty="0"/>
            </a:br>
            <a:endParaRPr lang="en-US" sz="2400" dirty="0"/>
          </a:p>
        </p:txBody>
      </p:sp>
      <p:sp>
        <p:nvSpPr>
          <p:cNvPr id="8" name="Text Placeholder 7"/>
          <p:cNvSpPr>
            <a:spLocks noGrp="1"/>
          </p:cNvSpPr>
          <p:nvPr>
            <p:ph type="body" sz="quarter" idx="15"/>
          </p:nvPr>
        </p:nvSpPr>
        <p:spPr>
          <a:xfrm>
            <a:off x="125979" y="2134069"/>
            <a:ext cx="5192170" cy="2047531"/>
          </a:xfrm>
        </p:spPr>
        <p:txBody>
          <a:bodyPr/>
          <a:lstStyle/>
          <a:p>
            <a:endParaRPr lang="en-US" sz="1600" b="1" dirty="0" smtClean="0"/>
          </a:p>
          <a:p>
            <a:r>
              <a:rPr lang="en-US" sz="1600" b="1" dirty="0"/>
              <a:t>Hans R. Moritz, Rachel Stolt, Austin </a:t>
            </a:r>
            <a:r>
              <a:rPr lang="en-US" sz="1600" b="1" dirty="0" smtClean="0"/>
              <a:t>Hudson,</a:t>
            </a:r>
          </a:p>
          <a:p>
            <a:r>
              <a:rPr lang="en-US" sz="1600" b="1" dirty="0"/>
              <a:t>Jarod K. Norton, James M. McMillan, Terry </a:t>
            </a:r>
            <a:r>
              <a:rPr lang="en-US" sz="1600" b="1" dirty="0" smtClean="0"/>
              <a:t>Geroux,</a:t>
            </a:r>
          </a:p>
          <a:p>
            <a:r>
              <a:rPr lang="en-US" sz="1600" b="1" dirty="0" smtClean="0"/>
              <a:t>Michael Booton, and </a:t>
            </a:r>
            <a:r>
              <a:rPr lang="en-US" sz="1600" b="1" i="1" dirty="0" err="1" smtClean="0"/>
              <a:t>Essayons</a:t>
            </a:r>
            <a:r>
              <a:rPr lang="en-US" sz="1600" b="1" dirty="0" smtClean="0"/>
              <a:t> Crew </a:t>
            </a:r>
            <a:endParaRPr lang="en-US" sz="1600" b="1" dirty="0"/>
          </a:p>
          <a:p>
            <a:r>
              <a:rPr lang="en-US" sz="1600" dirty="0" smtClean="0"/>
              <a:t>USACE </a:t>
            </a:r>
            <a:r>
              <a:rPr lang="en-US" sz="1600" dirty="0"/>
              <a:t>Portland </a:t>
            </a:r>
            <a:r>
              <a:rPr lang="en-US" sz="1600" dirty="0" smtClean="0"/>
              <a:t>District</a:t>
            </a:r>
            <a:endParaRPr lang="en-US" sz="1600" dirty="0"/>
          </a:p>
          <a:p>
            <a:endParaRPr lang="en-US" sz="1600" dirty="0" smtClean="0"/>
          </a:p>
          <a:p>
            <a:r>
              <a:rPr lang="en-US" sz="1600" b="1" dirty="0" smtClean="0"/>
              <a:t>Curtis </a:t>
            </a:r>
            <a:r>
              <a:rPr lang="en-US" sz="1600" b="1" dirty="0"/>
              <a:t>Roegner </a:t>
            </a:r>
          </a:p>
          <a:p>
            <a:r>
              <a:rPr lang="en-US" sz="1600" dirty="0" smtClean="0"/>
              <a:t>NOAA </a:t>
            </a:r>
            <a:r>
              <a:rPr lang="en-US" sz="1600" dirty="0"/>
              <a:t>Fisheries, Point Adams Research Station</a:t>
            </a:r>
          </a:p>
          <a:p>
            <a:endParaRPr lang="en-US" sz="1600" b="1" dirty="0"/>
          </a:p>
        </p:txBody>
      </p:sp>
      <p:sp>
        <p:nvSpPr>
          <p:cNvPr id="3" name="TextBox 2"/>
          <p:cNvSpPr txBox="1"/>
          <p:nvPr/>
        </p:nvSpPr>
        <p:spPr>
          <a:xfrm>
            <a:off x="125979" y="4489467"/>
            <a:ext cx="5192169" cy="938719"/>
          </a:xfrm>
          <a:prstGeom prst="rect">
            <a:avLst/>
          </a:prstGeom>
          <a:noFill/>
        </p:spPr>
        <p:txBody>
          <a:bodyPr wrap="square" rtlCol="0">
            <a:spAutoFit/>
          </a:bodyPr>
          <a:lstStyle/>
          <a:p>
            <a:r>
              <a:rPr lang="en-US" sz="1100" b="1" dirty="0"/>
              <a:t>MOUTH OF COLUMBIA RIVER BENEFICIAL USE PROGRAM </a:t>
            </a:r>
            <a:r>
              <a:rPr lang="en-US" sz="1100" b="1" dirty="0" smtClean="0"/>
              <a:t>WORKSHOP</a:t>
            </a:r>
          </a:p>
          <a:p>
            <a:r>
              <a:rPr lang="en-US" sz="1100" dirty="0" smtClean="0"/>
              <a:t>Astoria, OR</a:t>
            </a:r>
          </a:p>
          <a:p>
            <a:r>
              <a:rPr lang="en-US" sz="1100" dirty="0" smtClean="0"/>
              <a:t>14 January 2002</a:t>
            </a:r>
            <a:endParaRPr lang="en-US" sz="1100" dirty="0"/>
          </a:p>
          <a:p>
            <a:endParaRPr lang="en-US" sz="1100" dirty="0"/>
          </a:p>
          <a:p>
            <a:pPr fontAlgn="base">
              <a:spcBef>
                <a:spcPct val="0"/>
              </a:spcBef>
              <a:spcAft>
                <a:spcPct val="0"/>
              </a:spcAft>
            </a:pPr>
            <a:endParaRPr lang="en-US" sz="1100" b="1" i="1" dirty="0">
              <a:solidFill>
                <a:srgbClr val="000000"/>
              </a:solidFill>
              <a:ea typeface="ＭＳ Ｐゴシック" pitchFamily="34" charset="-128"/>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6636" y="1103511"/>
            <a:ext cx="3397341" cy="2471719"/>
          </a:xfrm>
          <a:prstGeom prst="rect">
            <a:avLst/>
          </a:prstGeom>
        </p:spPr>
      </p:pic>
      <p:pic>
        <p:nvPicPr>
          <p:cNvPr id="9" name="Picture 8"/>
          <p:cNvPicPr>
            <a:picLocks noChangeAspect="1"/>
          </p:cNvPicPr>
          <p:nvPr/>
        </p:nvPicPr>
        <p:blipFill rotWithShape="1">
          <a:blip r:embed="rId3"/>
          <a:srcRect t="1125"/>
          <a:stretch/>
        </p:blipFill>
        <p:spPr>
          <a:xfrm>
            <a:off x="5381435" y="3690650"/>
            <a:ext cx="3367741" cy="2699133"/>
          </a:xfrm>
          <a:prstGeom prst="rect">
            <a:avLst/>
          </a:prstGeom>
        </p:spPr>
      </p:pic>
    </p:spTree>
    <p:extLst>
      <p:ext uri="{BB962C8B-B14F-4D97-AF65-F5344CB8AC3E}">
        <p14:creationId xmlns:p14="http://schemas.microsoft.com/office/powerpoint/2010/main" val="36154182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2304250" y="533955"/>
            <a:ext cx="4602542" cy="584775"/>
          </a:xfrm>
          <a:prstGeom prst="rect">
            <a:avLst/>
          </a:prstGeom>
          <a:noFill/>
        </p:spPr>
        <p:txBody>
          <a:bodyPr wrap="none" rtlCol="0">
            <a:spAutoFit/>
          </a:bodyPr>
          <a:lstStyle/>
          <a:p>
            <a:pPr fontAlgn="base">
              <a:spcBef>
                <a:spcPct val="0"/>
              </a:spcBef>
              <a:spcAft>
                <a:spcPct val="0"/>
              </a:spcAft>
            </a:pPr>
            <a:r>
              <a:rPr lang="en-US" sz="3200" b="1" dirty="0" smtClean="0">
                <a:solidFill>
                  <a:schemeClr val="bg1"/>
                </a:solidFill>
                <a:latin typeface="Arial" pitchFamily="34" charset="0"/>
                <a:ea typeface="ＭＳ Ｐゴシック" pitchFamily="34" charset="-128"/>
              </a:rPr>
              <a:t>Presentation Overview</a:t>
            </a:r>
            <a:endParaRPr lang="en-US" sz="3200" b="1" dirty="0">
              <a:solidFill>
                <a:schemeClr val="bg1"/>
              </a:solidFill>
              <a:latin typeface="Arial" pitchFamily="34" charset="0"/>
              <a:ea typeface="ＭＳ Ｐゴシック" pitchFamily="34" charset="-128"/>
            </a:endParaRPr>
          </a:p>
        </p:txBody>
      </p:sp>
      <p:sp>
        <p:nvSpPr>
          <p:cNvPr id="5" name="TextBox 4"/>
          <p:cNvSpPr txBox="1"/>
          <p:nvPr/>
        </p:nvSpPr>
        <p:spPr>
          <a:xfrm>
            <a:off x="249200" y="1936374"/>
            <a:ext cx="8712642" cy="1200329"/>
          </a:xfrm>
          <a:prstGeom prst="rect">
            <a:avLst/>
          </a:prstGeom>
          <a:noFill/>
        </p:spPr>
        <p:txBody>
          <a:bodyPr wrap="none" rtlCol="0">
            <a:spAutoFit/>
          </a:bodyPr>
          <a:lstStyle/>
          <a:p>
            <a:pPr fontAlgn="base">
              <a:spcBef>
                <a:spcPct val="0"/>
              </a:spcBef>
              <a:spcAft>
                <a:spcPct val="0"/>
              </a:spcAft>
            </a:pPr>
            <a:r>
              <a:rPr lang="en-US" sz="2400" b="1" i="1" dirty="0" smtClean="0">
                <a:solidFill>
                  <a:srgbClr val="FFCCFF"/>
                </a:solidFill>
                <a:latin typeface="Arial" pitchFamily="34" charset="0"/>
                <a:ea typeface="ＭＳ Ｐゴシック" pitchFamily="34" charset="-128"/>
              </a:rPr>
              <a:t>Thin-Layer Placement at North Head Site – The Pilot </a:t>
            </a:r>
            <a:r>
              <a:rPr lang="en-US" sz="2400" b="1" i="1" dirty="0" smtClean="0">
                <a:solidFill>
                  <a:srgbClr val="FFCCFF"/>
                </a:solidFill>
                <a:latin typeface="Arial" pitchFamily="34" charset="0"/>
                <a:ea typeface="ＭＳ Ｐゴシック" pitchFamily="34" charset="-128"/>
              </a:rPr>
              <a:t>Study</a:t>
            </a:r>
          </a:p>
          <a:p>
            <a:pPr fontAlgn="base">
              <a:spcBef>
                <a:spcPct val="0"/>
              </a:spcBef>
              <a:spcAft>
                <a:spcPct val="0"/>
              </a:spcAft>
            </a:pPr>
            <a:r>
              <a:rPr lang="en-US" sz="2400" i="1" dirty="0">
                <a:solidFill>
                  <a:srgbClr val="FFCCFF"/>
                </a:solidFill>
                <a:latin typeface="Arial" pitchFamily="34" charset="0"/>
                <a:ea typeface="ＭＳ Ｐゴシック" pitchFamily="34" charset="-128"/>
              </a:rPr>
              <a:t> </a:t>
            </a:r>
            <a:r>
              <a:rPr lang="en-US" sz="2400" i="1" dirty="0" smtClean="0">
                <a:solidFill>
                  <a:srgbClr val="FFCCFF"/>
                </a:solidFill>
                <a:latin typeface="Arial" pitchFamily="34" charset="0"/>
                <a:ea typeface="ＭＳ Ｐゴシック" pitchFamily="34" charset="-128"/>
              </a:rPr>
              <a:t>                                               - Phase I (2018)</a:t>
            </a:r>
          </a:p>
          <a:p>
            <a:pPr fontAlgn="base">
              <a:spcBef>
                <a:spcPct val="0"/>
              </a:spcBef>
              <a:spcAft>
                <a:spcPct val="0"/>
              </a:spcAft>
            </a:pPr>
            <a:r>
              <a:rPr lang="en-US" sz="2400" i="1" dirty="0">
                <a:solidFill>
                  <a:srgbClr val="FFCCFF"/>
                </a:solidFill>
                <a:latin typeface="Arial" pitchFamily="34" charset="0"/>
                <a:ea typeface="ＭＳ Ｐゴシック" pitchFamily="34" charset="-128"/>
              </a:rPr>
              <a:t> </a:t>
            </a:r>
            <a:r>
              <a:rPr lang="en-US" sz="2400" i="1" dirty="0" smtClean="0">
                <a:solidFill>
                  <a:srgbClr val="FFCCFF"/>
                </a:solidFill>
                <a:latin typeface="Arial" pitchFamily="34" charset="0"/>
                <a:ea typeface="ＭＳ Ｐゴシック" pitchFamily="34" charset="-128"/>
              </a:rPr>
              <a:t>                                               - Phase II (2019)</a:t>
            </a:r>
            <a:endParaRPr lang="en-US" sz="2400" i="1" dirty="0">
              <a:solidFill>
                <a:srgbClr val="FFCCFF"/>
              </a:solidFill>
              <a:latin typeface="Arial" pitchFamily="34" charset="0"/>
              <a:ea typeface="ＭＳ Ｐゴシック" pitchFamily="34" charset="-128"/>
            </a:endParaRPr>
          </a:p>
        </p:txBody>
      </p:sp>
      <p:sp>
        <p:nvSpPr>
          <p:cNvPr id="6" name="TextBox 5"/>
          <p:cNvSpPr txBox="1"/>
          <p:nvPr/>
        </p:nvSpPr>
        <p:spPr>
          <a:xfrm>
            <a:off x="443390" y="3483098"/>
            <a:ext cx="8149988" cy="1200329"/>
          </a:xfrm>
          <a:prstGeom prst="rect">
            <a:avLst/>
          </a:prstGeom>
          <a:noFill/>
        </p:spPr>
        <p:txBody>
          <a:bodyPr wrap="none" rtlCol="0">
            <a:spAutoFit/>
          </a:bodyPr>
          <a:lstStyle/>
          <a:p>
            <a:pPr fontAlgn="base">
              <a:spcBef>
                <a:spcPct val="0"/>
              </a:spcBef>
              <a:spcAft>
                <a:spcPct val="0"/>
              </a:spcAft>
            </a:pPr>
            <a:r>
              <a:rPr lang="en-US" sz="2400" b="1" i="1" dirty="0" smtClean="0">
                <a:solidFill>
                  <a:srgbClr val="66FF66"/>
                </a:solidFill>
                <a:latin typeface="Arial" pitchFamily="34" charset="0"/>
                <a:ea typeface="ＭＳ Ｐゴシック" pitchFamily="34" charset="-128"/>
              </a:rPr>
              <a:t>Dispersion of Dredged Sand Placed at North Head Site</a:t>
            </a:r>
          </a:p>
          <a:p>
            <a:pPr fontAlgn="base">
              <a:spcBef>
                <a:spcPct val="0"/>
              </a:spcBef>
              <a:spcAft>
                <a:spcPct val="0"/>
              </a:spcAft>
            </a:pPr>
            <a:r>
              <a:rPr lang="en-US" sz="2400" b="1" i="1" dirty="0">
                <a:solidFill>
                  <a:srgbClr val="66FF66"/>
                </a:solidFill>
                <a:latin typeface="Arial" pitchFamily="34" charset="0"/>
                <a:ea typeface="ＭＳ Ｐゴシック" pitchFamily="34" charset="-128"/>
              </a:rPr>
              <a:t> </a:t>
            </a:r>
            <a:r>
              <a:rPr lang="en-US" sz="2400" b="1" i="1" dirty="0" smtClean="0">
                <a:solidFill>
                  <a:srgbClr val="66FF66"/>
                </a:solidFill>
                <a:latin typeface="Arial" pitchFamily="34" charset="0"/>
                <a:ea typeface="ＭＳ Ｐゴシック" pitchFamily="34" charset="-128"/>
              </a:rPr>
              <a:t>                                            -  Monitoring </a:t>
            </a:r>
            <a:r>
              <a:rPr lang="en-US" sz="2400" b="1" i="1" dirty="0" smtClean="0">
                <a:solidFill>
                  <a:srgbClr val="66FF66"/>
                </a:solidFill>
                <a:latin typeface="Arial" pitchFamily="34" charset="0"/>
                <a:ea typeface="ＭＳ Ｐゴシック" pitchFamily="34" charset="-128"/>
              </a:rPr>
              <a:t>Results </a:t>
            </a:r>
          </a:p>
          <a:p>
            <a:pPr fontAlgn="base">
              <a:spcBef>
                <a:spcPct val="0"/>
              </a:spcBef>
              <a:spcAft>
                <a:spcPct val="0"/>
              </a:spcAft>
            </a:pPr>
            <a:r>
              <a:rPr lang="en-US" sz="2400" b="1" i="1" dirty="0">
                <a:solidFill>
                  <a:srgbClr val="66FF66"/>
                </a:solidFill>
                <a:latin typeface="Arial" pitchFamily="34" charset="0"/>
                <a:ea typeface="ＭＳ Ｐゴシック" pitchFamily="34" charset="-128"/>
              </a:rPr>
              <a:t> </a:t>
            </a:r>
            <a:r>
              <a:rPr lang="en-US" sz="2400" b="1" i="1" dirty="0" smtClean="0">
                <a:solidFill>
                  <a:srgbClr val="66FF66"/>
                </a:solidFill>
                <a:latin typeface="Arial" pitchFamily="34" charset="0"/>
                <a:ea typeface="ＭＳ Ｐゴシック" pitchFamily="34" charset="-128"/>
              </a:rPr>
              <a:t>                                            </a:t>
            </a:r>
            <a:r>
              <a:rPr lang="en-US" sz="2400" b="1" i="1" dirty="0" smtClean="0">
                <a:solidFill>
                  <a:srgbClr val="66FF66"/>
                </a:solidFill>
                <a:latin typeface="Arial" pitchFamily="34" charset="0"/>
                <a:ea typeface="ＭＳ Ｐゴシック" pitchFamily="34" charset="-128"/>
              </a:rPr>
              <a:t> </a:t>
            </a:r>
            <a:endParaRPr lang="en-US" sz="2400" b="1" i="1" dirty="0">
              <a:solidFill>
                <a:srgbClr val="66FF66"/>
              </a:solidFill>
              <a:latin typeface="Arial" pitchFamily="34" charset="0"/>
              <a:ea typeface="ＭＳ Ｐゴシック" pitchFamily="34" charset="-128"/>
            </a:endParaRPr>
          </a:p>
        </p:txBody>
      </p:sp>
      <p:sp>
        <p:nvSpPr>
          <p:cNvPr id="7" name="TextBox 6"/>
          <p:cNvSpPr txBox="1"/>
          <p:nvPr/>
        </p:nvSpPr>
        <p:spPr>
          <a:xfrm>
            <a:off x="249200" y="5029822"/>
            <a:ext cx="8864927" cy="830997"/>
          </a:xfrm>
          <a:prstGeom prst="rect">
            <a:avLst/>
          </a:prstGeom>
          <a:noFill/>
        </p:spPr>
        <p:txBody>
          <a:bodyPr wrap="none" rtlCol="0">
            <a:spAutoFit/>
          </a:bodyPr>
          <a:lstStyle/>
          <a:p>
            <a:pPr fontAlgn="base">
              <a:spcBef>
                <a:spcPct val="0"/>
              </a:spcBef>
              <a:spcAft>
                <a:spcPct val="0"/>
              </a:spcAft>
            </a:pPr>
            <a:r>
              <a:rPr lang="en-US" sz="2400" b="1" i="1" dirty="0" smtClean="0">
                <a:solidFill>
                  <a:srgbClr val="66FFFF"/>
                </a:solidFill>
                <a:latin typeface="Arial" pitchFamily="34" charset="0"/>
                <a:ea typeface="ＭＳ Ｐゴシック" pitchFamily="34" charset="-128"/>
              </a:rPr>
              <a:t>Operational Use of North Head Site – Initial Considerations</a:t>
            </a:r>
            <a:r>
              <a:rPr lang="en-US" sz="2400" b="1" i="1" dirty="0" smtClean="0">
                <a:solidFill>
                  <a:srgbClr val="66FFFF"/>
                </a:solidFill>
                <a:latin typeface="Arial" pitchFamily="34" charset="0"/>
                <a:ea typeface="ＭＳ Ｐゴシック" pitchFamily="34" charset="-128"/>
              </a:rPr>
              <a:t> </a:t>
            </a:r>
          </a:p>
          <a:p>
            <a:pPr fontAlgn="base">
              <a:spcBef>
                <a:spcPct val="0"/>
              </a:spcBef>
              <a:spcAft>
                <a:spcPct val="0"/>
              </a:spcAft>
            </a:pPr>
            <a:r>
              <a:rPr lang="en-US" sz="2400" b="1" i="1" dirty="0">
                <a:solidFill>
                  <a:srgbClr val="66FFFF"/>
                </a:solidFill>
                <a:latin typeface="Arial" pitchFamily="34" charset="0"/>
                <a:ea typeface="ＭＳ Ｐゴシック" pitchFamily="34" charset="-128"/>
              </a:rPr>
              <a:t> </a:t>
            </a:r>
            <a:r>
              <a:rPr lang="en-US" sz="2400" b="1" i="1" dirty="0" smtClean="0">
                <a:solidFill>
                  <a:srgbClr val="66FFFF"/>
                </a:solidFill>
                <a:latin typeface="Arial" pitchFamily="34" charset="0"/>
                <a:ea typeface="ＭＳ Ｐゴシック" pitchFamily="34" charset="-128"/>
              </a:rPr>
              <a:t>                                            </a:t>
            </a:r>
            <a:r>
              <a:rPr lang="en-US" sz="2400" b="1" i="1" dirty="0" smtClean="0">
                <a:solidFill>
                  <a:srgbClr val="66FFFF"/>
                </a:solidFill>
                <a:latin typeface="Arial" pitchFamily="34" charset="0"/>
                <a:ea typeface="ＭＳ Ｐゴシック" pitchFamily="34" charset="-128"/>
              </a:rPr>
              <a:t> </a:t>
            </a:r>
            <a:endParaRPr lang="en-US" sz="2400" b="1" i="1" dirty="0">
              <a:solidFill>
                <a:srgbClr val="66FFFF"/>
              </a:solidFill>
              <a:latin typeface="Arial" pitchFamily="34" charset="0"/>
              <a:ea typeface="ＭＳ Ｐゴシック" pitchFamily="34" charset="-128"/>
            </a:endParaRPr>
          </a:p>
        </p:txBody>
      </p:sp>
    </p:spTree>
    <p:extLst>
      <p:ext uri="{BB962C8B-B14F-4D97-AF65-F5344CB8AC3E}">
        <p14:creationId xmlns:p14="http://schemas.microsoft.com/office/powerpoint/2010/main" val="29429095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54458" y="0"/>
            <a:ext cx="4370107" cy="461665"/>
          </a:xfrm>
          <a:prstGeom prst="rect">
            <a:avLst/>
          </a:prstGeom>
          <a:noFill/>
        </p:spPr>
        <p:txBody>
          <a:bodyPr wrap="none" rtlCol="0">
            <a:spAutoFit/>
          </a:bodyPr>
          <a:lstStyle/>
          <a:p>
            <a:r>
              <a:rPr lang="en-US" sz="2400" b="1" dirty="0" smtClean="0"/>
              <a:t>Mouth of the Columbia River</a:t>
            </a:r>
            <a:endParaRPr lang="en-US" sz="2400" b="1" dirty="0"/>
          </a:p>
        </p:txBody>
      </p:sp>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502920" y="403860"/>
            <a:ext cx="8389620" cy="6210300"/>
          </a:xfrm>
          <a:prstGeom prst="rect">
            <a:avLst/>
          </a:prstGeom>
        </p:spPr>
      </p:pic>
      <p:sp>
        <p:nvSpPr>
          <p:cNvPr id="2" name="Freeform 1"/>
          <p:cNvSpPr/>
          <p:nvPr/>
        </p:nvSpPr>
        <p:spPr>
          <a:xfrm>
            <a:off x="5184949" y="834013"/>
            <a:ext cx="1185706" cy="1155561"/>
          </a:xfrm>
          <a:custGeom>
            <a:avLst/>
            <a:gdLst>
              <a:gd name="connsiteX0" fmla="*/ 371789 w 1185706"/>
              <a:gd name="connsiteY0" fmla="*/ 0 h 1155561"/>
              <a:gd name="connsiteX1" fmla="*/ 1185706 w 1185706"/>
              <a:gd name="connsiteY1" fmla="*/ 60290 h 1155561"/>
              <a:gd name="connsiteX2" fmla="*/ 964642 w 1185706"/>
              <a:gd name="connsiteY2" fmla="*/ 1155561 h 1155561"/>
              <a:gd name="connsiteX3" fmla="*/ 321548 w 1185706"/>
              <a:gd name="connsiteY3" fmla="*/ 1125416 h 1155561"/>
              <a:gd name="connsiteX4" fmla="*/ 0 w 1185706"/>
              <a:gd name="connsiteY4" fmla="*/ 924449 h 1155561"/>
              <a:gd name="connsiteX5" fmla="*/ 371789 w 1185706"/>
              <a:gd name="connsiteY5" fmla="*/ 0 h 115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706" h="1155561">
                <a:moveTo>
                  <a:pt x="371789" y="0"/>
                </a:moveTo>
                <a:lnTo>
                  <a:pt x="1185706" y="60290"/>
                </a:lnTo>
                <a:lnTo>
                  <a:pt x="964642" y="1155561"/>
                </a:lnTo>
                <a:lnTo>
                  <a:pt x="321548" y="1125416"/>
                </a:lnTo>
                <a:lnTo>
                  <a:pt x="0" y="924449"/>
                </a:lnTo>
                <a:lnTo>
                  <a:pt x="371789"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1875" t="24814" r="20521" b="11111"/>
          <a:stretch/>
        </p:blipFill>
        <p:spPr>
          <a:xfrm>
            <a:off x="50244" y="1131536"/>
            <a:ext cx="9033468" cy="5652042"/>
          </a:xfrm>
          <a:prstGeom prst="rect">
            <a:avLst/>
          </a:prstGeom>
        </p:spPr>
      </p:pic>
      <p:sp>
        <p:nvSpPr>
          <p:cNvPr id="3" name="TextBox 2"/>
          <p:cNvSpPr txBox="1"/>
          <p:nvPr/>
        </p:nvSpPr>
        <p:spPr>
          <a:xfrm>
            <a:off x="916657" y="195346"/>
            <a:ext cx="7571047" cy="830997"/>
          </a:xfrm>
          <a:prstGeom prst="rect">
            <a:avLst/>
          </a:prstGeom>
          <a:noFill/>
        </p:spPr>
        <p:txBody>
          <a:bodyPr wrap="none" rtlCol="0">
            <a:spAutoFit/>
          </a:bodyPr>
          <a:lstStyle/>
          <a:p>
            <a:pPr algn="ctr"/>
            <a:r>
              <a:rPr lang="en-US" sz="2400" b="1" i="1" dirty="0"/>
              <a:t>I</a:t>
            </a:r>
            <a:r>
              <a:rPr lang="en-US" sz="2400" b="1" i="1" dirty="0" smtClean="0"/>
              <a:t>ntended Concept for </a:t>
            </a:r>
            <a:r>
              <a:rPr lang="en-US" sz="2400" b="1" i="1" dirty="0" err="1" smtClean="0"/>
              <a:t>Nearshore</a:t>
            </a:r>
            <a:r>
              <a:rPr lang="en-US" sz="2400" b="1" i="1" dirty="0" smtClean="0"/>
              <a:t> Placement at NHS   </a:t>
            </a:r>
            <a:r>
              <a:rPr lang="en-US" b="1" i="1" dirty="0" smtClean="0"/>
              <a:t>1/2</a:t>
            </a:r>
          </a:p>
          <a:p>
            <a:pPr algn="ctr"/>
            <a:r>
              <a:rPr lang="en-US" sz="2400" i="1" dirty="0" smtClean="0"/>
              <a:t>---Presented to Stakeholders and Agencies in MAY 2018---</a:t>
            </a:r>
            <a:endParaRPr lang="en-US" sz="2400" i="1" dirty="0"/>
          </a:p>
        </p:txBody>
      </p:sp>
      <p:sp>
        <p:nvSpPr>
          <p:cNvPr id="4" name="Rectangle 3"/>
          <p:cNvSpPr/>
          <p:nvPr/>
        </p:nvSpPr>
        <p:spPr>
          <a:xfrm>
            <a:off x="330506" y="3305060"/>
            <a:ext cx="8648241" cy="3393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821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5521" t="17222" r="14896" b="6481"/>
          <a:stretch/>
        </p:blipFill>
        <p:spPr>
          <a:xfrm>
            <a:off x="115341" y="940442"/>
            <a:ext cx="9114684" cy="5621633"/>
          </a:xfrm>
          <a:prstGeom prst="rect">
            <a:avLst/>
          </a:prstGeom>
        </p:spPr>
      </p:pic>
      <p:sp>
        <p:nvSpPr>
          <p:cNvPr id="4" name="TextBox 3"/>
          <p:cNvSpPr txBox="1"/>
          <p:nvPr/>
        </p:nvSpPr>
        <p:spPr>
          <a:xfrm>
            <a:off x="884947" y="155612"/>
            <a:ext cx="7575471" cy="1569660"/>
          </a:xfrm>
          <a:prstGeom prst="rect">
            <a:avLst/>
          </a:prstGeom>
          <a:noFill/>
        </p:spPr>
        <p:txBody>
          <a:bodyPr wrap="none" rtlCol="0">
            <a:spAutoFit/>
          </a:bodyPr>
          <a:lstStyle/>
          <a:p>
            <a:pPr algn="ctr"/>
            <a:r>
              <a:rPr lang="en-US" sz="2400" b="1" i="1" dirty="0" smtClean="0"/>
              <a:t>Intended Concept for </a:t>
            </a:r>
            <a:r>
              <a:rPr lang="en-US" sz="2400" b="1" i="1" dirty="0" err="1" smtClean="0"/>
              <a:t>Nearshore</a:t>
            </a:r>
            <a:r>
              <a:rPr lang="en-US" sz="2400" b="1" i="1" dirty="0" smtClean="0"/>
              <a:t> Placement at NHS </a:t>
            </a:r>
            <a:r>
              <a:rPr lang="en-US" b="1" i="1" dirty="0" smtClean="0"/>
              <a:t>2/2</a:t>
            </a:r>
          </a:p>
          <a:p>
            <a:pPr algn="ctr"/>
            <a:r>
              <a:rPr lang="en-US" sz="2400" b="1" i="1" dirty="0" smtClean="0"/>
              <a:t>----Presented to Stakeholders and Agencies in MAY 2018-</a:t>
            </a:r>
            <a:r>
              <a:rPr lang="en-US" sz="2400" b="1" i="1" dirty="0" smtClean="0"/>
              <a:t>--</a:t>
            </a:r>
          </a:p>
          <a:p>
            <a:pPr algn="ctr"/>
            <a:endParaRPr lang="en-US" sz="2400" b="1" i="1" dirty="0"/>
          </a:p>
          <a:p>
            <a:pPr algn="ctr"/>
            <a:r>
              <a:rPr lang="en-US" sz="2400" b="1" i="1" dirty="0" smtClean="0"/>
              <a:t>PHASE I</a:t>
            </a:r>
            <a:endParaRPr lang="en-US" sz="2400" b="1" i="1" dirty="0"/>
          </a:p>
        </p:txBody>
      </p:sp>
    </p:spTree>
    <p:extLst>
      <p:ext uri="{BB962C8B-B14F-4D97-AF65-F5344CB8AC3E}">
        <p14:creationId xmlns:p14="http://schemas.microsoft.com/office/powerpoint/2010/main" val="15462563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7443" t="6444" r="49868" b="11246"/>
          <a:stretch/>
        </p:blipFill>
        <p:spPr>
          <a:xfrm>
            <a:off x="257174" y="0"/>
            <a:ext cx="8715374" cy="6857999"/>
          </a:xfrm>
          <a:prstGeom prst="rect">
            <a:avLst/>
          </a:prstGeom>
        </p:spPr>
      </p:pic>
      <p:sp>
        <p:nvSpPr>
          <p:cNvPr id="3" name="TextBox 2"/>
          <p:cNvSpPr txBox="1"/>
          <p:nvPr/>
        </p:nvSpPr>
        <p:spPr>
          <a:xfrm>
            <a:off x="456250" y="-27167"/>
            <a:ext cx="5220275" cy="461665"/>
          </a:xfrm>
          <a:prstGeom prst="rect">
            <a:avLst/>
          </a:prstGeom>
          <a:noFill/>
        </p:spPr>
        <p:txBody>
          <a:bodyPr wrap="none" rtlCol="0">
            <a:spAutoFit/>
          </a:bodyPr>
          <a:lstStyle/>
          <a:p>
            <a:r>
              <a:rPr lang="en-US" sz="2400" b="1" dirty="0" smtClean="0">
                <a:solidFill>
                  <a:srgbClr val="FFFF00"/>
                </a:solidFill>
              </a:rPr>
              <a:t>NORTH HEAD SITE STUDY </a:t>
            </a:r>
            <a:r>
              <a:rPr lang="en-US" sz="2400" b="1" dirty="0" smtClean="0">
                <a:solidFill>
                  <a:srgbClr val="FFFF00"/>
                </a:solidFill>
              </a:rPr>
              <a:t>AREA  Phas</a:t>
            </a:r>
            <a:r>
              <a:rPr lang="en-US" sz="2400" b="1" dirty="0" smtClean="0">
                <a:solidFill>
                  <a:srgbClr val="FFFF00"/>
                </a:solidFill>
              </a:rPr>
              <a:t>e I</a:t>
            </a:r>
            <a:endParaRPr lang="en-US" sz="2400" b="1" dirty="0">
              <a:solidFill>
                <a:srgbClr val="FFFF00"/>
              </a:solidFill>
            </a:endParaRPr>
          </a:p>
        </p:txBody>
      </p:sp>
      <p:sp>
        <p:nvSpPr>
          <p:cNvPr id="4" name="TextBox 3"/>
          <p:cNvSpPr txBox="1"/>
          <p:nvPr/>
        </p:nvSpPr>
        <p:spPr>
          <a:xfrm>
            <a:off x="257174" y="1175606"/>
            <a:ext cx="2946769" cy="5078313"/>
          </a:xfrm>
          <a:prstGeom prst="rect">
            <a:avLst/>
          </a:prstGeom>
          <a:noFill/>
        </p:spPr>
        <p:txBody>
          <a:bodyPr wrap="none" rtlCol="0">
            <a:spAutoFit/>
          </a:bodyPr>
          <a:lstStyle/>
          <a:p>
            <a:r>
              <a:rPr lang="en-US" i="1" dirty="0" smtClean="0">
                <a:solidFill>
                  <a:srgbClr val="66FFFF"/>
                </a:solidFill>
              </a:rPr>
              <a:t>Pacific</a:t>
            </a: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r>
              <a:rPr lang="en-US" i="1" dirty="0" smtClean="0">
                <a:solidFill>
                  <a:srgbClr val="66FFFF"/>
                </a:solidFill>
              </a:rPr>
              <a:t>                                         Ocean</a:t>
            </a:r>
            <a:endParaRPr lang="en-US" i="1" dirty="0">
              <a:solidFill>
                <a:srgbClr val="66FFFF"/>
              </a:solidFill>
            </a:endParaRPr>
          </a:p>
        </p:txBody>
      </p:sp>
      <p:sp>
        <p:nvSpPr>
          <p:cNvPr id="5" name="TextBox 4"/>
          <p:cNvSpPr txBox="1"/>
          <p:nvPr/>
        </p:nvSpPr>
        <p:spPr>
          <a:xfrm>
            <a:off x="3320142" y="6488667"/>
            <a:ext cx="2540439" cy="369332"/>
          </a:xfrm>
          <a:prstGeom prst="rect">
            <a:avLst/>
          </a:prstGeom>
          <a:noFill/>
        </p:spPr>
        <p:txBody>
          <a:bodyPr wrap="none" rtlCol="0">
            <a:spAutoFit/>
          </a:bodyPr>
          <a:lstStyle/>
          <a:p>
            <a:r>
              <a:rPr lang="en-US" i="1" dirty="0" smtClean="0">
                <a:solidFill>
                  <a:schemeClr val="bg1"/>
                </a:solidFill>
              </a:rPr>
              <a:t>Mouth of Columbia River</a:t>
            </a:r>
            <a:endParaRPr lang="en-US" i="1" dirty="0">
              <a:solidFill>
                <a:schemeClr val="bg1"/>
              </a:solidFill>
            </a:endParaRPr>
          </a:p>
        </p:txBody>
      </p:sp>
      <p:sp>
        <p:nvSpPr>
          <p:cNvPr id="6" name="TextBox 5"/>
          <p:cNvSpPr txBox="1"/>
          <p:nvPr/>
        </p:nvSpPr>
        <p:spPr>
          <a:xfrm>
            <a:off x="5194867" y="2782668"/>
            <a:ext cx="1152880" cy="338554"/>
          </a:xfrm>
          <a:prstGeom prst="rect">
            <a:avLst/>
          </a:prstGeom>
          <a:noFill/>
        </p:spPr>
        <p:txBody>
          <a:bodyPr wrap="none" rtlCol="0">
            <a:spAutoFit/>
          </a:bodyPr>
          <a:lstStyle/>
          <a:p>
            <a:r>
              <a:rPr lang="en-US" sz="1600" i="1" dirty="0" smtClean="0">
                <a:solidFill>
                  <a:schemeClr val="bg1"/>
                </a:solidFill>
              </a:rPr>
              <a:t>North Head</a:t>
            </a:r>
            <a:endParaRPr lang="en-US" sz="1600" i="1" dirty="0">
              <a:solidFill>
                <a:schemeClr val="bg1"/>
              </a:solidFill>
            </a:endParaRPr>
          </a:p>
        </p:txBody>
      </p:sp>
      <p:sp>
        <p:nvSpPr>
          <p:cNvPr id="7" name="TextBox 6"/>
          <p:cNvSpPr txBox="1"/>
          <p:nvPr/>
        </p:nvSpPr>
        <p:spPr>
          <a:xfrm>
            <a:off x="4402325" y="4338776"/>
            <a:ext cx="1399742" cy="307777"/>
          </a:xfrm>
          <a:prstGeom prst="rect">
            <a:avLst/>
          </a:prstGeom>
          <a:noFill/>
        </p:spPr>
        <p:txBody>
          <a:bodyPr wrap="none" rtlCol="0">
            <a:spAutoFit/>
          </a:bodyPr>
          <a:lstStyle/>
          <a:p>
            <a:r>
              <a:rPr lang="en-US" sz="1400" i="1" dirty="0" smtClean="0">
                <a:solidFill>
                  <a:schemeClr val="bg1"/>
                </a:solidFill>
              </a:rPr>
              <a:t>Benson      Beach</a:t>
            </a:r>
            <a:endParaRPr lang="en-US" sz="1400" i="1" dirty="0">
              <a:solidFill>
                <a:schemeClr val="bg1"/>
              </a:solidFill>
            </a:endParaRPr>
          </a:p>
        </p:txBody>
      </p:sp>
      <p:sp>
        <p:nvSpPr>
          <p:cNvPr id="8" name="TextBox 7"/>
          <p:cNvSpPr txBox="1"/>
          <p:nvPr/>
        </p:nvSpPr>
        <p:spPr>
          <a:xfrm>
            <a:off x="1323655" y="4936565"/>
            <a:ext cx="2116477" cy="461665"/>
          </a:xfrm>
          <a:prstGeom prst="rect">
            <a:avLst/>
          </a:prstGeom>
          <a:noFill/>
        </p:spPr>
        <p:txBody>
          <a:bodyPr wrap="none" rtlCol="0">
            <a:spAutoFit/>
          </a:bodyPr>
          <a:lstStyle/>
          <a:p>
            <a:r>
              <a:rPr lang="en-US" sz="2400" b="1" i="1" dirty="0" smtClean="0">
                <a:solidFill>
                  <a:srgbClr val="66FF66"/>
                </a:solidFill>
              </a:rPr>
              <a:t>Peacock      Spit</a:t>
            </a:r>
            <a:endParaRPr lang="en-US" sz="2400" b="1" i="1" dirty="0">
              <a:solidFill>
                <a:srgbClr val="66FF66"/>
              </a:solidFill>
            </a:endParaRPr>
          </a:p>
        </p:txBody>
      </p:sp>
      <p:sp>
        <p:nvSpPr>
          <p:cNvPr id="10" name="Freeform 9"/>
          <p:cNvSpPr/>
          <p:nvPr/>
        </p:nvSpPr>
        <p:spPr>
          <a:xfrm>
            <a:off x="890649" y="522514"/>
            <a:ext cx="3800104" cy="3776354"/>
          </a:xfrm>
          <a:custGeom>
            <a:avLst/>
            <a:gdLst>
              <a:gd name="connsiteX0" fmla="*/ 3800104 w 3800104"/>
              <a:gd name="connsiteY0" fmla="*/ 0 h 3776354"/>
              <a:gd name="connsiteX1" fmla="*/ 3289465 w 3800104"/>
              <a:gd name="connsiteY1" fmla="*/ 3764478 h 3776354"/>
              <a:gd name="connsiteX2" fmla="*/ 1282535 w 3800104"/>
              <a:gd name="connsiteY2" fmla="*/ 3776354 h 3776354"/>
              <a:gd name="connsiteX3" fmla="*/ 0 w 3800104"/>
              <a:gd name="connsiteY3" fmla="*/ 3051959 h 3776354"/>
              <a:gd name="connsiteX4" fmla="*/ 1056904 w 3800104"/>
              <a:gd name="connsiteY4" fmla="*/ 0 h 3776354"/>
              <a:gd name="connsiteX5" fmla="*/ 3800104 w 3800104"/>
              <a:gd name="connsiteY5" fmla="*/ 0 h 3776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104" h="3776354">
                <a:moveTo>
                  <a:pt x="3800104" y="0"/>
                </a:moveTo>
                <a:lnTo>
                  <a:pt x="3289465" y="3764478"/>
                </a:lnTo>
                <a:lnTo>
                  <a:pt x="1282535" y="3776354"/>
                </a:lnTo>
                <a:lnTo>
                  <a:pt x="0" y="3051959"/>
                </a:lnTo>
                <a:lnTo>
                  <a:pt x="1056904" y="0"/>
                </a:lnTo>
                <a:lnTo>
                  <a:pt x="3800104" y="0"/>
                </a:lnTo>
                <a:close/>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6539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602449" y="3350736"/>
            <a:ext cx="1415387" cy="369332"/>
          </a:xfrm>
          <a:prstGeom prst="rect">
            <a:avLst/>
          </a:prstGeom>
          <a:noFill/>
        </p:spPr>
        <p:txBody>
          <a:bodyPr wrap="none" rtlCol="0">
            <a:spAutoFit/>
          </a:bodyPr>
          <a:lstStyle/>
          <a:p>
            <a:r>
              <a:rPr lang="en-US" dirty="0" smtClean="0">
                <a:solidFill>
                  <a:prstClr val="black"/>
                </a:solidFill>
              </a:rPr>
              <a:t>20 AUG 2018</a:t>
            </a:r>
            <a:endParaRPr lang="en-US" dirty="0">
              <a:solidFill>
                <a:prstClr val="black"/>
              </a:solidFill>
            </a:endParaRPr>
          </a:p>
        </p:txBody>
      </p:sp>
      <p:sp>
        <p:nvSpPr>
          <p:cNvPr id="10" name="TextBox 9"/>
          <p:cNvSpPr txBox="1"/>
          <p:nvPr/>
        </p:nvSpPr>
        <p:spPr>
          <a:xfrm>
            <a:off x="3320759" y="3323149"/>
            <a:ext cx="1329210" cy="369332"/>
          </a:xfrm>
          <a:prstGeom prst="rect">
            <a:avLst/>
          </a:prstGeom>
          <a:noFill/>
        </p:spPr>
        <p:txBody>
          <a:bodyPr wrap="none" rtlCol="0">
            <a:spAutoFit/>
          </a:bodyPr>
          <a:lstStyle/>
          <a:p>
            <a:r>
              <a:rPr lang="en-US" dirty="0" smtClean="0">
                <a:solidFill>
                  <a:prstClr val="black"/>
                </a:solidFill>
              </a:rPr>
              <a:t>21 SEP 2018</a:t>
            </a:r>
            <a:endParaRPr lang="en-US" dirty="0">
              <a:solidFill>
                <a:prstClr val="black"/>
              </a:solidFill>
            </a:endParaRPr>
          </a:p>
        </p:txBody>
      </p:sp>
      <p:sp>
        <p:nvSpPr>
          <p:cNvPr id="11" name="TextBox 10"/>
          <p:cNvSpPr txBox="1"/>
          <p:nvPr/>
        </p:nvSpPr>
        <p:spPr>
          <a:xfrm>
            <a:off x="6358499" y="3360033"/>
            <a:ext cx="1329210" cy="369332"/>
          </a:xfrm>
          <a:prstGeom prst="rect">
            <a:avLst/>
          </a:prstGeom>
          <a:noFill/>
        </p:spPr>
        <p:txBody>
          <a:bodyPr wrap="none" rtlCol="0">
            <a:spAutoFit/>
          </a:bodyPr>
          <a:lstStyle/>
          <a:p>
            <a:r>
              <a:rPr lang="en-US" dirty="0" smtClean="0">
                <a:solidFill>
                  <a:prstClr val="black"/>
                </a:solidFill>
              </a:rPr>
              <a:t>27 SEP 2018</a:t>
            </a:r>
            <a:endParaRPr lang="en-US" dirty="0">
              <a:solidFill>
                <a:prstClr val="black"/>
              </a:solidFill>
            </a:endParaRPr>
          </a:p>
        </p:txBody>
      </p:sp>
      <p:sp>
        <p:nvSpPr>
          <p:cNvPr id="13" name="TextBox 12"/>
          <p:cNvSpPr txBox="1"/>
          <p:nvPr/>
        </p:nvSpPr>
        <p:spPr>
          <a:xfrm>
            <a:off x="3509731" y="5949558"/>
            <a:ext cx="1422569" cy="369332"/>
          </a:xfrm>
          <a:prstGeom prst="rect">
            <a:avLst/>
          </a:prstGeom>
          <a:noFill/>
        </p:spPr>
        <p:txBody>
          <a:bodyPr wrap="none" rtlCol="0">
            <a:spAutoFit/>
          </a:bodyPr>
          <a:lstStyle/>
          <a:p>
            <a:r>
              <a:rPr lang="en-US" dirty="0" smtClean="0">
                <a:solidFill>
                  <a:prstClr val="black"/>
                </a:solidFill>
              </a:rPr>
              <a:t>20 NOV 2018</a:t>
            </a:r>
            <a:endParaRPr lang="en-US" dirty="0">
              <a:solidFill>
                <a:prstClr val="black"/>
              </a:solidFill>
            </a:endParaRPr>
          </a:p>
        </p:txBody>
      </p:sp>
      <p:sp>
        <p:nvSpPr>
          <p:cNvPr id="4" name="TextBox 3"/>
          <p:cNvSpPr txBox="1"/>
          <p:nvPr/>
        </p:nvSpPr>
        <p:spPr>
          <a:xfrm>
            <a:off x="133531" y="169743"/>
            <a:ext cx="8816965" cy="892552"/>
          </a:xfrm>
          <a:prstGeom prst="rect">
            <a:avLst/>
          </a:prstGeom>
          <a:noFill/>
        </p:spPr>
        <p:txBody>
          <a:bodyPr wrap="none" rtlCol="0">
            <a:spAutoFit/>
          </a:bodyPr>
          <a:lstStyle/>
          <a:p>
            <a:pPr algn="ctr"/>
            <a:r>
              <a:rPr lang="en-US" sz="2000" b="1" dirty="0" smtClean="0">
                <a:solidFill>
                  <a:srgbClr val="FFFF00"/>
                </a:solidFill>
              </a:rPr>
              <a:t>Monitor the Dispersion of Dredged Material Placed on Seabed at North Head Site</a:t>
            </a:r>
          </a:p>
          <a:p>
            <a:pPr algn="ctr"/>
            <a:r>
              <a:rPr lang="en-US" sz="1400" dirty="0" smtClean="0">
                <a:solidFill>
                  <a:srgbClr val="FFFF00"/>
                </a:solidFill>
              </a:rPr>
              <a:t>(1-2 </a:t>
            </a:r>
            <a:r>
              <a:rPr lang="en-US" sz="1400" dirty="0" err="1" smtClean="0">
                <a:solidFill>
                  <a:srgbClr val="FFFF00"/>
                </a:solidFill>
              </a:rPr>
              <a:t>ft</a:t>
            </a:r>
            <a:r>
              <a:rPr lang="en-US" sz="1400" dirty="0" smtClean="0">
                <a:solidFill>
                  <a:srgbClr val="FFFF00"/>
                </a:solidFill>
              </a:rPr>
              <a:t> high sand mound on sand substrate)</a:t>
            </a:r>
          </a:p>
          <a:p>
            <a:pPr algn="ctr"/>
            <a:r>
              <a:rPr lang="en-US" b="1" i="1" dirty="0" smtClean="0">
                <a:solidFill>
                  <a:srgbClr val="FFFF00"/>
                </a:solidFill>
              </a:rPr>
              <a:t>By evaluating bathymetry change measured by successive multi-beam surveys</a:t>
            </a:r>
            <a:endParaRPr lang="en-US" b="1" i="1" dirty="0">
              <a:solidFill>
                <a:srgbClr val="FFFF00"/>
              </a:solidFill>
            </a:endParaRPr>
          </a:p>
        </p:txBody>
      </p:sp>
      <p:sp>
        <p:nvSpPr>
          <p:cNvPr id="5" name="TextBox 4"/>
          <p:cNvSpPr txBox="1"/>
          <p:nvPr/>
        </p:nvSpPr>
        <p:spPr>
          <a:xfrm>
            <a:off x="960367" y="1286189"/>
            <a:ext cx="1606850" cy="338554"/>
          </a:xfrm>
          <a:prstGeom prst="rect">
            <a:avLst/>
          </a:prstGeom>
          <a:noFill/>
        </p:spPr>
        <p:txBody>
          <a:bodyPr wrap="none" rtlCol="0">
            <a:spAutoFit/>
          </a:bodyPr>
          <a:lstStyle/>
          <a:p>
            <a:r>
              <a:rPr lang="en-US" sz="1600" b="1" i="1" dirty="0" smtClean="0">
                <a:solidFill>
                  <a:prstClr val="black"/>
                </a:solidFill>
              </a:rPr>
              <a:t>PRE-PLACEMENT</a:t>
            </a:r>
            <a:endParaRPr lang="en-US" sz="1600" b="1" i="1" dirty="0">
              <a:solidFill>
                <a:prstClr val="black"/>
              </a:solidFill>
            </a:endParaRPr>
          </a:p>
        </p:txBody>
      </p:sp>
      <p:sp>
        <p:nvSpPr>
          <p:cNvPr id="16" name="TextBox 15"/>
          <p:cNvSpPr txBox="1"/>
          <p:nvPr/>
        </p:nvSpPr>
        <p:spPr>
          <a:xfrm>
            <a:off x="4950023" y="1286189"/>
            <a:ext cx="689035" cy="338554"/>
          </a:xfrm>
          <a:prstGeom prst="rect">
            <a:avLst/>
          </a:prstGeom>
          <a:noFill/>
        </p:spPr>
        <p:txBody>
          <a:bodyPr wrap="none" rtlCol="0">
            <a:spAutoFit/>
          </a:bodyPr>
          <a:lstStyle/>
          <a:p>
            <a:r>
              <a:rPr lang="en-US" sz="1600" b="1" i="1" dirty="0" smtClean="0">
                <a:solidFill>
                  <a:prstClr val="black"/>
                </a:solidFill>
              </a:rPr>
              <a:t>POST-</a:t>
            </a:r>
            <a:endParaRPr lang="en-US" sz="1600" b="1" i="1" dirty="0">
              <a:solidFill>
                <a:prstClr val="black"/>
              </a:solidFill>
            </a:endParaRPr>
          </a:p>
        </p:txBody>
      </p:sp>
      <p:sp>
        <p:nvSpPr>
          <p:cNvPr id="17" name="TextBox 16"/>
          <p:cNvSpPr txBox="1"/>
          <p:nvPr/>
        </p:nvSpPr>
        <p:spPr>
          <a:xfrm>
            <a:off x="8257605" y="1245424"/>
            <a:ext cx="689035" cy="338554"/>
          </a:xfrm>
          <a:prstGeom prst="rect">
            <a:avLst/>
          </a:prstGeom>
          <a:noFill/>
        </p:spPr>
        <p:txBody>
          <a:bodyPr wrap="none" rtlCol="0">
            <a:spAutoFit/>
          </a:bodyPr>
          <a:lstStyle/>
          <a:p>
            <a:r>
              <a:rPr lang="en-US" sz="1600" b="1" i="1" dirty="0" smtClean="0">
                <a:solidFill>
                  <a:prstClr val="black"/>
                </a:solidFill>
              </a:rPr>
              <a:t>POST-</a:t>
            </a:r>
            <a:endParaRPr lang="en-US" sz="1600" b="1" i="1" dirty="0">
              <a:solidFill>
                <a:prstClr val="black"/>
              </a:solidFill>
            </a:endParaRPr>
          </a:p>
        </p:txBody>
      </p:sp>
      <p:sp>
        <p:nvSpPr>
          <p:cNvPr id="18" name="TextBox 17"/>
          <p:cNvSpPr txBox="1"/>
          <p:nvPr/>
        </p:nvSpPr>
        <p:spPr>
          <a:xfrm>
            <a:off x="5122519" y="4061209"/>
            <a:ext cx="689035" cy="338554"/>
          </a:xfrm>
          <a:prstGeom prst="rect">
            <a:avLst/>
          </a:prstGeom>
          <a:noFill/>
        </p:spPr>
        <p:txBody>
          <a:bodyPr wrap="none" rtlCol="0">
            <a:spAutoFit/>
          </a:bodyPr>
          <a:lstStyle/>
          <a:p>
            <a:r>
              <a:rPr lang="en-US" sz="1600" b="1" i="1" dirty="0" smtClean="0">
                <a:solidFill>
                  <a:prstClr val="black"/>
                </a:solidFill>
              </a:rPr>
              <a:t>POST-</a:t>
            </a:r>
            <a:endParaRPr lang="en-US" sz="1600" b="1" i="1" dirty="0">
              <a:solidFill>
                <a:prstClr val="black"/>
              </a:solidFill>
            </a:endParaRPr>
          </a:p>
        </p:txBody>
      </p:sp>
      <p:pic>
        <p:nvPicPr>
          <p:cNvPr id="7" name="Picture 6"/>
          <p:cNvPicPr>
            <a:picLocks noChangeAspect="1"/>
          </p:cNvPicPr>
          <p:nvPr/>
        </p:nvPicPr>
        <p:blipFill>
          <a:blip r:embed="rId2"/>
          <a:stretch>
            <a:fillRect/>
          </a:stretch>
        </p:blipFill>
        <p:spPr>
          <a:xfrm>
            <a:off x="435954" y="1089966"/>
            <a:ext cx="3084025" cy="2807253"/>
          </a:xfrm>
          <a:prstGeom prst="rect">
            <a:avLst/>
          </a:prstGeom>
        </p:spPr>
      </p:pic>
      <p:pic>
        <p:nvPicPr>
          <p:cNvPr id="19" name="Picture 18"/>
          <p:cNvPicPr>
            <a:picLocks noChangeAspect="1"/>
          </p:cNvPicPr>
          <p:nvPr/>
        </p:nvPicPr>
        <p:blipFill>
          <a:blip r:embed="rId3"/>
          <a:stretch>
            <a:fillRect/>
          </a:stretch>
        </p:blipFill>
        <p:spPr>
          <a:xfrm>
            <a:off x="3123143" y="3955482"/>
            <a:ext cx="3053651" cy="2770629"/>
          </a:xfrm>
          <a:prstGeom prst="rect">
            <a:avLst/>
          </a:prstGeom>
        </p:spPr>
      </p:pic>
      <p:pic>
        <p:nvPicPr>
          <p:cNvPr id="20" name="Picture 19"/>
          <p:cNvPicPr>
            <a:picLocks noChangeAspect="1"/>
          </p:cNvPicPr>
          <p:nvPr/>
        </p:nvPicPr>
        <p:blipFill>
          <a:blip r:embed="rId4"/>
          <a:stretch>
            <a:fillRect/>
          </a:stretch>
        </p:blipFill>
        <p:spPr>
          <a:xfrm>
            <a:off x="5831708" y="1087508"/>
            <a:ext cx="3114932" cy="2820727"/>
          </a:xfrm>
          <a:prstGeom prst="rect">
            <a:avLst/>
          </a:prstGeom>
        </p:spPr>
      </p:pic>
    </p:spTree>
    <p:extLst>
      <p:ext uri="{BB962C8B-B14F-4D97-AF65-F5344CB8AC3E}">
        <p14:creationId xmlns:p14="http://schemas.microsoft.com/office/powerpoint/2010/main" val="326151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500"/>
                            </p:stCondLst>
                            <p:childTnLst>
                              <p:par>
                                <p:cTn id="13" presetID="10" presetClass="entr" presetSubtype="0" fill="hold" nodeType="after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2879592" y="196032"/>
            <a:ext cx="4309193" cy="523220"/>
          </a:xfrm>
          <a:prstGeom prst="rect">
            <a:avLst/>
          </a:prstGeom>
          <a:noFill/>
        </p:spPr>
        <p:txBody>
          <a:bodyPr wrap="none" rtlCol="0">
            <a:spAutoFit/>
          </a:bodyPr>
          <a:lstStyle/>
          <a:p>
            <a:r>
              <a:rPr lang="en-US" sz="2800" b="1" dirty="0" smtClean="0">
                <a:solidFill>
                  <a:schemeClr val="bg1"/>
                </a:solidFill>
              </a:rPr>
              <a:t>NHS-Phase I </a:t>
            </a:r>
            <a:r>
              <a:rPr lang="en-US" sz="2800" b="1" dirty="0" smtClean="0">
                <a:solidFill>
                  <a:schemeClr val="bg1"/>
                </a:solidFill>
              </a:rPr>
              <a:t>Findings - 2018</a:t>
            </a:r>
            <a:endParaRPr lang="en-US" sz="2800" b="1" dirty="0">
              <a:solidFill>
                <a:schemeClr val="bg1"/>
              </a:solidFill>
            </a:endParaRPr>
          </a:p>
        </p:txBody>
      </p:sp>
      <p:sp>
        <p:nvSpPr>
          <p:cNvPr id="3" name="TextBox 2"/>
          <p:cNvSpPr txBox="1"/>
          <p:nvPr/>
        </p:nvSpPr>
        <p:spPr>
          <a:xfrm>
            <a:off x="561585" y="785619"/>
            <a:ext cx="8342811" cy="5755422"/>
          </a:xfrm>
          <a:prstGeom prst="rect">
            <a:avLst/>
          </a:prstGeom>
          <a:noFill/>
        </p:spPr>
        <p:txBody>
          <a:bodyPr wrap="square" rtlCol="0">
            <a:spAutoFit/>
          </a:bodyPr>
          <a:lstStyle/>
          <a:p>
            <a:r>
              <a:rPr lang="en-US" sz="1600" b="1" i="1" dirty="0" smtClean="0">
                <a:solidFill>
                  <a:schemeClr val="bg1"/>
                </a:solidFill>
              </a:rPr>
              <a:t>9 loads (51,000 cy) of sand where placed by the </a:t>
            </a:r>
            <a:r>
              <a:rPr lang="en-US" sz="1600" b="1" i="1" dirty="0" err="1" smtClean="0">
                <a:solidFill>
                  <a:schemeClr val="bg1"/>
                </a:solidFill>
              </a:rPr>
              <a:t>gvt</a:t>
            </a:r>
            <a:r>
              <a:rPr lang="en-US" sz="1600" b="1" i="1" dirty="0" smtClean="0">
                <a:solidFill>
                  <a:schemeClr val="bg1"/>
                </a:solidFill>
              </a:rPr>
              <a:t> hopper dredge </a:t>
            </a:r>
            <a:r>
              <a:rPr lang="en-US" sz="1600" b="1" i="1" dirty="0" err="1" smtClean="0">
                <a:solidFill>
                  <a:schemeClr val="bg1"/>
                </a:solidFill>
              </a:rPr>
              <a:t>Essayons</a:t>
            </a:r>
            <a:r>
              <a:rPr lang="en-US" sz="1600" b="1" i="1" dirty="0" smtClean="0">
                <a:solidFill>
                  <a:schemeClr val="bg1"/>
                </a:solidFill>
              </a:rPr>
              <a:t>  along a 5,000 </a:t>
            </a:r>
            <a:r>
              <a:rPr lang="en-US" sz="1600" b="1" i="1" dirty="0" err="1" smtClean="0">
                <a:solidFill>
                  <a:schemeClr val="bg1"/>
                </a:solidFill>
              </a:rPr>
              <a:t>ft</a:t>
            </a:r>
            <a:r>
              <a:rPr lang="en-US" sz="1600" b="1" i="1" dirty="0" smtClean="0">
                <a:solidFill>
                  <a:schemeClr val="bg1"/>
                </a:solidFill>
              </a:rPr>
              <a:t>-long transect, using thin-layer placement method, and produced a 2 </a:t>
            </a:r>
            <a:r>
              <a:rPr lang="en-US" sz="1600" b="1" i="1" dirty="0" err="1" smtClean="0">
                <a:solidFill>
                  <a:schemeClr val="bg1"/>
                </a:solidFill>
              </a:rPr>
              <a:t>ft</a:t>
            </a:r>
            <a:r>
              <a:rPr lang="en-US" sz="1600" b="1" i="1" dirty="0" smtClean="0">
                <a:solidFill>
                  <a:schemeClr val="bg1"/>
                </a:solidFill>
              </a:rPr>
              <a:t>  high mound.</a:t>
            </a:r>
            <a:r>
              <a:rPr lang="en-US" sz="1600" b="1" i="1" dirty="0">
                <a:solidFill>
                  <a:schemeClr val="bg1"/>
                </a:solidFill>
              </a:rPr>
              <a:t> </a:t>
            </a:r>
            <a:r>
              <a:rPr lang="en-US" sz="1600" b="1" i="1" dirty="0" smtClean="0">
                <a:solidFill>
                  <a:schemeClr val="bg1"/>
                </a:solidFill>
              </a:rPr>
              <a:t> </a:t>
            </a:r>
          </a:p>
          <a:p>
            <a:endParaRPr lang="en-US" sz="1600" b="1" i="1" dirty="0" smtClean="0">
              <a:solidFill>
                <a:schemeClr val="bg1"/>
              </a:solidFill>
            </a:endParaRPr>
          </a:p>
          <a:p>
            <a:r>
              <a:rPr lang="en-US" sz="1600" b="1" i="1" dirty="0">
                <a:solidFill>
                  <a:schemeClr val="bg1"/>
                </a:solidFill>
              </a:rPr>
              <a:t>Placement occurred during 19-21 SEP 2018, in water depth of 40-50 </a:t>
            </a:r>
            <a:r>
              <a:rPr lang="en-US" sz="1600" b="1" i="1" dirty="0" err="1">
                <a:solidFill>
                  <a:schemeClr val="bg1"/>
                </a:solidFill>
              </a:rPr>
              <a:t>ft</a:t>
            </a:r>
            <a:r>
              <a:rPr lang="en-US" sz="1600" b="1" i="1" dirty="0">
                <a:solidFill>
                  <a:schemeClr val="bg1"/>
                </a:solidFill>
              </a:rPr>
              <a:t> depth along the northern flank of Peacock Spit. </a:t>
            </a:r>
          </a:p>
          <a:p>
            <a:endParaRPr lang="en-US" sz="1600" dirty="0">
              <a:solidFill>
                <a:schemeClr val="bg1"/>
              </a:solidFill>
            </a:endParaRPr>
          </a:p>
          <a:p>
            <a:endParaRPr lang="en-US" sz="1600" dirty="0" smtClean="0">
              <a:solidFill>
                <a:schemeClr val="bg1"/>
              </a:solidFill>
            </a:endParaRPr>
          </a:p>
          <a:p>
            <a:r>
              <a:rPr lang="en-US" sz="1600" dirty="0" smtClean="0">
                <a:solidFill>
                  <a:srgbClr val="FFFF00"/>
                </a:solidFill>
              </a:rPr>
              <a:t>Post-placement surveys were conducted at 0 days, 7 days, and 60 days after placement completion.</a:t>
            </a:r>
          </a:p>
          <a:p>
            <a:endParaRPr lang="en-US" sz="1600" b="1" dirty="0">
              <a:solidFill>
                <a:srgbClr val="FFFF00"/>
              </a:solidFill>
            </a:endParaRPr>
          </a:p>
          <a:p>
            <a:r>
              <a:rPr lang="en-US" sz="1600" b="1" u="sng" dirty="0" smtClean="0">
                <a:solidFill>
                  <a:srgbClr val="FFFF00"/>
                </a:solidFill>
              </a:rPr>
              <a:t>At day 0</a:t>
            </a:r>
            <a:r>
              <a:rPr lang="en-US" sz="1600" b="1" dirty="0" smtClean="0">
                <a:solidFill>
                  <a:srgbClr val="FFFF00"/>
                </a:solidFill>
              </a:rPr>
              <a:t>, </a:t>
            </a:r>
            <a:r>
              <a:rPr lang="en-US" sz="1600" b="1" dirty="0">
                <a:solidFill>
                  <a:srgbClr val="FFFF00"/>
                </a:solidFill>
              </a:rPr>
              <a:t>The resultant mound formed on seabed was 5,000 </a:t>
            </a:r>
            <a:r>
              <a:rPr lang="en-US" sz="1600" b="1" dirty="0" err="1">
                <a:solidFill>
                  <a:srgbClr val="FFFF00"/>
                </a:solidFill>
              </a:rPr>
              <a:t>ft</a:t>
            </a:r>
            <a:r>
              <a:rPr lang="en-US" sz="1600" b="1" dirty="0">
                <a:solidFill>
                  <a:srgbClr val="FFFF00"/>
                </a:solidFill>
              </a:rPr>
              <a:t> long and 300 to 500 </a:t>
            </a:r>
            <a:r>
              <a:rPr lang="en-US" sz="1600" b="1" dirty="0" err="1">
                <a:solidFill>
                  <a:srgbClr val="FFFF00"/>
                </a:solidFill>
              </a:rPr>
              <a:t>ft</a:t>
            </a:r>
            <a:r>
              <a:rPr lang="en-US" sz="1600" b="1" dirty="0">
                <a:solidFill>
                  <a:srgbClr val="FFFF00"/>
                </a:solidFill>
              </a:rPr>
              <a:t> wide.   All 9 loads were released within the 150 </a:t>
            </a:r>
            <a:r>
              <a:rPr lang="en-US" sz="1600" b="1" dirty="0" err="1">
                <a:solidFill>
                  <a:srgbClr val="FFFF00"/>
                </a:solidFill>
              </a:rPr>
              <a:t>ft</a:t>
            </a:r>
            <a:r>
              <a:rPr lang="en-US" sz="1600" b="1" dirty="0">
                <a:solidFill>
                  <a:srgbClr val="FFFF00"/>
                </a:solidFill>
              </a:rPr>
              <a:t> wide placement transect. </a:t>
            </a:r>
          </a:p>
          <a:p>
            <a:endParaRPr lang="en-US" sz="1600" b="1" dirty="0" smtClean="0">
              <a:solidFill>
                <a:srgbClr val="FFFF00"/>
              </a:solidFill>
            </a:endParaRPr>
          </a:p>
          <a:p>
            <a:r>
              <a:rPr lang="en-US" sz="1600" b="1" dirty="0" smtClean="0">
                <a:solidFill>
                  <a:srgbClr val="FFFF00"/>
                </a:solidFill>
              </a:rPr>
              <a:t>At day 0, the initial detectable volume of placed material along the mound feature was 49,000 CY, or 96% detected on seabed</a:t>
            </a:r>
            <a:r>
              <a:rPr lang="en-US" sz="1600" dirty="0" smtClean="0">
                <a:solidFill>
                  <a:srgbClr val="FFFF00"/>
                </a:solidFill>
              </a:rPr>
              <a:t>.  (2,000 cy of dredged material was dispersed to the surrounding seabed during placement).    </a:t>
            </a:r>
          </a:p>
          <a:p>
            <a:endParaRPr lang="en-US" sz="1600" b="1" dirty="0">
              <a:solidFill>
                <a:schemeClr val="bg1"/>
              </a:solidFill>
            </a:endParaRPr>
          </a:p>
          <a:p>
            <a:r>
              <a:rPr lang="en-US" sz="1600" b="1" u="sng" dirty="0" smtClean="0">
                <a:solidFill>
                  <a:srgbClr val="66FFFF"/>
                </a:solidFill>
              </a:rPr>
              <a:t>By day 7</a:t>
            </a:r>
            <a:r>
              <a:rPr lang="en-US" sz="1600" b="1" dirty="0" smtClean="0">
                <a:solidFill>
                  <a:srgbClr val="66FFFF"/>
                </a:solidFill>
              </a:rPr>
              <a:t>, the detectable mound volume had been reduced to 37,000 cy due to sediment dispersion; 37%  (12,000 cy) dispersed from mound.  </a:t>
            </a:r>
            <a:r>
              <a:rPr lang="en-US" sz="1600" b="1" dirty="0">
                <a:solidFill>
                  <a:srgbClr val="66FFFF"/>
                </a:solidFill>
              </a:rPr>
              <a:t>W</a:t>
            </a:r>
            <a:r>
              <a:rPr lang="en-US" sz="1600" b="1" dirty="0" smtClean="0">
                <a:solidFill>
                  <a:srgbClr val="66FFFF"/>
                </a:solidFill>
              </a:rPr>
              <a:t>aves were 3-10 </a:t>
            </a:r>
            <a:r>
              <a:rPr lang="en-US" sz="1600" b="1" dirty="0" err="1" smtClean="0">
                <a:solidFill>
                  <a:srgbClr val="66FFFF"/>
                </a:solidFill>
              </a:rPr>
              <a:t>ft</a:t>
            </a:r>
            <a:r>
              <a:rPr lang="en-US" sz="1600" b="1" dirty="0" smtClean="0">
                <a:solidFill>
                  <a:srgbClr val="66FFFF"/>
                </a:solidFill>
              </a:rPr>
              <a:t> high, 6-10 sec, and S-NW.</a:t>
            </a:r>
          </a:p>
          <a:p>
            <a:endParaRPr lang="en-US" sz="1600" b="1" dirty="0">
              <a:solidFill>
                <a:schemeClr val="bg1"/>
              </a:solidFill>
            </a:endParaRPr>
          </a:p>
          <a:p>
            <a:r>
              <a:rPr lang="en-US" sz="1600" b="1" u="sng" dirty="0" smtClean="0">
                <a:solidFill>
                  <a:srgbClr val="66FF66"/>
                </a:solidFill>
              </a:rPr>
              <a:t>By day 60</a:t>
            </a:r>
            <a:r>
              <a:rPr lang="en-US" sz="1600" b="1" dirty="0" smtClean="0">
                <a:solidFill>
                  <a:srgbClr val="66FF66"/>
                </a:solidFill>
              </a:rPr>
              <a:t>, the mound volume had been reduced to 17,000 CY: 77%  (32,000 cy) dispersed from mound.  Max mound height was 1 ft.   By Spring 2019,  Mound was GONE.</a:t>
            </a:r>
            <a:endParaRPr lang="en-US" sz="1600" b="1" dirty="0">
              <a:solidFill>
                <a:srgbClr val="66FF66"/>
              </a:solidFill>
            </a:endParaRPr>
          </a:p>
        </p:txBody>
      </p:sp>
    </p:spTree>
    <p:extLst>
      <p:ext uri="{BB962C8B-B14F-4D97-AF65-F5344CB8AC3E}">
        <p14:creationId xmlns:p14="http://schemas.microsoft.com/office/powerpoint/2010/main" val="7499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 calcmode="lin" valueType="num">
                                      <p:cBhvr additive="base">
                                        <p:cTn id="1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 calcmode="lin" valueType="num">
                                      <p:cBhvr additive="base">
                                        <p:cTn id="1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 calcmode="lin" valueType="num">
                                      <p:cBhvr additive="base">
                                        <p:cTn id="1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anim calcmode="lin" valueType="num">
                                      <p:cBhvr additive="base">
                                        <p:cTn id="2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1407646" y="2097289"/>
            <a:ext cx="6423553" cy="1446550"/>
          </a:xfrm>
          <a:prstGeom prst="rect">
            <a:avLst/>
          </a:prstGeom>
          <a:noFill/>
        </p:spPr>
        <p:txBody>
          <a:bodyPr wrap="none" rtlCol="0">
            <a:spAutoFit/>
          </a:bodyPr>
          <a:lstStyle/>
          <a:p>
            <a:pPr algn="ctr" fontAlgn="base">
              <a:spcBef>
                <a:spcPct val="0"/>
              </a:spcBef>
              <a:spcAft>
                <a:spcPct val="0"/>
              </a:spcAft>
            </a:pPr>
            <a:r>
              <a:rPr lang="en-US" sz="2400" b="1" i="1" dirty="0" smtClean="0">
                <a:solidFill>
                  <a:srgbClr val="FFCCFF"/>
                </a:solidFill>
                <a:latin typeface="Arial" pitchFamily="34" charset="0"/>
                <a:ea typeface="ＭＳ Ｐゴシック" pitchFamily="34" charset="-128"/>
              </a:rPr>
              <a:t>Thin-Layer Placement at North Head Site </a:t>
            </a:r>
            <a:endParaRPr lang="en-US" sz="2400" b="1" i="1" dirty="0">
              <a:solidFill>
                <a:srgbClr val="FFCCFF"/>
              </a:solidFill>
              <a:latin typeface="Arial" pitchFamily="34" charset="0"/>
              <a:ea typeface="ＭＳ Ｐゴシック" pitchFamily="34" charset="-128"/>
            </a:endParaRPr>
          </a:p>
          <a:p>
            <a:pPr algn="ctr" fontAlgn="base">
              <a:spcBef>
                <a:spcPct val="0"/>
              </a:spcBef>
              <a:spcAft>
                <a:spcPct val="0"/>
              </a:spcAft>
            </a:pPr>
            <a:endParaRPr lang="en-US" sz="2400" b="1" i="1" dirty="0" smtClean="0">
              <a:solidFill>
                <a:srgbClr val="FFCCFF"/>
              </a:solidFill>
              <a:latin typeface="Arial" pitchFamily="34" charset="0"/>
              <a:ea typeface="ＭＳ Ｐゴシック" pitchFamily="34" charset="-128"/>
            </a:endParaRPr>
          </a:p>
          <a:p>
            <a:pPr algn="ctr" fontAlgn="base">
              <a:spcBef>
                <a:spcPct val="0"/>
              </a:spcBef>
              <a:spcAft>
                <a:spcPct val="0"/>
              </a:spcAft>
            </a:pPr>
            <a:r>
              <a:rPr lang="en-US" sz="4000" b="1" i="1" dirty="0" smtClean="0">
                <a:solidFill>
                  <a:srgbClr val="FFCCFF"/>
                </a:solidFill>
                <a:latin typeface="Arial" pitchFamily="34" charset="0"/>
                <a:ea typeface="ＭＳ Ｐゴシック" pitchFamily="34" charset="-128"/>
              </a:rPr>
              <a:t>The Pilot Study – Phase II</a:t>
            </a:r>
            <a:endParaRPr lang="en-US" sz="4000" b="1" i="1" dirty="0">
              <a:solidFill>
                <a:srgbClr val="FFCCFF"/>
              </a:solidFill>
              <a:latin typeface="Arial" pitchFamily="34" charset="0"/>
              <a:ea typeface="ＭＳ Ｐゴシック" pitchFamily="34" charset="-128"/>
            </a:endParaRPr>
          </a:p>
        </p:txBody>
      </p:sp>
    </p:spTree>
    <p:extLst>
      <p:ext uri="{BB962C8B-B14F-4D97-AF65-F5344CB8AC3E}">
        <p14:creationId xmlns:p14="http://schemas.microsoft.com/office/powerpoint/2010/main" val="589040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83127" y="0"/>
            <a:ext cx="8977746" cy="6858000"/>
          </a:xfrm>
          <a:prstGeom prst="rect">
            <a:avLst/>
          </a:prstGeom>
        </p:spPr>
      </p:pic>
      <p:sp>
        <p:nvSpPr>
          <p:cNvPr id="3" name="TextBox 2"/>
          <p:cNvSpPr txBox="1"/>
          <p:nvPr/>
        </p:nvSpPr>
        <p:spPr>
          <a:xfrm>
            <a:off x="400350" y="57429"/>
            <a:ext cx="5370957" cy="461665"/>
          </a:xfrm>
          <a:prstGeom prst="rect">
            <a:avLst/>
          </a:prstGeom>
          <a:noFill/>
        </p:spPr>
        <p:txBody>
          <a:bodyPr wrap="none" rtlCol="0">
            <a:spAutoFit/>
          </a:bodyPr>
          <a:lstStyle/>
          <a:p>
            <a:r>
              <a:rPr lang="en-US" sz="2400" b="1" dirty="0" smtClean="0">
                <a:solidFill>
                  <a:srgbClr val="FFFF00"/>
                </a:solidFill>
              </a:rPr>
              <a:t>NORTH HEAD SITE STUDY AREA   Phase II</a:t>
            </a:r>
            <a:endParaRPr lang="en-US" sz="2400" b="1" dirty="0">
              <a:solidFill>
                <a:srgbClr val="FFFF00"/>
              </a:solidFill>
            </a:endParaRPr>
          </a:p>
        </p:txBody>
      </p:sp>
      <p:sp>
        <p:nvSpPr>
          <p:cNvPr id="4" name="TextBox 3"/>
          <p:cNvSpPr txBox="1"/>
          <p:nvPr/>
        </p:nvSpPr>
        <p:spPr>
          <a:xfrm>
            <a:off x="124671" y="1167211"/>
            <a:ext cx="1677190" cy="5078313"/>
          </a:xfrm>
          <a:prstGeom prst="rect">
            <a:avLst/>
          </a:prstGeom>
          <a:noFill/>
        </p:spPr>
        <p:txBody>
          <a:bodyPr wrap="none" rtlCol="0">
            <a:spAutoFit/>
          </a:bodyPr>
          <a:lstStyle/>
          <a:p>
            <a:r>
              <a:rPr lang="en-US" i="1" dirty="0" smtClean="0">
                <a:solidFill>
                  <a:srgbClr val="66FFFF"/>
                </a:solidFill>
              </a:rPr>
              <a:t>Pacific</a:t>
            </a: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endParaRPr lang="en-US" i="1" dirty="0" smtClean="0">
              <a:solidFill>
                <a:srgbClr val="66FFFF"/>
              </a:solidFill>
            </a:endParaRPr>
          </a:p>
          <a:p>
            <a:endParaRPr lang="en-US" i="1" dirty="0">
              <a:solidFill>
                <a:srgbClr val="66FFFF"/>
              </a:solidFill>
            </a:endParaRPr>
          </a:p>
          <a:p>
            <a:r>
              <a:rPr lang="en-US" i="1" dirty="0" smtClean="0">
                <a:solidFill>
                  <a:srgbClr val="66FFFF"/>
                </a:solidFill>
              </a:rPr>
              <a:t>                Ocean</a:t>
            </a:r>
            <a:endParaRPr lang="en-US" i="1" dirty="0">
              <a:solidFill>
                <a:srgbClr val="66FFFF"/>
              </a:solidFill>
            </a:endParaRPr>
          </a:p>
        </p:txBody>
      </p:sp>
      <p:sp>
        <p:nvSpPr>
          <p:cNvPr id="5" name="TextBox 4"/>
          <p:cNvSpPr txBox="1"/>
          <p:nvPr/>
        </p:nvSpPr>
        <p:spPr>
          <a:xfrm>
            <a:off x="3320142" y="6488667"/>
            <a:ext cx="2540439" cy="369332"/>
          </a:xfrm>
          <a:prstGeom prst="rect">
            <a:avLst/>
          </a:prstGeom>
          <a:noFill/>
        </p:spPr>
        <p:txBody>
          <a:bodyPr wrap="none" rtlCol="0">
            <a:spAutoFit/>
          </a:bodyPr>
          <a:lstStyle/>
          <a:p>
            <a:r>
              <a:rPr lang="en-US" i="1" dirty="0" smtClean="0">
                <a:solidFill>
                  <a:schemeClr val="bg1"/>
                </a:solidFill>
              </a:rPr>
              <a:t>Mouth of Columbia River</a:t>
            </a:r>
            <a:endParaRPr lang="en-US" i="1" dirty="0">
              <a:solidFill>
                <a:schemeClr val="bg1"/>
              </a:solidFill>
            </a:endParaRPr>
          </a:p>
        </p:txBody>
      </p:sp>
      <p:sp>
        <p:nvSpPr>
          <p:cNvPr id="6" name="TextBox 5"/>
          <p:cNvSpPr txBox="1"/>
          <p:nvPr/>
        </p:nvSpPr>
        <p:spPr>
          <a:xfrm>
            <a:off x="5492323" y="2853149"/>
            <a:ext cx="1152880" cy="338554"/>
          </a:xfrm>
          <a:prstGeom prst="rect">
            <a:avLst/>
          </a:prstGeom>
          <a:noFill/>
        </p:spPr>
        <p:txBody>
          <a:bodyPr wrap="none" rtlCol="0">
            <a:spAutoFit/>
          </a:bodyPr>
          <a:lstStyle/>
          <a:p>
            <a:r>
              <a:rPr lang="en-US" sz="1600" i="1" dirty="0" smtClean="0">
                <a:solidFill>
                  <a:schemeClr val="bg1"/>
                </a:solidFill>
              </a:rPr>
              <a:t>North Head</a:t>
            </a:r>
            <a:endParaRPr lang="en-US" sz="1600" i="1" dirty="0">
              <a:solidFill>
                <a:schemeClr val="bg1"/>
              </a:solidFill>
            </a:endParaRPr>
          </a:p>
        </p:txBody>
      </p:sp>
      <p:sp>
        <p:nvSpPr>
          <p:cNvPr id="7" name="TextBox 6"/>
          <p:cNvSpPr txBox="1"/>
          <p:nvPr/>
        </p:nvSpPr>
        <p:spPr>
          <a:xfrm>
            <a:off x="4765390" y="4209357"/>
            <a:ext cx="1519968" cy="307777"/>
          </a:xfrm>
          <a:prstGeom prst="rect">
            <a:avLst/>
          </a:prstGeom>
          <a:noFill/>
        </p:spPr>
        <p:txBody>
          <a:bodyPr wrap="none" rtlCol="0">
            <a:spAutoFit/>
          </a:bodyPr>
          <a:lstStyle/>
          <a:p>
            <a:r>
              <a:rPr lang="en-US" sz="1400" i="1" dirty="0" smtClean="0">
                <a:solidFill>
                  <a:schemeClr val="bg1"/>
                </a:solidFill>
              </a:rPr>
              <a:t>Benson      </a:t>
            </a:r>
            <a:r>
              <a:rPr lang="en-US" sz="1400" i="1" dirty="0" smtClean="0">
                <a:solidFill>
                  <a:schemeClr val="bg1"/>
                </a:solidFill>
              </a:rPr>
              <a:t>   Beach</a:t>
            </a:r>
            <a:endParaRPr lang="en-US" sz="1400" i="1" dirty="0">
              <a:solidFill>
                <a:schemeClr val="bg1"/>
              </a:solidFill>
            </a:endParaRPr>
          </a:p>
        </p:txBody>
      </p:sp>
      <p:sp>
        <p:nvSpPr>
          <p:cNvPr id="8" name="TextBox 7"/>
          <p:cNvSpPr txBox="1"/>
          <p:nvPr/>
        </p:nvSpPr>
        <p:spPr>
          <a:xfrm>
            <a:off x="2473884" y="5459876"/>
            <a:ext cx="2116477" cy="461665"/>
          </a:xfrm>
          <a:prstGeom prst="rect">
            <a:avLst/>
          </a:prstGeom>
          <a:noFill/>
        </p:spPr>
        <p:txBody>
          <a:bodyPr wrap="none" rtlCol="0">
            <a:spAutoFit/>
          </a:bodyPr>
          <a:lstStyle/>
          <a:p>
            <a:r>
              <a:rPr lang="en-US" sz="2400" b="1" i="1" dirty="0" smtClean="0">
                <a:solidFill>
                  <a:srgbClr val="66FF66"/>
                </a:solidFill>
              </a:rPr>
              <a:t>Peacock      Spit</a:t>
            </a:r>
            <a:endParaRPr lang="en-US" sz="2400" b="1" i="1" dirty="0">
              <a:solidFill>
                <a:srgbClr val="66FF66"/>
              </a:solidFill>
            </a:endParaRPr>
          </a:p>
        </p:txBody>
      </p:sp>
      <p:sp>
        <p:nvSpPr>
          <p:cNvPr id="10" name="TextBox 9"/>
          <p:cNvSpPr txBox="1"/>
          <p:nvPr/>
        </p:nvSpPr>
        <p:spPr>
          <a:xfrm>
            <a:off x="7699158" y="2767286"/>
            <a:ext cx="802977" cy="369332"/>
          </a:xfrm>
          <a:prstGeom prst="rect">
            <a:avLst/>
          </a:prstGeom>
          <a:noFill/>
        </p:spPr>
        <p:txBody>
          <a:bodyPr wrap="none" rtlCol="0">
            <a:spAutoFit/>
          </a:bodyPr>
          <a:lstStyle/>
          <a:p>
            <a:r>
              <a:rPr lang="en-US" dirty="0" err="1" smtClean="0">
                <a:solidFill>
                  <a:schemeClr val="bg1">
                    <a:lumMod val="95000"/>
                  </a:schemeClr>
                </a:solidFill>
              </a:rPr>
              <a:t>Ilwaco</a:t>
            </a:r>
            <a:endParaRPr lang="en-US" dirty="0">
              <a:solidFill>
                <a:schemeClr val="bg1">
                  <a:lumMod val="95000"/>
                </a:schemeClr>
              </a:solidFill>
            </a:endParaRPr>
          </a:p>
        </p:txBody>
      </p:sp>
    </p:spTree>
    <p:extLst>
      <p:ext uri="{BB962C8B-B14F-4D97-AF65-F5344CB8AC3E}">
        <p14:creationId xmlns:p14="http://schemas.microsoft.com/office/powerpoint/2010/main" val="790008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2456"/>
          <a:stretch/>
        </p:blipFill>
        <p:spPr>
          <a:xfrm>
            <a:off x="866390" y="1062252"/>
            <a:ext cx="7572531" cy="5630495"/>
          </a:xfrm>
          <a:prstGeom prst="rect">
            <a:avLst/>
          </a:prstGeom>
        </p:spPr>
      </p:pic>
      <p:sp>
        <p:nvSpPr>
          <p:cNvPr id="3" name="TextBox 2"/>
          <p:cNvSpPr txBox="1"/>
          <p:nvPr/>
        </p:nvSpPr>
        <p:spPr>
          <a:xfrm>
            <a:off x="775434" y="113377"/>
            <a:ext cx="7663487" cy="1323439"/>
          </a:xfrm>
          <a:prstGeom prst="rect">
            <a:avLst/>
          </a:prstGeom>
          <a:noFill/>
        </p:spPr>
        <p:txBody>
          <a:bodyPr wrap="square" rtlCol="0">
            <a:spAutoFit/>
          </a:bodyPr>
          <a:lstStyle/>
          <a:p>
            <a:pPr algn="ctr"/>
            <a:r>
              <a:rPr lang="en-US" sz="2000" b="1" dirty="0"/>
              <a:t>USACE Pilot Placement and Monitoring </a:t>
            </a:r>
            <a:r>
              <a:rPr lang="en-US" sz="2000" b="1" dirty="0" smtClean="0"/>
              <a:t>Plan </a:t>
            </a:r>
            <a:r>
              <a:rPr lang="en-US" sz="2000" b="1" dirty="0" smtClean="0"/>
              <a:t>– Phase II</a:t>
            </a:r>
            <a:endParaRPr lang="en-US" sz="2000" b="1" dirty="0" smtClean="0"/>
          </a:p>
          <a:p>
            <a:pPr algn="ctr"/>
            <a:r>
              <a:rPr lang="en-US" sz="2000" dirty="0" smtClean="0"/>
              <a:t>North </a:t>
            </a:r>
            <a:r>
              <a:rPr lang="en-US" sz="2000" dirty="0"/>
              <a:t>Head Study </a:t>
            </a:r>
            <a:r>
              <a:rPr lang="en-US" sz="2000" dirty="0" smtClean="0"/>
              <a:t>Area Mouth </a:t>
            </a:r>
            <a:r>
              <a:rPr lang="en-US" sz="2000" dirty="0"/>
              <a:t>of the Columbia River</a:t>
            </a:r>
          </a:p>
          <a:p>
            <a:pPr algn="ctr"/>
            <a:r>
              <a:rPr lang="en-US" sz="2000" b="1" i="1" dirty="0" smtClean="0"/>
              <a:t>Finalized on </a:t>
            </a:r>
            <a:r>
              <a:rPr lang="en-US" sz="2000" b="1" i="1" dirty="0" smtClean="0"/>
              <a:t>September 4 2019  - After Regional Review &amp; Consensus</a:t>
            </a:r>
            <a:endParaRPr lang="en-US" sz="2000" b="1" i="1" dirty="0"/>
          </a:p>
          <a:p>
            <a:pPr algn="ctr"/>
            <a:endParaRPr lang="en-US" sz="2000" b="1" dirty="0"/>
          </a:p>
        </p:txBody>
      </p:sp>
    </p:spTree>
    <p:extLst>
      <p:ext uri="{BB962C8B-B14F-4D97-AF65-F5344CB8AC3E}">
        <p14:creationId xmlns:p14="http://schemas.microsoft.com/office/powerpoint/2010/main" val="33813301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707255" y="129934"/>
            <a:ext cx="7887930" cy="584775"/>
          </a:xfrm>
          <a:prstGeom prst="rect">
            <a:avLst/>
          </a:prstGeom>
          <a:noFill/>
        </p:spPr>
        <p:txBody>
          <a:bodyPr wrap="none" rtlCol="0">
            <a:spAutoFit/>
          </a:bodyPr>
          <a:lstStyle/>
          <a:p>
            <a:pPr algn="ctr"/>
            <a:r>
              <a:rPr lang="en-US" sz="3200" b="1" dirty="0" smtClean="0">
                <a:solidFill>
                  <a:srgbClr val="FFFF00"/>
                </a:solidFill>
              </a:rPr>
              <a:t>North Head Site </a:t>
            </a:r>
            <a:r>
              <a:rPr lang="en-US" sz="3200" b="1" dirty="0" smtClean="0">
                <a:solidFill>
                  <a:srgbClr val="FFFF00"/>
                </a:solidFill>
              </a:rPr>
              <a:t>– PHASE II  (2019 Placement)</a:t>
            </a:r>
            <a:endParaRPr lang="en-US" sz="3200" b="1" dirty="0">
              <a:solidFill>
                <a:srgbClr val="FFFF00"/>
              </a:solidFill>
            </a:endParaRPr>
          </a:p>
        </p:txBody>
      </p:sp>
      <p:sp>
        <p:nvSpPr>
          <p:cNvPr id="3" name="TextBox 2"/>
          <p:cNvSpPr txBox="1"/>
          <p:nvPr/>
        </p:nvSpPr>
        <p:spPr>
          <a:xfrm>
            <a:off x="2564083" y="714709"/>
            <a:ext cx="4110676" cy="2308324"/>
          </a:xfrm>
          <a:prstGeom prst="rect">
            <a:avLst/>
          </a:prstGeom>
          <a:noFill/>
        </p:spPr>
        <p:txBody>
          <a:bodyPr wrap="none" rtlCol="0">
            <a:spAutoFit/>
          </a:bodyPr>
          <a:lstStyle/>
          <a:p>
            <a:pPr algn="ctr"/>
            <a:r>
              <a:rPr lang="en-US" sz="3600" b="1" dirty="0" smtClean="0">
                <a:solidFill>
                  <a:srgbClr val="66FFFF"/>
                </a:solidFill>
              </a:rPr>
              <a:t>100,000 CY </a:t>
            </a:r>
            <a:r>
              <a:rPr lang="en-US" sz="3600" b="1" dirty="0" smtClean="0">
                <a:solidFill>
                  <a:srgbClr val="66FFFF"/>
                </a:solidFill>
              </a:rPr>
              <a:t>placed</a:t>
            </a:r>
            <a:endParaRPr lang="en-US" sz="3600" b="1" dirty="0" smtClean="0">
              <a:solidFill>
                <a:srgbClr val="66FFFF"/>
              </a:solidFill>
            </a:endParaRPr>
          </a:p>
          <a:p>
            <a:pPr algn="ctr"/>
            <a:r>
              <a:rPr lang="en-US" sz="3600" dirty="0">
                <a:solidFill>
                  <a:srgbClr val="66FFFF"/>
                </a:solidFill>
              </a:rPr>
              <a:t>a</a:t>
            </a:r>
            <a:r>
              <a:rPr lang="en-US" sz="3600" dirty="0" smtClean="0">
                <a:solidFill>
                  <a:srgbClr val="66FFFF"/>
                </a:solidFill>
              </a:rPr>
              <a:t>long TWO Transects</a:t>
            </a:r>
          </a:p>
          <a:p>
            <a:pPr algn="ctr"/>
            <a:r>
              <a:rPr lang="en-US" b="1" dirty="0" smtClean="0">
                <a:solidFill>
                  <a:srgbClr val="66FFFF"/>
                </a:solidFill>
              </a:rPr>
              <a:t>East-West transect = 50,000 CY</a:t>
            </a:r>
          </a:p>
          <a:p>
            <a:pPr algn="ctr"/>
            <a:r>
              <a:rPr lang="en-US" b="1" dirty="0" smtClean="0">
                <a:solidFill>
                  <a:srgbClr val="66FFFF"/>
                </a:solidFill>
              </a:rPr>
              <a:t>North-South transect = 50,000 CY</a:t>
            </a:r>
          </a:p>
          <a:p>
            <a:pPr algn="ctr"/>
            <a:endParaRPr lang="en-US" sz="3600" b="1" dirty="0">
              <a:solidFill>
                <a:srgbClr val="66FFFF"/>
              </a:solidFill>
            </a:endParaRPr>
          </a:p>
        </p:txBody>
      </p:sp>
      <p:sp>
        <p:nvSpPr>
          <p:cNvPr id="5" name="TextBox 4"/>
          <p:cNvSpPr txBox="1"/>
          <p:nvPr/>
        </p:nvSpPr>
        <p:spPr>
          <a:xfrm>
            <a:off x="135020" y="2718545"/>
            <a:ext cx="8968802" cy="3816429"/>
          </a:xfrm>
          <a:prstGeom prst="rect">
            <a:avLst/>
          </a:prstGeom>
          <a:noFill/>
        </p:spPr>
        <p:txBody>
          <a:bodyPr wrap="none" rtlCol="0">
            <a:spAutoFit/>
          </a:bodyPr>
          <a:lstStyle/>
          <a:p>
            <a:r>
              <a:rPr lang="en-US" sz="2000" b="1" dirty="0" smtClean="0">
                <a:solidFill>
                  <a:schemeClr val="accent6">
                    <a:lumMod val="20000"/>
                    <a:lumOff val="80000"/>
                  </a:schemeClr>
                </a:solidFill>
              </a:rPr>
              <a:t>                        </a:t>
            </a:r>
            <a:r>
              <a:rPr lang="en-US" sz="2800" b="1" dirty="0" smtClean="0">
                <a:solidFill>
                  <a:schemeClr val="accent6">
                    <a:lumMod val="20000"/>
                    <a:lumOff val="80000"/>
                  </a:schemeClr>
                </a:solidFill>
              </a:rPr>
              <a:t>Motivating Questions from PHASE I</a:t>
            </a:r>
            <a:endParaRPr lang="en-US" sz="2800" b="1" dirty="0" smtClean="0">
              <a:solidFill>
                <a:schemeClr val="accent6">
                  <a:lumMod val="20000"/>
                  <a:lumOff val="80000"/>
                </a:schemeClr>
              </a:solidFill>
            </a:endParaRPr>
          </a:p>
          <a:p>
            <a:endParaRPr lang="en-US" sz="2000" b="1" dirty="0">
              <a:solidFill>
                <a:schemeClr val="accent6">
                  <a:lumMod val="20000"/>
                  <a:lumOff val="80000"/>
                </a:schemeClr>
              </a:solidFill>
            </a:endParaRPr>
          </a:p>
          <a:p>
            <a:r>
              <a:rPr lang="en-US" sz="2000" b="1" dirty="0" smtClean="0">
                <a:solidFill>
                  <a:schemeClr val="accent6">
                    <a:lumMod val="20000"/>
                    <a:lumOff val="80000"/>
                  </a:schemeClr>
                </a:solidFill>
              </a:rPr>
              <a:t>Is </a:t>
            </a:r>
            <a:r>
              <a:rPr lang="en-US" sz="2000" b="1" dirty="0" smtClean="0">
                <a:solidFill>
                  <a:schemeClr val="accent6">
                    <a:lumMod val="20000"/>
                    <a:lumOff val="80000"/>
                  </a:schemeClr>
                </a:solidFill>
              </a:rPr>
              <a:t>there a preferential </a:t>
            </a:r>
            <a:r>
              <a:rPr lang="en-US" sz="2000" b="1" dirty="0">
                <a:solidFill>
                  <a:schemeClr val="accent6">
                    <a:lumMod val="20000"/>
                    <a:lumOff val="80000"/>
                  </a:schemeClr>
                </a:solidFill>
              </a:rPr>
              <a:t>transport direction based on </a:t>
            </a:r>
            <a:r>
              <a:rPr lang="en-US" sz="2000" b="1" dirty="0" smtClean="0">
                <a:solidFill>
                  <a:schemeClr val="accent6">
                    <a:lumMod val="20000"/>
                    <a:lumOff val="80000"/>
                  </a:schemeClr>
                </a:solidFill>
              </a:rPr>
              <a:t>“mound” transect </a:t>
            </a:r>
            <a:r>
              <a:rPr lang="en-US" sz="2000" b="1" dirty="0" smtClean="0">
                <a:solidFill>
                  <a:schemeClr val="accent6">
                    <a:lumMod val="20000"/>
                    <a:lumOff val="80000"/>
                  </a:schemeClr>
                </a:solidFill>
              </a:rPr>
              <a:t>orientation </a:t>
            </a:r>
            <a:r>
              <a:rPr lang="en-US" sz="2000" b="1" dirty="0" smtClean="0">
                <a:solidFill>
                  <a:schemeClr val="accent6">
                    <a:lumMod val="20000"/>
                    <a:lumOff val="80000"/>
                  </a:schemeClr>
                </a:solidFill>
              </a:rPr>
              <a:t> ?</a:t>
            </a:r>
            <a:endParaRPr lang="en-US" sz="2000" b="1" dirty="0" smtClean="0">
              <a:solidFill>
                <a:schemeClr val="accent6">
                  <a:lumMod val="20000"/>
                  <a:lumOff val="80000"/>
                </a:schemeClr>
              </a:solidFill>
            </a:endParaRPr>
          </a:p>
          <a:p>
            <a:r>
              <a:rPr lang="en-US" sz="2000" b="1" dirty="0">
                <a:solidFill>
                  <a:schemeClr val="accent6">
                    <a:lumMod val="20000"/>
                    <a:lumOff val="80000"/>
                  </a:schemeClr>
                </a:solidFill>
              </a:rPr>
              <a:t> </a:t>
            </a:r>
            <a:r>
              <a:rPr lang="en-US" sz="2000" b="1" dirty="0" smtClean="0">
                <a:solidFill>
                  <a:schemeClr val="accent6">
                    <a:lumMod val="20000"/>
                    <a:lumOff val="80000"/>
                  </a:schemeClr>
                </a:solidFill>
              </a:rPr>
              <a:t>      </a:t>
            </a:r>
            <a:r>
              <a:rPr lang="en-US" dirty="0" smtClean="0">
                <a:solidFill>
                  <a:schemeClr val="accent6">
                    <a:lumMod val="20000"/>
                    <a:lumOff val="80000"/>
                  </a:schemeClr>
                </a:solidFill>
              </a:rPr>
              <a:t>Will sediment placed in a E-W (</a:t>
            </a:r>
            <a:r>
              <a:rPr lang="en-US" dirty="0" err="1" smtClean="0">
                <a:solidFill>
                  <a:schemeClr val="accent6">
                    <a:lumMod val="20000"/>
                    <a:lumOff val="80000"/>
                  </a:schemeClr>
                </a:solidFill>
              </a:rPr>
              <a:t>crosshore</a:t>
            </a:r>
            <a:r>
              <a:rPr lang="en-US" dirty="0" smtClean="0">
                <a:solidFill>
                  <a:schemeClr val="accent6">
                    <a:lumMod val="20000"/>
                    <a:lumOff val="80000"/>
                  </a:schemeClr>
                </a:solidFill>
              </a:rPr>
              <a:t>) berm be dispersed more readily</a:t>
            </a:r>
          </a:p>
          <a:p>
            <a:pPr algn="just"/>
            <a:r>
              <a:rPr lang="en-US" dirty="0">
                <a:solidFill>
                  <a:schemeClr val="accent6">
                    <a:lumMod val="20000"/>
                    <a:lumOff val="80000"/>
                  </a:schemeClr>
                </a:solidFill>
              </a:rPr>
              <a:t> </a:t>
            </a:r>
            <a:r>
              <a:rPr lang="en-US" dirty="0" smtClean="0">
                <a:solidFill>
                  <a:schemeClr val="accent6">
                    <a:lumMod val="20000"/>
                    <a:lumOff val="80000"/>
                  </a:schemeClr>
                </a:solidFill>
              </a:rPr>
              <a:t>       than material placed in a N-S (alongshore) berm?</a:t>
            </a:r>
          </a:p>
          <a:p>
            <a:pPr algn="just"/>
            <a:endParaRPr lang="en-US" b="1" dirty="0" smtClean="0">
              <a:solidFill>
                <a:schemeClr val="accent6">
                  <a:lumMod val="20000"/>
                  <a:lumOff val="80000"/>
                </a:schemeClr>
              </a:solidFill>
            </a:endParaRPr>
          </a:p>
          <a:p>
            <a:pPr algn="just"/>
            <a:endParaRPr lang="en-US" b="1" dirty="0">
              <a:solidFill>
                <a:schemeClr val="accent6">
                  <a:lumMod val="20000"/>
                  <a:lumOff val="80000"/>
                </a:schemeClr>
              </a:solidFill>
            </a:endParaRPr>
          </a:p>
          <a:p>
            <a:pPr algn="just"/>
            <a:r>
              <a:rPr lang="en-US" sz="2000" b="1" dirty="0" smtClean="0">
                <a:solidFill>
                  <a:schemeClr val="accent6">
                    <a:lumMod val="20000"/>
                    <a:lumOff val="80000"/>
                  </a:schemeClr>
                </a:solidFill>
              </a:rPr>
              <a:t>Can a hopper dredge operationally place sediment N-S (</a:t>
            </a:r>
            <a:r>
              <a:rPr lang="en-US" sz="2000" b="1" i="1" dirty="0" smtClean="0">
                <a:solidFill>
                  <a:schemeClr val="accent6">
                    <a:lumMod val="20000"/>
                    <a:lumOff val="80000"/>
                  </a:schemeClr>
                </a:solidFill>
              </a:rPr>
              <a:t>alongshore</a:t>
            </a:r>
            <a:r>
              <a:rPr lang="en-US" sz="2000" b="1" dirty="0" smtClean="0">
                <a:solidFill>
                  <a:schemeClr val="accent6">
                    <a:lumMod val="20000"/>
                    <a:lumOff val="80000"/>
                  </a:schemeClr>
                </a:solidFill>
              </a:rPr>
              <a:t>) at MCR </a:t>
            </a:r>
            <a:r>
              <a:rPr lang="en-US" sz="2000" b="1" dirty="0" smtClean="0">
                <a:solidFill>
                  <a:schemeClr val="accent6">
                    <a:lumMod val="20000"/>
                    <a:lumOff val="80000"/>
                  </a:schemeClr>
                </a:solidFill>
              </a:rPr>
              <a:t> ?</a:t>
            </a:r>
            <a:endParaRPr lang="en-US" sz="2000" b="1" dirty="0" smtClean="0">
              <a:solidFill>
                <a:schemeClr val="accent6">
                  <a:lumMod val="20000"/>
                  <a:lumOff val="80000"/>
                </a:schemeClr>
              </a:solidFill>
            </a:endParaRPr>
          </a:p>
          <a:p>
            <a:pPr algn="just"/>
            <a:endParaRPr lang="en-US" sz="2000" b="1" dirty="0" smtClean="0">
              <a:solidFill>
                <a:schemeClr val="accent6">
                  <a:lumMod val="20000"/>
                  <a:lumOff val="80000"/>
                </a:schemeClr>
              </a:solidFill>
            </a:endParaRPr>
          </a:p>
          <a:p>
            <a:pPr algn="just"/>
            <a:endParaRPr lang="en-US" sz="2000" b="1" dirty="0">
              <a:solidFill>
                <a:schemeClr val="accent6">
                  <a:lumMod val="20000"/>
                  <a:lumOff val="80000"/>
                </a:schemeClr>
              </a:solidFill>
            </a:endParaRPr>
          </a:p>
          <a:p>
            <a:pPr algn="just"/>
            <a:r>
              <a:rPr lang="en-US" sz="2000" b="1" dirty="0" smtClean="0">
                <a:solidFill>
                  <a:schemeClr val="accent6">
                    <a:lumMod val="20000"/>
                    <a:lumOff val="80000"/>
                  </a:schemeClr>
                </a:solidFill>
              </a:rPr>
              <a:t>Does the Northern End of NHS exhibit similar sediment transport rates as </a:t>
            </a:r>
          </a:p>
          <a:p>
            <a:pPr algn="just"/>
            <a:r>
              <a:rPr lang="en-US" sz="2000" b="1" dirty="0" smtClean="0">
                <a:solidFill>
                  <a:schemeClr val="accent6">
                    <a:lumMod val="20000"/>
                    <a:lumOff val="80000"/>
                  </a:schemeClr>
                </a:solidFill>
              </a:rPr>
              <a:t>the Southern End of NHS </a:t>
            </a:r>
            <a:r>
              <a:rPr lang="en-US" sz="2000" b="1" dirty="0" smtClean="0">
                <a:solidFill>
                  <a:schemeClr val="accent6">
                    <a:lumMod val="20000"/>
                    <a:lumOff val="80000"/>
                  </a:schemeClr>
                </a:solidFill>
              </a:rPr>
              <a:t> ?</a:t>
            </a:r>
            <a:endParaRPr lang="en-US" sz="2000" b="1" dirty="0" smtClean="0">
              <a:solidFill>
                <a:schemeClr val="accent6">
                  <a:lumMod val="20000"/>
                  <a:lumOff val="80000"/>
                </a:schemeClr>
              </a:solidFill>
            </a:endParaRPr>
          </a:p>
        </p:txBody>
      </p:sp>
    </p:spTree>
    <p:extLst>
      <p:ext uri="{BB962C8B-B14F-4D97-AF65-F5344CB8AC3E}">
        <p14:creationId xmlns:p14="http://schemas.microsoft.com/office/powerpoint/2010/main" val="299782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826" y="0"/>
            <a:ext cx="8158348" cy="6858000"/>
          </a:xfrm>
          <a:prstGeom prst="rect">
            <a:avLst/>
          </a:prstGeom>
        </p:spPr>
      </p:pic>
    </p:spTree>
    <p:extLst>
      <p:ext uri="{BB962C8B-B14F-4D97-AF65-F5344CB8AC3E}">
        <p14:creationId xmlns:p14="http://schemas.microsoft.com/office/powerpoint/2010/main" val="16798600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497607"/>
            <a:ext cx="9144000" cy="6232118"/>
          </a:xfrm>
          <a:prstGeom prst="rect">
            <a:avLst/>
          </a:prstGeom>
        </p:spPr>
      </p:pic>
      <p:sp>
        <p:nvSpPr>
          <p:cNvPr id="3" name="TextBox 2"/>
          <p:cNvSpPr txBox="1"/>
          <p:nvPr/>
        </p:nvSpPr>
        <p:spPr>
          <a:xfrm>
            <a:off x="150371" y="128275"/>
            <a:ext cx="8534324" cy="400110"/>
          </a:xfrm>
          <a:prstGeom prst="rect">
            <a:avLst/>
          </a:prstGeom>
          <a:noFill/>
        </p:spPr>
        <p:txBody>
          <a:bodyPr wrap="none" rtlCol="0">
            <a:spAutoFit/>
          </a:bodyPr>
          <a:lstStyle/>
          <a:p>
            <a:r>
              <a:rPr lang="en-US" sz="2000" b="1" dirty="0" smtClean="0"/>
              <a:t>USACE Placed 100,000 cubic yards in NHS – Phase II Pilot during 20-25 SEP 2019</a:t>
            </a:r>
            <a:endParaRPr lang="en-US" sz="2000" b="1" dirty="0"/>
          </a:p>
        </p:txBody>
      </p:sp>
    </p:spTree>
    <p:extLst>
      <p:ext uri="{BB962C8B-B14F-4D97-AF65-F5344CB8AC3E}">
        <p14:creationId xmlns:p14="http://schemas.microsoft.com/office/powerpoint/2010/main" val="24572950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3884"/>
            <a:ext cx="9144000" cy="6792860"/>
          </a:xfrm>
          <a:prstGeom prst="rect">
            <a:avLst/>
          </a:prstGeom>
        </p:spPr>
      </p:pic>
      <p:sp>
        <p:nvSpPr>
          <p:cNvPr id="3" name="TextBox 2"/>
          <p:cNvSpPr txBox="1"/>
          <p:nvPr/>
        </p:nvSpPr>
        <p:spPr>
          <a:xfrm>
            <a:off x="3447392" y="419861"/>
            <a:ext cx="1245854" cy="461665"/>
          </a:xfrm>
          <a:prstGeom prst="rect">
            <a:avLst/>
          </a:prstGeom>
          <a:noFill/>
        </p:spPr>
        <p:txBody>
          <a:bodyPr wrap="none" rtlCol="0">
            <a:spAutoFit/>
          </a:bodyPr>
          <a:lstStyle/>
          <a:p>
            <a:r>
              <a:rPr lang="en-US" sz="2400" b="1" dirty="0" smtClean="0"/>
              <a:t>Phase II </a:t>
            </a:r>
            <a:endParaRPr lang="en-US" sz="2400" b="1" dirty="0"/>
          </a:p>
        </p:txBody>
      </p:sp>
      <p:sp>
        <p:nvSpPr>
          <p:cNvPr id="4" name="TextBox 3"/>
          <p:cNvSpPr txBox="1"/>
          <p:nvPr/>
        </p:nvSpPr>
        <p:spPr>
          <a:xfrm>
            <a:off x="3132083" y="1292772"/>
            <a:ext cx="184731" cy="369332"/>
          </a:xfrm>
          <a:prstGeom prst="rect">
            <a:avLst/>
          </a:prstGeom>
          <a:noFill/>
        </p:spPr>
        <p:txBody>
          <a:bodyPr wrap="none" rtlCol="0">
            <a:spAutoFit/>
          </a:bodyPr>
          <a:lstStyle/>
          <a:p>
            <a:endParaRPr lang="en-US"/>
          </a:p>
        </p:txBody>
      </p:sp>
      <p:sp>
        <p:nvSpPr>
          <p:cNvPr id="6" name="Rectangle 5"/>
          <p:cNvSpPr/>
          <p:nvPr/>
        </p:nvSpPr>
        <p:spPr>
          <a:xfrm rot="631249">
            <a:off x="6868632" y="544451"/>
            <a:ext cx="1198179" cy="921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631249">
            <a:off x="7548507" y="3495817"/>
            <a:ext cx="830972" cy="1076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rot="720454">
            <a:off x="5749651" y="2383489"/>
            <a:ext cx="924190" cy="1076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883438">
            <a:off x="5049852" y="3618168"/>
            <a:ext cx="924190" cy="2656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114209">
            <a:off x="6642753" y="2504369"/>
            <a:ext cx="189227" cy="627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728754" y="1061940"/>
            <a:ext cx="4104585" cy="400110"/>
          </a:xfrm>
          <a:prstGeom prst="rect">
            <a:avLst/>
          </a:prstGeom>
          <a:noFill/>
        </p:spPr>
        <p:txBody>
          <a:bodyPr wrap="none" rtlCol="0">
            <a:spAutoFit/>
          </a:bodyPr>
          <a:lstStyle/>
          <a:p>
            <a:r>
              <a:rPr lang="en-US" sz="2000" b="1" i="1" dirty="0" smtClean="0"/>
              <a:t>Dredge track-lines during placement </a:t>
            </a:r>
            <a:endParaRPr lang="en-US" sz="2000" b="1" i="1" dirty="0"/>
          </a:p>
        </p:txBody>
      </p:sp>
      <p:sp>
        <p:nvSpPr>
          <p:cNvPr id="11" name="TextBox 10"/>
          <p:cNvSpPr txBox="1"/>
          <p:nvPr/>
        </p:nvSpPr>
        <p:spPr>
          <a:xfrm rot="709400">
            <a:off x="4260703" y="2779151"/>
            <a:ext cx="1411156" cy="369332"/>
          </a:xfrm>
          <a:prstGeom prst="rect">
            <a:avLst/>
          </a:prstGeom>
          <a:noFill/>
        </p:spPr>
        <p:txBody>
          <a:bodyPr wrap="none" rtlCol="0">
            <a:spAutoFit/>
          </a:bodyPr>
          <a:lstStyle/>
          <a:p>
            <a:r>
              <a:rPr lang="en-US" dirty="0" smtClean="0"/>
              <a:t>E-W Transect</a:t>
            </a:r>
            <a:endParaRPr lang="en-US" dirty="0"/>
          </a:p>
        </p:txBody>
      </p:sp>
      <p:sp>
        <p:nvSpPr>
          <p:cNvPr id="12" name="TextBox 11"/>
          <p:cNvSpPr txBox="1"/>
          <p:nvPr/>
        </p:nvSpPr>
        <p:spPr>
          <a:xfrm rot="17245333">
            <a:off x="5199226" y="4487347"/>
            <a:ext cx="1348639" cy="369332"/>
          </a:xfrm>
          <a:prstGeom prst="rect">
            <a:avLst/>
          </a:prstGeom>
          <a:noFill/>
        </p:spPr>
        <p:txBody>
          <a:bodyPr wrap="none" rtlCol="0">
            <a:spAutoFit/>
          </a:bodyPr>
          <a:lstStyle/>
          <a:p>
            <a:r>
              <a:rPr lang="en-US" dirty="0" smtClean="0"/>
              <a:t>N-S Transect</a:t>
            </a:r>
            <a:endParaRPr lang="en-US" dirty="0"/>
          </a:p>
        </p:txBody>
      </p:sp>
    </p:spTree>
    <p:extLst>
      <p:ext uri="{BB962C8B-B14F-4D97-AF65-F5344CB8AC3E}">
        <p14:creationId xmlns:p14="http://schemas.microsoft.com/office/powerpoint/2010/main" val="13470202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a:srcRect r="13429"/>
          <a:stretch/>
        </p:blipFill>
        <p:spPr>
          <a:xfrm>
            <a:off x="3197943" y="3969464"/>
            <a:ext cx="2907580" cy="2602549"/>
          </a:xfrm>
          <a:prstGeom prst="rect">
            <a:avLst/>
          </a:prstGeom>
        </p:spPr>
      </p:pic>
      <p:pic>
        <p:nvPicPr>
          <p:cNvPr id="20" name="Picture 19"/>
          <p:cNvPicPr>
            <a:picLocks noChangeAspect="1"/>
          </p:cNvPicPr>
          <p:nvPr/>
        </p:nvPicPr>
        <p:blipFill rotWithShape="1">
          <a:blip r:embed="rId3"/>
          <a:srcRect r="11197"/>
          <a:stretch/>
        </p:blipFill>
        <p:spPr>
          <a:xfrm>
            <a:off x="6170835" y="1207900"/>
            <a:ext cx="2851656" cy="2484581"/>
          </a:xfrm>
          <a:prstGeom prst="rect">
            <a:avLst/>
          </a:prstGeom>
        </p:spPr>
      </p:pic>
      <p:pic>
        <p:nvPicPr>
          <p:cNvPr id="19" name="Picture 18"/>
          <p:cNvPicPr>
            <a:picLocks noChangeAspect="1"/>
          </p:cNvPicPr>
          <p:nvPr/>
        </p:nvPicPr>
        <p:blipFill rotWithShape="1">
          <a:blip r:embed="rId4"/>
          <a:srcRect r="9736"/>
          <a:stretch/>
        </p:blipFill>
        <p:spPr>
          <a:xfrm>
            <a:off x="3123897" y="1229079"/>
            <a:ext cx="2882489" cy="2463402"/>
          </a:xfrm>
          <a:prstGeom prst="rect">
            <a:avLst/>
          </a:prstGeom>
        </p:spPr>
      </p:pic>
      <p:pic>
        <p:nvPicPr>
          <p:cNvPr id="15" name="Picture 14"/>
          <p:cNvPicPr>
            <a:picLocks noChangeAspect="1"/>
          </p:cNvPicPr>
          <p:nvPr/>
        </p:nvPicPr>
        <p:blipFill rotWithShape="1">
          <a:blip r:embed="rId5"/>
          <a:srcRect r="8907"/>
          <a:stretch/>
        </p:blipFill>
        <p:spPr>
          <a:xfrm>
            <a:off x="62604" y="1229079"/>
            <a:ext cx="2896844" cy="2463402"/>
          </a:xfrm>
          <a:prstGeom prst="rect">
            <a:avLst/>
          </a:prstGeom>
        </p:spPr>
      </p:pic>
      <p:sp>
        <p:nvSpPr>
          <p:cNvPr id="9" name="TextBox 8"/>
          <p:cNvSpPr txBox="1"/>
          <p:nvPr/>
        </p:nvSpPr>
        <p:spPr>
          <a:xfrm>
            <a:off x="0" y="2604502"/>
            <a:ext cx="1329210" cy="369332"/>
          </a:xfrm>
          <a:prstGeom prst="rect">
            <a:avLst/>
          </a:prstGeom>
          <a:noFill/>
        </p:spPr>
        <p:txBody>
          <a:bodyPr wrap="none" rtlCol="0">
            <a:spAutoFit/>
          </a:bodyPr>
          <a:lstStyle/>
          <a:p>
            <a:r>
              <a:rPr lang="en-US" dirty="0" smtClean="0"/>
              <a:t>14 SEP 2019</a:t>
            </a:r>
            <a:endParaRPr lang="en-US" dirty="0"/>
          </a:p>
        </p:txBody>
      </p:sp>
      <p:sp>
        <p:nvSpPr>
          <p:cNvPr id="10" name="TextBox 9"/>
          <p:cNvSpPr txBox="1"/>
          <p:nvPr/>
        </p:nvSpPr>
        <p:spPr>
          <a:xfrm>
            <a:off x="3093772" y="2510054"/>
            <a:ext cx="1329210" cy="369332"/>
          </a:xfrm>
          <a:prstGeom prst="rect">
            <a:avLst/>
          </a:prstGeom>
          <a:noFill/>
        </p:spPr>
        <p:txBody>
          <a:bodyPr wrap="none" rtlCol="0">
            <a:spAutoFit/>
          </a:bodyPr>
          <a:lstStyle/>
          <a:p>
            <a:r>
              <a:rPr lang="en-US" dirty="0" smtClean="0"/>
              <a:t>30 SEP 2019</a:t>
            </a:r>
            <a:endParaRPr lang="en-US" dirty="0"/>
          </a:p>
        </p:txBody>
      </p:sp>
      <p:sp>
        <p:nvSpPr>
          <p:cNvPr id="11" name="TextBox 10"/>
          <p:cNvSpPr txBox="1"/>
          <p:nvPr/>
        </p:nvSpPr>
        <p:spPr>
          <a:xfrm>
            <a:off x="6105523" y="2510054"/>
            <a:ext cx="1381660" cy="369332"/>
          </a:xfrm>
          <a:prstGeom prst="rect">
            <a:avLst/>
          </a:prstGeom>
          <a:noFill/>
        </p:spPr>
        <p:txBody>
          <a:bodyPr wrap="none" rtlCol="0">
            <a:spAutoFit/>
          </a:bodyPr>
          <a:lstStyle/>
          <a:p>
            <a:r>
              <a:rPr lang="en-US" dirty="0" smtClean="0"/>
              <a:t>11 OCT 2019</a:t>
            </a:r>
            <a:endParaRPr lang="en-US" dirty="0"/>
          </a:p>
        </p:txBody>
      </p:sp>
      <p:sp>
        <p:nvSpPr>
          <p:cNvPr id="13" name="TextBox 12"/>
          <p:cNvSpPr txBox="1"/>
          <p:nvPr/>
        </p:nvSpPr>
        <p:spPr>
          <a:xfrm>
            <a:off x="3166014" y="5329447"/>
            <a:ext cx="1381660" cy="369332"/>
          </a:xfrm>
          <a:prstGeom prst="rect">
            <a:avLst/>
          </a:prstGeom>
          <a:noFill/>
        </p:spPr>
        <p:txBody>
          <a:bodyPr wrap="none" rtlCol="0">
            <a:spAutoFit/>
          </a:bodyPr>
          <a:lstStyle/>
          <a:p>
            <a:r>
              <a:rPr lang="en-US" dirty="0" smtClean="0"/>
              <a:t>24 OCT 2019</a:t>
            </a:r>
            <a:endParaRPr lang="en-US" dirty="0"/>
          </a:p>
        </p:txBody>
      </p:sp>
      <p:sp>
        <p:nvSpPr>
          <p:cNvPr id="4" name="TextBox 3"/>
          <p:cNvSpPr txBox="1"/>
          <p:nvPr/>
        </p:nvSpPr>
        <p:spPr>
          <a:xfrm>
            <a:off x="133531" y="169743"/>
            <a:ext cx="8816965" cy="892552"/>
          </a:xfrm>
          <a:prstGeom prst="rect">
            <a:avLst/>
          </a:prstGeom>
          <a:noFill/>
        </p:spPr>
        <p:txBody>
          <a:bodyPr wrap="none" rtlCol="0">
            <a:spAutoFit/>
          </a:bodyPr>
          <a:lstStyle/>
          <a:p>
            <a:pPr algn="ctr"/>
            <a:r>
              <a:rPr lang="en-US" sz="2000" b="1" dirty="0" smtClean="0">
                <a:solidFill>
                  <a:srgbClr val="FFFF00"/>
                </a:solidFill>
              </a:rPr>
              <a:t>Monitor the Dispersion of Dredged Material Placed on Seabed at North Head Site</a:t>
            </a:r>
          </a:p>
          <a:p>
            <a:pPr algn="ctr"/>
            <a:r>
              <a:rPr lang="en-US" sz="1400" dirty="0" smtClean="0">
                <a:solidFill>
                  <a:srgbClr val="FFFF00"/>
                </a:solidFill>
              </a:rPr>
              <a:t>(1-2 </a:t>
            </a:r>
            <a:r>
              <a:rPr lang="en-US" sz="1400" dirty="0" err="1" smtClean="0">
                <a:solidFill>
                  <a:srgbClr val="FFFF00"/>
                </a:solidFill>
              </a:rPr>
              <a:t>ft</a:t>
            </a:r>
            <a:r>
              <a:rPr lang="en-US" sz="1400" dirty="0" smtClean="0">
                <a:solidFill>
                  <a:srgbClr val="FFFF00"/>
                </a:solidFill>
              </a:rPr>
              <a:t> high sand mound on sand substrate)</a:t>
            </a:r>
          </a:p>
          <a:p>
            <a:pPr algn="ctr"/>
            <a:r>
              <a:rPr lang="en-US" b="1" i="1" dirty="0" smtClean="0">
                <a:solidFill>
                  <a:srgbClr val="FFFF00"/>
                </a:solidFill>
              </a:rPr>
              <a:t>By evaluating bathymetry change measured by successive multi-beam surveys</a:t>
            </a:r>
            <a:endParaRPr lang="en-US" b="1" i="1" dirty="0">
              <a:solidFill>
                <a:srgbClr val="FFFF00"/>
              </a:solidFill>
            </a:endParaRPr>
          </a:p>
        </p:txBody>
      </p:sp>
      <p:sp>
        <p:nvSpPr>
          <p:cNvPr id="5" name="TextBox 4"/>
          <p:cNvSpPr txBox="1"/>
          <p:nvPr/>
        </p:nvSpPr>
        <p:spPr>
          <a:xfrm>
            <a:off x="62604" y="1207900"/>
            <a:ext cx="1606850" cy="338554"/>
          </a:xfrm>
          <a:prstGeom prst="rect">
            <a:avLst/>
          </a:prstGeom>
          <a:noFill/>
        </p:spPr>
        <p:txBody>
          <a:bodyPr wrap="none" rtlCol="0">
            <a:spAutoFit/>
          </a:bodyPr>
          <a:lstStyle/>
          <a:p>
            <a:r>
              <a:rPr lang="en-US" sz="1600" b="1" i="1" dirty="0" smtClean="0"/>
              <a:t>PRE-PLACEMENT</a:t>
            </a:r>
            <a:endParaRPr lang="en-US" sz="1600" b="1" i="1" dirty="0"/>
          </a:p>
        </p:txBody>
      </p:sp>
      <p:sp>
        <p:nvSpPr>
          <p:cNvPr id="16" name="TextBox 15"/>
          <p:cNvSpPr txBox="1"/>
          <p:nvPr/>
        </p:nvSpPr>
        <p:spPr>
          <a:xfrm>
            <a:off x="3378070" y="1272474"/>
            <a:ext cx="689035" cy="338554"/>
          </a:xfrm>
          <a:prstGeom prst="rect">
            <a:avLst/>
          </a:prstGeom>
          <a:noFill/>
        </p:spPr>
        <p:txBody>
          <a:bodyPr wrap="none" rtlCol="0">
            <a:spAutoFit/>
          </a:bodyPr>
          <a:lstStyle/>
          <a:p>
            <a:r>
              <a:rPr lang="en-US" sz="1600" b="1" i="1" dirty="0" smtClean="0"/>
              <a:t>POST-</a:t>
            </a:r>
            <a:endParaRPr lang="en-US" sz="1600" b="1" i="1" dirty="0"/>
          </a:p>
        </p:txBody>
      </p:sp>
      <p:sp>
        <p:nvSpPr>
          <p:cNvPr id="17" name="TextBox 16"/>
          <p:cNvSpPr txBox="1"/>
          <p:nvPr/>
        </p:nvSpPr>
        <p:spPr>
          <a:xfrm>
            <a:off x="6589457" y="1261332"/>
            <a:ext cx="689035" cy="338554"/>
          </a:xfrm>
          <a:prstGeom prst="rect">
            <a:avLst/>
          </a:prstGeom>
          <a:noFill/>
        </p:spPr>
        <p:txBody>
          <a:bodyPr wrap="none" rtlCol="0">
            <a:spAutoFit/>
          </a:bodyPr>
          <a:lstStyle/>
          <a:p>
            <a:r>
              <a:rPr lang="en-US" sz="1600" b="1" i="1" dirty="0" smtClean="0"/>
              <a:t>POST-</a:t>
            </a:r>
            <a:endParaRPr lang="en-US" sz="1600" b="1" i="1" dirty="0"/>
          </a:p>
        </p:txBody>
      </p:sp>
      <p:sp>
        <p:nvSpPr>
          <p:cNvPr id="18" name="TextBox 17"/>
          <p:cNvSpPr txBox="1"/>
          <p:nvPr/>
        </p:nvSpPr>
        <p:spPr>
          <a:xfrm>
            <a:off x="3609029" y="3991084"/>
            <a:ext cx="689035" cy="338554"/>
          </a:xfrm>
          <a:prstGeom prst="rect">
            <a:avLst/>
          </a:prstGeom>
          <a:noFill/>
        </p:spPr>
        <p:txBody>
          <a:bodyPr wrap="none" rtlCol="0">
            <a:spAutoFit/>
          </a:bodyPr>
          <a:lstStyle/>
          <a:p>
            <a:r>
              <a:rPr lang="en-US" sz="1600" b="1" i="1" dirty="0" smtClean="0"/>
              <a:t>POST-</a:t>
            </a:r>
            <a:endParaRPr lang="en-US" sz="1600" b="1" i="1" dirty="0"/>
          </a:p>
        </p:txBody>
      </p:sp>
    </p:spTree>
    <p:extLst>
      <p:ext uri="{BB962C8B-B14F-4D97-AF65-F5344CB8AC3E}">
        <p14:creationId xmlns:p14="http://schemas.microsoft.com/office/powerpoint/2010/main" val="32615121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92547" y="0"/>
            <a:ext cx="8853185" cy="6858000"/>
          </a:xfrm>
          <a:prstGeom prst="rect">
            <a:avLst/>
          </a:prstGeom>
        </p:spPr>
      </p:pic>
      <p:sp>
        <p:nvSpPr>
          <p:cNvPr id="3" name="TextBox 2"/>
          <p:cNvSpPr txBox="1"/>
          <p:nvPr/>
        </p:nvSpPr>
        <p:spPr>
          <a:xfrm>
            <a:off x="6266301" y="5976479"/>
            <a:ext cx="2484976" cy="646331"/>
          </a:xfrm>
          <a:prstGeom prst="rect">
            <a:avLst/>
          </a:prstGeom>
          <a:noFill/>
        </p:spPr>
        <p:txBody>
          <a:bodyPr wrap="none" rtlCol="0">
            <a:spAutoFit/>
          </a:bodyPr>
          <a:lstStyle/>
          <a:p>
            <a:r>
              <a:rPr lang="en-US" sz="3600" b="1" dirty="0" smtClean="0"/>
              <a:t>14 SEP 2019</a:t>
            </a:r>
            <a:endParaRPr lang="en-US" sz="3600" b="1" dirty="0"/>
          </a:p>
        </p:txBody>
      </p:sp>
      <p:sp>
        <p:nvSpPr>
          <p:cNvPr id="4" name="TextBox 3"/>
          <p:cNvSpPr txBox="1"/>
          <p:nvPr/>
        </p:nvSpPr>
        <p:spPr>
          <a:xfrm>
            <a:off x="111085" y="23158"/>
            <a:ext cx="4448269" cy="1077218"/>
          </a:xfrm>
          <a:prstGeom prst="rect">
            <a:avLst/>
          </a:prstGeom>
          <a:noFill/>
        </p:spPr>
        <p:txBody>
          <a:bodyPr wrap="none" rtlCol="0">
            <a:spAutoFit/>
          </a:bodyPr>
          <a:lstStyle/>
          <a:p>
            <a:r>
              <a:rPr lang="en-US" sz="3200" b="1" i="1" dirty="0"/>
              <a:t>6</a:t>
            </a:r>
            <a:r>
              <a:rPr lang="en-US" sz="3200" b="1" i="1" dirty="0" smtClean="0"/>
              <a:t> days BEFORE </a:t>
            </a:r>
          </a:p>
          <a:p>
            <a:r>
              <a:rPr lang="en-US" sz="3200" b="1" i="1" dirty="0"/>
              <a:t> </a:t>
            </a:r>
            <a:r>
              <a:rPr lang="en-US" sz="3200" b="1" i="1" dirty="0" smtClean="0"/>
              <a:t>              Initial placement</a:t>
            </a:r>
            <a:endParaRPr lang="en-US" sz="3200" b="1" i="1" dirty="0"/>
          </a:p>
        </p:txBody>
      </p:sp>
      <p:sp>
        <p:nvSpPr>
          <p:cNvPr id="6" name="TextBox 5"/>
          <p:cNvSpPr txBox="1"/>
          <p:nvPr/>
        </p:nvSpPr>
        <p:spPr>
          <a:xfrm rot="17126059">
            <a:off x="1978378" y="3947817"/>
            <a:ext cx="1072025" cy="307777"/>
          </a:xfrm>
          <a:prstGeom prst="rect">
            <a:avLst/>
          </a:prstGeom>
          <a:noFill/>
        </p:spPr>
        <p:txBody>
          <a:bodyPr wrap="none" rtlCol="0">
            <a:spAutoFit/>
          </a:bodyPr>
          <a:lstStyle/>
          <a:p>
            <a:r>
              <a:rPr lang="en-US" sz="1400" dirty="0" smtClean="0"/>
              <a:t>-51 </a:t>
            </a:r>
            <a:r>
              <a:rPr lang="en-US" sz="1400" dirty="0" err="1" smtClean="0"/>
              <a:t>ft</a:t>
            </a:r>
            <a:r>
              <a:rPr lang="en-US" sz="1400" dirty="0" smtClean="0"/>
              <a:t> MLLW</a:t>
            </a:r>
            <a:endParaRPr lang="en-US" sz="1400" dirty="0"/>
          </a:p>
        </p:txBody>
      </p:sp>
      <p:sp>
        <p:nvSpPr>
          <p:cNvPr id="9" name="TextBox 8"/>
          <p:cNvSpPr txBox="1"/>
          <p:nvPr/>
        </p:nvSpPr>
        <p:spPr>
          <a:xfrm rot="885392">
            <a:off x="1782947" y="2761325"/>
            <a:ext cx="1758430" cy="338554"/>
          </a:xfrm>
          <a:prstGeom prst="rect">
            <a:avLst/>
          </a:prstGeom>
          <a:noFill/>
        </p:spPr>
        <p:txBody>
          <a:bodyPr wrap="none" rtlCol="0">
            <a:spAutoFit/>
          </a:bodyPr>
          <a:lstStyle/>
          <a:p>
            <a:r>
              <a:rPr lang="en-US" sz="1600" dirty="0" smtClean="0"/>
              <a:t>East-West Transect</a:t>
            </a:r>
            <a:endParaRPr lang="en-US" sz="1600" dirty="0"/>
          </a:p>
        </p:txBody>
      </p:sp>
      <p:sp>
        <p:nvSpPr>
          <p:cNvPr id="10" name="TextBox 9"/>
          <p:cNvSpPr txBox="1"/>
          <p:nvPr/>
        </p:nvSpPr>
        <p:spPr>
          <a:xfrm rot="17120338">
            <a:off x="4176081" y="3374790"/>
            <a:ext cx="2248436" cy="338554"/>
          </a:xfrm>
          <a:prstGeom prst="rect">
            <a:avLst/>
          </a:prstGeom>
          <a:noFill/>
        </p:spPr>
        <p:txBody>
          <a:bodyPr wrap="none" rtlCol="0">
            <a:spAutoFit/>
          </a:bodyPr>
          <a:lstStyle/>
          <a:p>
            <a:r>
              <a:rPr lang="en-US" sz="1600" dirty="0" smtClean="0"/>
              <a:t>North-South       Transect</a:t>
            </a:r>
            <a:endParaRPr lang="en-US" sz="1600" dirty="0"/>
          </a:p>
        </p:txBody>
      </p:sp>
      <p:sp>
        <p:nvSpPr>
          <p:cNvPr id="11" name="TextBox 10"/>
          <p:cNvSpPr txBox="1"/>
          <p:nvPr/>
        </p:nvSpPr>
        <p:spPr>
          <a:xfrm>
            <a:off x="344924" y="6299644"/>
            <a:ext cx="2949782" cy="369332"/>
          </a:xfrm>
          <a:prstGeom prst="rect">
            <a:avLst/>
          </a:prstGeom>
          <a:noFill/>
        </p:spPr>
        <p:txBody>
          <a:bodyPr wrap="none" rtlCol="0">
            <a:spAutoFit/>
          </a:bodyPr>
          <a:lstStyle/>
          <a:p>
            <a:r>
              <a:rPr lang="en-US" dirty="0" smtClean="0"/>
              <a:t>Contours = 1 </a:t>
            </a:r>
            <a:r>
              <a:rPr lang="en-US" dirty="0" err="1" smtClean="0"/>
              <a:t>ft</a:t>
            </a:r>
            <a:r>
              <a:rPr lang="en-US" dirty="0" smtClean="0"/>
              <a:t>, below MLLW </a:t>
            </a:r>
            <a:endParaRPr lang="en-US" dirty="0"/>
          </a:p>
        </p:txBody>
      </p:sp>
      <p:sp>
        <p:nvSpPr>
          <p:cNvPr id="12" name="TextBox 11"/>
          <p:cNvSpPr txBox="1"/>
          <p:nvPr/>
        </p:nvSpPr>
        <p:spPr>
          <a:xfrm>
            <a:off x="1926966" y="938868"/>
            <a:ext cx="2378664" cy="369332"/>
          </a:xfrm>
          <a:prstGeom prst="rect">
            <a:avLst/>
          </a:prstGeom>
          <a:noFill/>
        </p:spPr>
        <p:txBody>
          <a:bodyPr wrap="none" rtlCol="0">
            <a:spAutoFit/>
          </a:bodyPr>
          <a:lstStyle/>
          <a:p>
            <a:r>
              <a:rPr lang="en-US" dirty="0" smtClean="0"/>
              <a:t>Placement  = 20-25 SEP</a:t>
            </a:r>
            <a:endParaRPr lang="en-US" dirty="0"/>
          </a:p>
        </p:txBody>
      </p:sp>
    </p:spTree>
    <p:extLst>
      <p:ext uri="{BB962C8B-B14F-4D97-AF65-F5344CB8AC3E}">
        <p14:creationId xmlns:p14="http://schemas.microsoft.com/office/powerpoint/2010/main" val="10376813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4007" y="0"/>
            <a:ext cx="8890266" cy="6858000"/>
          </a:xfrm>
          <a:prstGeom prst="rect">
            <a:avLst/>
          </a:prstGeom>
        </p:spPr>
      </p:pic>
      <p:sp>
        <p:nvSpPr>
          <p:cNvPr id="3" name="TextBox 2"/>
          <p:cNvSpPr txBox="1"/>
          <p:nvPr/>
        </p:nvSpPr>
        <p:spPr>
          <a:xfrm>
            <a:off x="6266301" y="5976479"/>
            <a:ext cx="2484976" cy="646331"/>
          </a:xfrm>
          <a:prstGeom prst="rect">
            <a:avLst/>
          </a:prstGeom>
          <a:noFill/>
        </p:spPr>
        <p:txBody>
          <a:bodyPr wrap="none" rtlCol="0">
            <a:spAutoFit/>
          </a:bodyPr>
          <a:lstStyle/>
          <a:p>
            <a:r>
              <a:rPr lang="en-US" sz="3600" b="1" dirty="0" smtClean="0"/>
              <a:t>30 SEP 2019</a:t>
            </a:r>
            <a:endParaRPr lang="en-US" sz="3600" b="1" dirty="0"/>
          </a:p>
        </p:txBody>
      </p:sp>
      <p:sp>
        <p:nvSpPr>
          <p:cNvPr id="4" name="TextBox 3"/>
          <p:cNvSpPr txBox="1"/>
          <p:nvPr/>
        </p:nvSpPr>
        <p:spPr>
          <a:xfrm>
            <a:off x="111085" y="23158"/>
            <a:ext cx="4098814" cy="1077218"/>
          </a:xfrm>
          <a:prstGeom prst="rect">
            <a:avLst/>
          </a:prstGeom>
          <a:noFill/>
        </p:spPr>
        <p:txBody>
          <a:bodyPr wrap="none" rtlCol="0">
            <a:spAutoFit/>
          </a:bodyPr>
          <a:lstStyle/>
          <a:p>
            <a:r>
              <a:rPr lang="en-US" sz="3200" b="1" i="1" dirty="0" smtClean="0"/>
              <a:t>5 days AFTER </a:t>
            </a:r>
          </a:p>
          <a:p>
            <a:r>
              <a:rPr lang="en-US" sz="3200" b="1" i="1" dirty="0"/>
              <a:t> </a:t>
            </a:r>
            <a:r>
              <a:rPr lang="en-US" sz="3200" b="1" i="1" dirty="0" smtClean="0"/>
              <a:t>            Final placement</a:t>
            </a:r>
            <a:endParaRPr lang="en-US" sz="3200" b="1" i="1" dirty="0"/>
          </a:p>
        </p:txBody>
      </p:sp>
      <p:sp>
        <p:nvSpPr>
          <p:cNvPr id="6" name="TextBox 5"/>
          <p:cNvSpPr txBox="1"/>
          <p:nvPr/>
        </p:nvSpPr>
        <p:spPr>
          <a:xfrm rot="17126059">
            <a:off x="2971881" y="1505086"/>
            <a:ext cx="577402" cy="307777"/>
          </a:xfrm>
          <a:prstGeom prst="rect">
            <a:avLst/>
          </a:prstGeom>
          <a:noFill/>
        </p:spPr>
        <p:txBody>
          <a:bodyPr wrap="none" rtlCol="0">
            <a:spAutoFit/>
          </a:bodyPr>
          <a:lstStyle/>
          <a:p>
            <a:r>
              <a:rPr lang="en-US" sz="1400" dirty="0" smtClean="0"/>
              <a:t>-51 </a:t>
            </a:r>
            <a:r>
              <a:rPr lang="en-US" sz="1400" dirty="0" err="1" smtClean="0"/>
              <a:t>ft</a:t>
            </a:r>
            <a:endParaRPr lang="en-US" sz="1400" dirty="0" smtClean="0"/>
          </a:p>
        </p:txBody>
      </p:sp>
      <p:sp>
        <p:nvSpPr>
          <p:cNvPr id="11" name="TextBox 10"/>
          <p:cNvSpPr txBox="1"/>
          <p:nvPr/>
        </p:nvSpPr>
        <p:spPr>
          <a:xfrm>
            <a:off x="344924" y="6299644"/>
            <a:ext cx="2949782" cy="369332"/>
          </a:xfrm>
          <a:prstGeom prst="rect">
            <a:avLst/>
          </a:prstGeom>
          <a:noFill/>
        </p:spPr>
        <p:txBody>
          <a:bodyPr wrap="none" rtlCol="0">
            <a:spAutoFit/>
          </a:bodyPr>
          <a:lstStyle/>
          <a:p>
            <a:r>
              <a:rPr lang="en-US" dirty="0" smtClean="0"/>
              <a:t>Contours = 1 </a:t>
            </a:r>
            <a:r>
              <a:rPr lang="en-US" dirty="0" err="1" smtClean="0"/>
              <a:t>ft</a:t>
            </a:r>
            <a:r>
              <a:rPr lang="en-US" dirty="0" smtClean="0"/>
              <a:t>, below MLLW </a:t>
            </a:r>
            <a:endParaRPr lang="en-US" dirty="0"/>
          </a:p>
        </p:txBody>
      </p:sp>
      <p:sp>
        <p:nvSpPr>
          <p:cNvPr id="12" name="TextBox 11"/>
          <p:cNvSpPr txBox="1"/>
          <p:nvPr/>
        </p:nvSpPr>
        <p:spPr>
          <a:xfrm>
            <a:off x="1732446" y="938868"/>
            <a:ext cx="2378664" cy="369332"/>
          </a:xfrm>
          <a:prstGeom prst="rect">
            <a:avLst/>
          </a:prstGeom>
          <a:noFill/>
        </p:spPr>
        <p:txBody>
          <a:bodyPr wrap="none" rtlCol="0">
            <a:spAutoFit/>
          </a:bodyPr>
          <a:lstStyle/>
          <a:p>
            <a:r>
              <a:rPr lang="en-US" dirty="0" smtClean="0"/>
              <a:t>Placement  = 20-25 SEP</a:t>
            </a:r>
            <a:endParaRPr lang="en-US" dirty="0"/>
          </a:p>
        </p:txBody>
      </p:sp>
      <p:sp>
        <p:nvSpPr>
          <p:cNvPr id="13" name="TextBox 12"/>
          <p:cNvSpPr txBox="1"/>
          <p:nvPr/>
        </p:nvSpPr>
        <p:spPr>
          <a:xfrm>
            <a:off x="111085" y="3776178"/>
            <a:ext cx="4770276" cy="2062103"/>
          </a:xfrm>
          <a:prstGeom prst="rect">
            <a:avLst/>
          </a:prstGeom>
          <a:noFill/>
        </p:spPr>
        <p:txBody>
          <a:bodyPr wrap="square" rtlCol="0">
            <a:spAutoFit/>
          </a:bodyPr>
          <a:lstStyle/>
          <a:p>
            <a:r>
              <a:rPr lang="en-US" b="1" u="sng" dirty="0" smtClean="0">
                <a:solidFill>
                  <a:srgbClr val="000000"/>
                </a:solidFill>
              </a:rPr>
              <a:t>20 loads </a:t>
            </a:r>
            <a:r>
              <a:rPr lang="en-US" b="1" dirty="0" smtClean="0">
                <a:solidFill>
                  <a:srgbClr val="000000"/>
                </a:solidFill>
              </a:rPr>
              <a:t>placed during 20-25 SEP</a:t>
            </a:r>
          </a:p>
          <a:p>
            <a:r>
              <a:rPr lang="en-US" b="1" dirty="0" smtClean="0">
                <a:solidFill>
                  <a:srgbClr val="000000"/>
                </a:solidFill>
              </a:rPr>
              <a:t> = </a:t>
            </a:r>
            <a:r>
              <a:rPr lang="en-US" b="1" u="sng" dirty="0" smtClean="0">
                <a:solidFill>
                  <a:srgbClr val="000000"/>
                </a:solidFill>
              </a:rPr>
              <a:t>100,000 CY (50 </a:t>
            </a:r>
            <a:r>
              <a:rPr lang="en-US" b="1" u="sng" dirty="0" err="1" smtClean="0">
                <a:solidFill>
                  <a:srgbClr val="000000"/>
                </a:solidFill>
              </a:rPr>
              <a:t>Kcy</a:t>
            </a:r>
            <a:r>
              <a:rPr lang="en-US" b="1" u="sng" dirty="0" smtClean="0">
                <a:solidFill>
                  <a:srgbClr val="000000"/>
                </a:solidFill>
              </a:rPr>
              <a:t> each transect)</a:t>
            </a:r>
          </a:p>
          <a:p>
            <a:r>
              <a:rPr lang="en-US" b="1" dirty="0" smtClean="0">
                <a:solidFill>
                  <a:srgbClr val="000000"/>
                </a:solidFill>
              </a:rPr>
              <a:t>    by hopper dredge </a:t>
            </a:r>
            <a:r>
              <a:rPr lang="en-US" b="1" dirty="0" err="1" smtClean="0">
                <a:solidFill>
                  <a:srgbClr val="000000"/>
                </a:solidFill>
              </a:rPr>
              <a:t>Essayons</a:t>
            </a:r>
            <a:r>
              <a:rPr lang="en-US" b="1" dirty="0" smtClean="0">
                <a:solidFill>
                  <a:srgbClr val="000000"/>
                </a:solidFill>
              </a:rPr>
              <a:t> </a:t>
            </a:r>
          </a:p>
          <a:p>
            <a:r>
              <a:rPr lang="en-US" b="1" dirty="0">
                <a:solidFill>
                  <a:srgbClr val="000000"/>
                </a:solidFill>
              </a:rPr>
              <a:t> </a:t>
            </a:r>
            <a:r>
              <a:rPr lang="en-US" b="1" dirty="0" smtClean="0">
                <a:solidFill>
                  <a:srgbClr val="000000"/>
                </a:solidFill>
              </a:rPr>
              <a:t>            (~5,000 cy/load)</a:t>
            </a:r>
          </a:p>
          <a:p>
            <a:endParaRPr lang="en-US" sz="1400" b="1" dirty="0">
              <a:solidFill>
                <a:srgbClr val="000000"/>
              </a:solidFill>
            </a:endParaRPr>
          </a:p>
          <a:p>
            <a:r>
              <a:rPr lang="en-US" sz="1400" b="1" dirty="0" smtClean="0">
                <a:solidFill>
                  <a:srgbClr val="000000"/>
                </a:solidFill>
              </a:rPr>
              <a:t>material = fine-medium sand </a:t>
            </a:r>
          </a:p>
          <a:p>
            <a:r>
              <a:rPr lang="en-US" sz="1400" b="1" dirty="0" smtClean="0">
                <a:solidFill>
                  <a:srgbClr val="000000"/>
                </a:solidFill>
              </a:rPr>
              <a:t>dredged from MCR-FNC </a:t>
            </a:r>
          </a:p>
          <a:p>
            <a:r>
              <a:rPr lang="en-US" sz="1400" b="1" dirty="0" smtClean="0">
                <a:solidFill>
                  <a:srgbClr val="000000"/>
                </a:solidFill>
              </a:rPr>
              <a:t>(sand </a:t>
            </a:r>
            <a:r>
              <a:rPr lang="en-US" sz="1400" b="1" dirty="0" err="1" smtClean="0">
                <a:solidFill>
                  <a:srgbClr val="000000"/>
                </a:solidFill>
              </a:rPr>
              <a:t>dia</a:t>
            </a:r>
            <a:r>
              <a:rPr lang="en-US" sz="1400" b="1" dirty="0" smtClean="0">
                <a:solidFill>
                  <a:srgbClr val="000000"/>
                </a:solidFill>
              </a:rPr>
              <a:t>=0.15 – 0.35 mm)</a:t>
            </a:r>
            <a:endParaRPr lang="en-US" b="1" dirty="0">
              <a:solidFill>
                <a:srgbClr val="000000"/>
              </a:solidFill>
            </a:endParaRPr>
          </a:p>
        </p:txBody>
      </p:sp>
    </p:spTree>
    <p:extLst>
      <p:ext uri="{BB962C8B-B14F-4D97-AF65-F5344CB8AC3E}">
        <p14:creationId xmlns:p14="http://schemas.microsoft.com/office/powerpoint/2010/main" val="27025151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87323" y="0"/>
            <a:ext cx="8863642" cy="6858000"/>
          </a:xfrm>
          <a:prstGeom prst="rect">
            <a:avLst/>
          </a:prstGeom>
        </p:spPr>
      </p:pic>
      <p:sp>
        <p:nvSpPr>
          <p:cNvPr id="3" name="TextBox 2"/>
          <p:cNvSpPr txBox="1"/>
          <p:nvPr/>
        </p:nvSpPr>
        <p:spPr>
          <a:xfrm>
            <a:off x="6104968" y="6008181"/>
            <a:ext cx="2585003" cy="646331"/>
          </a:xfrm>
          <a:prstGeom prst="rect">
            <a:avLst/>
          </a:prstGeom>
          <a:noFill/>
        </p:spPr>
        <p:txBody>
          <a:bodyPr wrap="none" rtlCol="0">
            <a:spAutoFit/>
          </a:bodyPr>
          <a:lstStyle/>
          <a:p>
            <a:r>
              <a:rPr lang="en-US" sz="3600" b="1" dirty="0" smtClean="0"/>
              <a:t>11 OCT 2019</a:t>
            </a:r>
            <a:endParaRPr lang="en-US" sz="3600" b="1" dirty="0"/>
          </a:p>
        </p:txBody>
      </p:sp>
      <p:sp>
        <p:nvSpPr>
          <p:cNvPr id="8" name="TextBox 7"/>
          <p:cNvSpPr txBox="1"/>
          <p:nvPr/>
        </p:nvSpPr>
        <p:spPr>
          <a:xfrm rot="17185560">
            <a:off x="1480431" y="3832763"/>
            <a:ext cx="1072025" cy="307777"/>
          </a:xfrm>
          <a:prstGeom prst="rect">
            <a:avLst/>
          </a:prstGeom>
          <a:noFill/>
        </p:spPr>
        <p:txBody>
          <a:bodyPr wrap="none" rtlCol="0">
            <a:spAutoFit/>
          </a:bodyPr>
          <a:lstStyle/>
          <a:p>
            <a:r>
              <a:rPr lang="en-US" sz="1400" dirty="0" smtClean="0"/>
              <a:t>-</a:t>
            </a:r>
            <a:r>
              <a:rPr lang="en-US" sz="1400" dirty="0" smtClean="0"/>
              <a:t>52 </a:t>
            </a:r>
            <a:r>
              <a:rPr lang="en-US" sz="1400" dirty="0" err="1" smtClean="0"/>
              <a:t>ft</a:t>
            </a:r>
            <a:r>
              <a:rPr lang="en-US" sz="1400" dirty="0" smtClean="0"/>
              <a:t> MLLW</a:t>
            </a:r>
            <a:endParaRPr lang="en-US" sz="1400" dirty="0"/>
          </a:p>
        </p:txBody>
      </p:sp>
      <p:sp>
        <p:nvSpPr>
          <p:cNvPr id="11" name="TextBox 10"/>
          <p:cNvSpPr txBox="1"/>
          <p:nvPr/>
        </p:nvSpPr>
        <p:spPr>
          <a:xfrm>
            <a:off x="111085" y="23158"/>
            <a:ext cx="4098814" cy="1077218"/>
          </a:xfrm>
          <a:prstGeom prst="rect">
            <a:avLst/>
          </a:prstGeom>
          <a:noFill/>
        </p:spPr>
        <p:txBody>
          <a:bodyPr wrap="none" rtlCol="0">
            <a:spAutoFit/>
          </a:bodyPr>
          <a:lstStyle/>
          <a:p>
            <a:r>
              <a:rPr lang="en-US" sz="3200" b="1" i="1" dirty="0" smtClean="0"/>
              <a:t>16 days AFTER </a:t>
            </a:r>
          </a:p>
          <a:p>
            <a:r>
              <a:rPr lang="en-US" sz="3200" b="1" i="1" dirty="0"/>
              <a:t> </a:t>
            </a:r>
            <a:r>
              <a:rPr lang="en-US" sz="3200" b="1" i="1" dirty="0" smtClean="0"/>
              <a:t>            Final placement</a:t>
            </a:r>
            <a:endParaRPr lang="en-US" sz="3200" b="1" i="1" dirty="0"/>
          </a:p>
        </p:txBody>
      </p:sp>
      <p:sp>
        <p:nvSpPr>
          <p:cNvPr id="12" name="TextBox 11"/>
          <p:cNvSpPr txBox="1"/>
          <p:nvPr/>
        </p:nvSpPr>
        <p:spPr>
          <a:xfrm>
            <a:off x="344924" y="6299644"/>
            <a:ext cx="2949782" cy="369332"/>
          </a:xfrm>
          <a:prstGeom prst="rect">
            <a:avLst/>
          </a:prstGeom>
          <a:noFill/>
        </p:spPr>
        <p:txBody>
          <a:bodyPr wrap="none" rtlCol="0">
            <a:spAutoFit/>
          </a:bodyPr>
          <a:lstStyle/>
          <a:p>
            <a:r>
              <a:rPr lang="en-US" dirty="0" smtClean="0"/>
              <a:t>Contours = 1 </a:t>
            </a:r>
            <a:r>
              <a:rPr lang="en-US" dirty="0" err="1" smtClean="0"/>
              <a:t>ft</a:t>
            </a:r>
            <a:r>
              <a:rPr lang="en-US" dirty="0" smtClean="0"/>
              <a:t>, below MLLW </a:t>
            </a:r>
            <a:endParaRPr lang="en-US" dirty="0"/>
          </a:p>
        </p:txBody>
      </p:sp>
      <p:sp>
        <p:nvSpPr>
          <p:cNvPr id="13" name="TextBox 12"/>
          <p:cNvSpPr txBox="1"/>
          <p:nvPr/>
        </p:nvSpPr>
        <p:spPr>
          <a:xfrm>
            <a:off x="1732446" y="938868"/>
            <a:ext cx="2378664" cy="369332"/>
          </a:xfrm>
          <a:prstGeom prst="rect">
            <a:avLst/>
          </a:prstGeom>
          <a:noFill/>
        </p:spPr>
        <p:txBody>
          <a:bodyPr wrap="none" rtlCol="0">
            <a:spAutoFit/>
          </a:bodyPr>
          <a:lstStyle/>
          <a:p>
            <a:r>
              <a:rPr lang="en-US" dirty="0" smtClean="0"/>
              <a:t>Placement  = 20-25 SEP</a:t>
            </a:r>
            <a:endParaRPr lang="en-US" dirty="0"/>
          </a:p>
        </p:txBody>
      </p:sp>
    </p:spTree>
    <p:extLst>
      <p:ext uri="{BB962C8B-B14F-4D97-AF65-F5344CB8AC3E}">
        <p14:creationId xmlns:p14="http://schemas.microsoft.com/office/powerpoint/2010/main" val="28853773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3812" y="-1"/>
            <a:ext cx="8850188" cy="6858000"/>
          </a:xfrm>
          <a:prstGeom prst="rect">
            <a:avLst/>
          </a:prstGeom>
        </p:spPr>
      </p:pic>
      <p:sp>
        <p:nvSpPr>
          <p:cNvPr id="3" name="TextBox 2"/>
          <p:cNvSpPr txBox="1"/>
          <p:nvPr/>
        </p:nvSpPr>
        <p:spPr>
          <a:xfrm>
            <a:off x="6104968" y="6008181"/>
            <a:ext cx="2585003" cy="646331"/>
          </a:xfrm>
          <a:prstGeom prst="rect">
            <a:avLst/>
          </a:prstGeom>
          <a:noFill/>
        </p:spPr>
        <p:txBody>
          <a:bodyPr wrap="none" rtlCol="0">
            <a:spAutoFit/>
          </a:bodyPr>
          <a:lstStyle/>
          <a:p>
            <a:r>
              <a:rPr lang="en-US" sz="3600" b="1" dirty="0" smtClean="0"/>
              <a:t>24 OCT 2019</a:t>
            </a:r>
            <a:endParaRPr lang="en-US" sz="3600" b="1" dirty="0"/>
          </a:p>
        </p:txBody>
      </p:sp>
      <p:sp>
        <p:nvSpPr>
          <p:cNvPr id="8" name="TextBox 7"/>
          <p:cNvSpPr txBox="1"/>
          <p:nvPr/>
        </p:nvSpPr>
        <p:spPr>
          <a:xfrm rot="17185560">
            <a:off x="1722166" y="3832762"/>
            <a:ext cx="1072025" cy="307777"/>
          </a:xfrm>
          <a:prstGeom prst="rect">
            <a:avLst/>
          </a:prstGeom>
          <a:noFill/>
        </p:spPr>
        <p:txBody>
          <a:bodyPr wrap="none" rtlCol="0">
            <a:spAutoFit/>
          </a:bodyPr>
          <a:lstStyle/>
          <a:p>
            <a:r>
              <a:rPr lang="en-US" sz="1400" dirty="0" smtClean="0"/>
              <a:t>-</a:t>
            </a:r>
            <a:r>
              <a:rPr lang="en-US" sz="1400" dirty="0" smtClean="0"/>
              <a:t>52 </a:t>
            </a:r>
            <a:r>
              <a:rPr lang="en-US" sz="1400" dirty="0" err="1" smtClean="0"/>
              <a:t>ft</a:t>
            </a:r>
            <a:r>
              <a:rPr lang="en-US" sz="1400" dirty="0" smtClean="0"/>
              <a:t> MLLW</a:t>
            </a:r>
            <a:endParaRPr lang="en-US" sz="1400" dirty="0"/>
          </a:p>
        </p:txBody>
      </p:sp>
      <p:sp>
        <p:nvSpPr>
          <p:cNvPr id="11" name="TextBox 10"/>
          <p:cNvSpPr txBox="1"/>
          <p:nvPr/>
        </p:nvSpPr>
        <p:spPr>
          <a:xfrm>
            <a:off x="111085" y="23158"/>
            <a:ext cx="4098814" cy="1077218"/>
          </a:xfrm>
          <a:prstGeom prst="rect">
            <a:avLst/>
          </a:prstGeom>
          <a:noFill/>
        </p:spPr>
        <p:txBody>
          <a:bodyPr wrap="none" rtlCol="0">
            <a:spAutoFit/>
          </a:bodyPr>
          <a:lstStyle/>
          <a:p>
            <a:r>
              <a:rPr lang="en-US" sz="3200" b="1" i="1" dirty="0" smtClean="0"/>
              <a:t>29 days AFTER </a:t>
            </a:r>
          </a:p>
          <a:p>
            <a:r>
              <a:rPr lang="en-US" sz="3200" b="1" i="1" dirty="0"/>
              <a:t> </a:t>
            </a:r>
            <a:r>
              <a:rPr lang="en-US" sz="3200" b="1" i="1" dirty="0" smtClean="0"/>
              <a:t>            Final placement</a:t>
            </a:r>
            <a:endParaRPr lang="en-US" sz="3200" b="1" i="1" dirty="0"/>
          </a:p>
        </p:txBody>
      </p:sp>
      <p:sp>
        <p:nvSpPr>
          <p:cNvPr id="12" name="TextBox 11"/>
          <p:cNvSpPr txBox="1"/>
          <p:nvPr/>
        </p:nvSpPr>
        <p:spPr>
          <a:xfrm>
            <a:off x="344924" y="6299644"/>
            <a:ext cx="2949782" cy="369332"/>
          </a:xfrm>
          <a:prstGeom prst="rect">
            <a:avLst/>
          </a:prstGeom>
          <a:noFill/>
        </p:spPr>
        <p:txBody>
          <a:bodyPr wrap="none" rtlCol="0">
            <a:spAutoFit/>
          </a:bodyPr>
          <a:lstStyle/>
          <a:p>
            <a:r>
              <a:rPr lang="en-US" dirty="0" smtClean="0"/>
              <a:t>Contours = 1 </a:t>
            </a:r>
            <a:r>
              <a:rPr lang="en-US" dirty="0" err="1" smtClean="0"/>
              <a:t>ft</a:t>
            </a:r>
            <a:r>
              <a:rPr lang="en-US" dirty="0" smtClean="0"/>
              <a:t>, below MLLW </a:t>
            </a:r>
            <a:endParaRPr lang="en-US" dirty="0"/>
          </a:p>
        </p:txBody>
      </p:sp>
      <p:sp>
        <p:nvSpPr>
          <p:cNvPr id="13" name="TextBox 12"/>
          <p:cNvSpPr txBox="1"/>
          <p:nvPr/>
        </p:nvSpPr>
        <p:spPr>
          <a:xfrm>
            <a:off x="1732446" y="938868"/>
            <a:ext cx="2378664" cy="369332"/>
          </a:xfrm>
          <a:prstGeom prst="rect">
            <a:avLst/>
          </a:prstGeom>
          <a:noFill/>
        </p:spPr>
        <p:txBody>
          <a:bodyPr wrap="none" rtlCol="0">
            <a:spAutoFit/>
          </a:bodyPr>
          <a:lstStyle/>
          <a:p>
            <a:r>
              <a:rPr lang="en-US" dirty="0" smtClean="0"/>
              <a:t>Placement  = 20-25 SEP</a:t>
            </a:r>
            <a:endParaRPr lang="en-US" dirty="0"/>
          </a:p>
        </p:txBody>
      </p:sp>
    </p:spTree>
    <p:extLst>
      <p:ext uri="{BB962C8B-B14F-4D97-AF65-F5344CB8AC3E}">
        <p14:creationId xmlns:p14="http://schemas.microsoft.com/office/powerpoint/2010/main" val="25748444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1125"/>
          <a:stretch/>
        </p:blipFill>
        <p:spPr>
          <a:xfrm>
            <a:off x="298922" y="44067"/>
            <a:ext cx="8460588" cy="6780882"/>
          </a:xfrm>
          <a:prstGeom prst="rect">
            <a:avLst/>
          </a:prstGeom>
        </p:spPr>
      </p:pic>
      <p:sp>
        <p:nvSpPr>
          <p:cNvPr id="12" name="TextBox 11"/>
          <p:cNvSpPr txBox="1"/>
          <p:nvPr/>
        </p:nvSpPr>
        <p:spPr>
          <a:xfrm>
            <a:off x="84290" y="3774249"/>
            <a:ext cx="3419590" cy="923330"/>
          </a:xfrm>
          <a:prstGeom prst="rect">
            <a:avLst/>
          </a:prstGeom>
          <a:noFill/>
        </p:spPr>
        <p:txBody>
          <a:bodyPr wrap="none" rtlCol="0">
            <a:spAutoFit/>
          </a:bodyPr>
          <a:lstStyle/>
          <a:p>
            <a:r>
              <a:rPr lang="en-US" b="1" dirty="0" smtClean="0"/>
              <a:t>96 </a:t>
            </a:r>
            <a:r>
              <a:rPr lang="en-US" b="1" dirty="0" err="1" smtClean="0"/>
              <a:t>Kcy</a:t>
            </a:r>
            <a:r>
              <a:rPr lang="en-US" b="1" dirty="0" smtClean="0"/>
              <a:t> on Seabed within feature*</a:t>
            </a:r>
          </a:p>
          <a:p>
            <a:r>
              <a:rPr lang="en-US" b="1" dirty="0"/>
              <a:t> </a:t>
            </a:r>
            <a:r>
              <a:rPr lang="en-US" b="1" dirty="0" smtClean="0"/>
              <a:t>  </a:t>
            </a:r>
          </a:p>
          <a:p>
            <a:r>
              <a:rPr lang="en-US" b="1" dirty="0"/>
              <a:t>4</a:t>
            </a:r>
            <a:r>
              <a:rPr lang="en-US" b="1" dirty="0" smtClean="0"/>
              <a:t> </a:t>
            </a:r>
            <a:r>
              <a:rPr lang="en-US" b="1" dirty="0" err="1" smtClean="0"/>
              <a:t>Kcy</a:t>
            </a:r>
            <a:r>
              <a:rPr lang="en-US" b="1" dirty="0" smtClean="0"/>
              <a:t> dispersed since placement* </a:t>
            </a:r>
            <a:endParaRPr lang="en-US" b="1" dirty="0"/>
          </a:p>
        </p:txBody>
      </p:sp>
      <p:sp>
        <p:nvSpPr>
          <p:cNvPr id="6" name="TextBox 5"/>
          <p:cNvSpPr txBox="1"/>
          <p:nvPr/>
        </p:nvSpPr>
        <p:spPr>
          <a:xfrm>
            <a:off x="5719477" y="5877678"/>
            <a:ext cx="3254665" cy="646331"/>
          </a:xfrm>
          <a:prstGeom prst="rect">
            <a:avLst/>
          </a:prstGeom>
          <a:noFill/>
        </p:spPr>
        <p:txBody>
          <a:bodyPr wrap="square" rtlCol="0">
            <a:spAutoFit/>
          </a:bodyPr>
          <a:lstStyle/>
          <a:p>
            <a:r>
              <a:rPr lang="en-US" b="1" dirty="0" smtClean="0"/>
              <a:t>Max mound height = </a:t>
            </a:r>
            <a:r>
              <a:rPr lang="en-US" b="1" dirty="0"/>
              <a:t>2</a:t>
            </a:r>
            <a:r>
              <a:rPr lang="en-US" b="1" dirty="0" smtClean="0"/>
              <a:t>.4 </a:t>
            </a:r>
            <a:r>
              <a:rPr lang="en-US" b="1" dirty="0" err="1" smtClean="0"/>
              <a:t>ft</a:t>
            </a:r>
            <a:r>
              <a:rPr lang="en-US" b="1" dirty="0" smtClean="0"/>
              <a:t> with respect to 14 SEP seabed</a:t>
            </a:r>
            <a:endParaRPr lang="en-US" b="1" dirty="0"/>
          </a:p>
        </p:txBody>
      </p:sp>
      <p:sp>
        <p:nvSpPr>
          <p:cNvPr id="7" name="TextBox 6"/>
          <p:cNvSpPr txBox="1"/>
          <p:nvPr/>
        </p:nvSpPr>
        <p:spPr>
          <a:xfrm>
            <a:off x="138446" y="-97829"/>
            <a:ext cx="8798819" cy="584775"/>
          </a:xfrm>
          <a:prstGeom prst="rect">
            <a:avLst/>
          </a:prstGeom>
          <a:noFill/>
        </p:spPr>
        <p:txBody>
          <a:bodyPr wrap="none" rtlCol="0">
            <a:spAutoFit/>
          </a:bodyPr>
          <a:lstStyle/>
          <a:p>
            <a:r>
              <a:rPr lang="en-US" sz="3200" b="1" i="1" dirty="0"/>
              <a:t>0</a:t>
            </a:r>
            <a:r>
              <a:rPr lang="en-US" sz="3200" b="1" i="1" dirty="0" smtClean="0"/>
              <a:t> days AFTER placement*             </a:t>
            </a:r>
            <a:r>
              <a:rPr lang="en-US" sz="2000" b="1" i="1" dirty="0" smtClean="0"/>
              <a:t>     </a:t>
            </a:r>
            <a:r>
              <a:rPr lang="en-US" sz="2000" b="1" dirty="0" smtClean="0"/>
              <a:t>100,000 </a:t>
            </a:r>
            <a:r>
              <a:rPr lang="en-US" sz="2000" b="1" dirty="0"/>
              <a:t>CY </a:t>
            </a:r>
            <a:r>
              <a:rPr lang="en-US" sz="2000" b="1" dirty="0" smtClean="0"/>
              <a:t>initially placed</a:t>
            </a:r>
          </a:p>
        </p:txBody>
      </p:sp>
      <p:pic>
        <p:nvPicPr>
          <p:cNvPr id="10" name="Picture 9"/>
          <p:cNvPicPr>
            <a:picLocks noChangeAspect="1"/>
          </p:cNvPicPr>
          <p:nvPr/>
        </p:nvPicPr>
        <p:blipFill rotWithShape="1">
          <a:blip r:embed="rId3"/>
          <a:srcRect l="78333" t="41852" r="14792" b="26667"/>
          <a:stretch/>
        </p:blipFill>
        <p:spPr>
          <a:xfrm>
            <a:off x="7903054" y="1646601"/>
            <a:ext cx="820608" cy="2743201"/>
          </a:xfrm>
          <a:prstGeom prst="rect">
            <a:avLst/>
          </a:prstGeom>
        </p:spPr>
      </p:pic>
      <p:sp>
        <p:nvSpPr>
          <p:cNvPr id="11" name="TextBox 10"/>
          <p:cNvSpPr txBox="1"/>
          <p:nvPr/>
        </p:nvSpPr>
        <p:spPr>
          <a:xfrm>
            <a:off x="7712072" y="4235914"/>
            <a:ext cx="1202573" cy="307777"/>
          </a:xfrm>
          <a:prstGeom prst="rect">
            <a:avLst/>
          </a:prstGeom>
          <a:noFill/>
        </p:spPr>
        <p:txBody>
          <a:bodyPr wrap="none" rtlCol="0">
            <a:spAutoFit/>
          </a:bodyPr>
          <a:lstStyle/>
          <a:p>
            <a:r>
              <a:rPr lang="en-US" sz="1400" b="1" dirty="0" smtClean="0"/>
              <a:t>Deposition, </a:t>
            </a:r>
            <a:r>
              <a:rPr lang="en-US" sz="1400" b="1" dirty="0" err="1" smtClean="0"/>
              <a:t>ft</a:t>
            </a:r>
            <a:endParaRPr lang="en-US" sz="1400" b="1" dirty="0"/>
          </a:p>
        </p:txBody>
      </p:sp>
      <p:sp>
        <p:nvSpPr>
          <p:cNvPr id="3" name="TextBox 2"/>
          <p:cNvSpPr txBox="1"/>
          <p:nvPr/>
        </p:nvSpPr>
        <p:spPr>
          <a:xfrm>
            <a:off x="138446" y="5915292"/>
            <a:ext cx="2943434" cy="954107"/>
          </a:xfrm>
          <a:prstGeom prst="rect">
            <a:avLst/>
          </a:prstGeom>
          <a:noFill/>
        </p:spPr>
        <p:txBody>
          <a:bodyPr wrap="none" rtlCol="0">
            <a:spAutoFit/>
          </a:bodyPr>
          <a:lstStyle/>
          <a:p>
            <a:r>
              <a:rPr lang="en-US" sz="2800" b="1" dirty="0" smtClean="0"/>
              <a:t>Survey Difference </a:t>
            </a:r>
            <a:br>
              <a:rPr lang="en-US" sz="2800" b="1" dirty="0" smtClean="0"/>
            </a:br>
            <a:r>
              <a:rPr lang="en-US" sz="2800" b="1" dirty="0" smtClean="0"/>
              <a:t>25 - 14 SEP 2019* </a:t>
            </a:r>
            <a:endParaRPr lang="en-US" sz="2800" b="1" dirty="0"/>
          </a:p>
        </p:txBody>
      </p:sp>
      <p:sp>
        <p:nvSpPr>
          <p:cNvPr id="5" name="TextBox 4"/>
          <p:cNvSpPr txBox="1"/>
          <p:nvPr/>
        </p:nvSpPr>
        <p:spPr>
          <a:xfrm>
            <a:off x="2150552" y="400109"/>
            <a:ext cx="2378664" cy="369332"/>
          </a:xfrm>
          <a:prstGeom prst="rect">
            <a:avLst/>
          </a:prstGeom>
          <a:noFill/>
        </p:spPr>
        <p:txBody>
          <a:bodyPr wrap="none" rtlCol="0">
            <a:spAutoFit/>
          </a:bodyPr>
          <a:lstStyle/>
          <a:p>
            <a:r>
              <a:rPr lang="en-US" dirty="0" smtClean="0"/>
              <a:t>Placement  = 20-25 SEP</a:t>
            </a:r>
            <a:endParaRPr lang="en-US" dirty="0"/>
          </a:p>
        </p:txBody>
      </p:sp>
    </p:spTree>
    <p:extLst>
      <p:ext uri="{BB962C8B-B14F-4D97-AF65-F5344CB8AC3E}">
        <p14:creationId xmlns:p14="http://schemas.microsoft.com/office/powerpoint/2010/main" val="42646730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893"/>
          <a:stretch/>
        </p:blipFill>
        <p:spPr>
          <a:xfrm>
            <a:off x="308113" y="0"/>
            <a:ext cx="8766314" cy="6857999"/>
          </a:xfrm>
          <a:prstGeom prst="rect">
            <a:avLst/>
          </a:prstGeom>
        </p:spPr>
      </p:pic>
      <p:sp>
        <p:nvSpPr>
          <p:cNvPr id="12" name="TextBox 11"/>
          <p:cNvSpPr txBox="1"/>
          <p:nvPr/>
        </p:nvSpPr>
        <p:spPr>
          <a:xfrm>
            <a:off x="49510" y="3597709"/>
            <a:ext cx="3421193" cy="923330"/>
          </a:xfrm>
          <a:prstGeom prst="rect">
            <a:avLst/>
          </a:prstGeom>
          <a:noFill/>
        </p:spPr>
        <p:txBody>
          <a:bodyPr wrap="none" rtlCol="0">
            <a:spAutoFit/>
          </a:bodyPr>
          <a:lstStyle/>
          <a:p>
            <a:r>
              <a:rPr lang="en-US" b="1" dirty="0" smtClean="0"/>
              <a:t>44 </a:t>
            </a:r>
            <a:r>
              <a:rPr lang="en-US" b="1" dirty="0" err="1" smtClean="0"/>
              <a:t>Kcy</a:t>
            </a:r>
            <a:r>
              <a:rPr lang="en-US" b="1" dirty="0" smtClean="0"/>
              <a:t> on Seabed within feature</a:t>
            </a:r>
          </a:p>
          <a:p>
            <a:r>
              <a:rPr lang="en-US" b="1" dirty="0"/>
              <a:t> </a:t>
            </a:r>
            <a:r>
              <a:rPr lang="en-US" b="1" dirty="0" smtClean="0"/>
              <a:t>  </a:t>
            </a:r>
          </a:p>
          <a:p>
            <a:r>
              <a:rPr lang="en-US" b="1" dirty="0"/>
              <a:t>5</a:t>
            </a:r>
            <a:r>
              <a:rPr lang="en-US" b="1" dirty="0" smtClean="0"/>
              <a:t>6 </a:t>
            </a:r>
            <a:r>
              <a:rPr lang="en-US" b="1" dirty="0" err="1" smtClean="0"/>
              <a:t>Kcy</a:t>
            </a:r>
            <a:r>
              <a:rPr lang="en-US" b="1" dirty="0" smtClean="0"/>
              <a:t> dispersed since placement </a:t>
            </a:r>
            <a:endParaRPr lang="en-US" b="1" dirty="0"/>
          </a:p>
        </p:txBody>
      </p:sp>
      <p:sp>
        <p:nvSpPr>
          <p:cNvPr id="6" name="TextBox 5"/>
          <p:cNvSpPr txBox="1"/>
          <p:nvPr/>
        </p:nvSpPr>
        <p:spPr>
          <a:xfrm>
            <a:off x="5819762" y="5592126"/>
            <a:ext cx="3254665" cy="646331"/>
          </a:xfrm>
          <a:prstGeom prst="rect">
            <a:avLst/>
          </a:prstGeom>
          <a:noFill/>
        </p:spPr>
        <p:txBody>
          <a:bodyPr wrap="square" rtlCol="0">
            <a:spAutoFit/>
          </a:bodyPr>
          <a:lstStyle/>
          <a:p>
            <a:r>
              <a:rPr lang="en-US" b="1" dirty="0" smtClean="0"/>
              <a:t>Max mound height = 1.4 </a:t>
            </a:r>
            <a:r>
              <a:rPr lang="en-US" b="1" dirty="0" err="1" smtClean="0"/>
              <a:t>ft</a:t>
            </a:r>
            <a:r>
              <a:rPr lang="en-US" b="1" dirty="0" smtClean="0"/>
              <a:t> with respect to 14 SEP seabed</a:t>
            </a:r>
            <a:endParaRPr lang="en-US" b="1" dirty="0"/>
          </a:p>
        </p:txBody>
      </p:sp>
      <p:sp>
        <p:nvSpPr>
          <p:cNvPr id="7" name="TextBox 6"/>
          <p:cNvSpPr txBox="1"/>
          <p:nvPr/>
        </p:nvSpPr>
        <p:spPr>
          <a:xfrm>
            <a:off x="138446" y="-97829"/>
            <a:ext cx="8593635" cy="584775"/>
          </a:xfrm>
          <a:prstGeom prst="rect">
            <a:avLst/>
          </a:prstGeom>
          <a:noFill/>
        </p:spPr>
        <p:txBody>
          <a:bodyPr wrap="none" rtlCol="0">
            <a:spAutoFit/>
          </a:bodyPr>
          <a:lstStyle/>
          <a:p>
            <a:r>
              <a:rPr lang="en-US" sz="3200" b="1" i="1" dirty="0" smtClean="0"/>
              <a:t>5 days AFTER placement             </a:t>
            </a:r>
            <a:r>
              <a:rPr lang="en-US" sz="2000" b="1" i="1" dirty="0"/>
              <a:t> </a:t>
            </a:r>
            <a:r>
              <a:rPr lang="en-US" sz="2000" b="1" i="1" dirty="0" smtClean="0"/>
              <a:t>    </a:t>
            </a:r>
            <a:r>
              <a:rPr lang="en-US" sz="2000" b="1" dirty="0" smtClean="0"/>
              <a:t>100,000 </a:t>
            </a:r>
            <a:r>
              <a:rPr lang="en-US" sz="2000" b="1" dirty="0"/>
              <a:t>CY </a:t>
            </a:r>
            <a:r>
              <a:rPr lang="en-US" sz="2000" b="1" dirty="0" smtClean="0"/>
              <a:t>initially placed</a:t>
            </a:r>
          </a:p>
        </p:txBody>
      </p:sp>
      <p:pic>
        <p:nvPicPr>
          <p:cNvPr id="10" name="Picture 9"/>
          <p:cNvPicPr>
            <a:picLocks noChangeAspect="1"/>
          </p:cNvPicPr>
          <p:nvPr/>
        </p:nvPicPr>
        <p:blipFill rotWithShape="1">
          <a:blip r:embed="rId3"/>
          <a:srcRect l="78333" t="41852" r="14792" b="26667"/>
          <a:stretch/>
        </p:blipFill>
        <p:spPr>
          <a:xfrm>
            <a:off x="7903054" y="1646601"/>
            <a:ext cx="820608" cy="2743201"/>
          </a:xfrm>
          <a:prstGeom prst="rect">
            <a:avLst/>
          </a:prstGeom>
        </p:spPr>
      </p:pic>
      <p:sp>
        <p:nvSpPr>
          <p:cNvPr id="11" name="TextBox 10"/>
          <p:cNvSpPr txBox="1"/>
          <p:nvPr/>
        </p:nvSpPr>
        <p:spPr>
          <a:xfrm>
            <a:off x="7712072" y="4235914"/>
            <a:ext cx="1202573" cy="307777"/>
          </a:xfrm>
          <a:prstGeom prst="rect">
            <a:avLst/>
          </a:prstGeom>
          <a:noFill/>
        </p:spPr>
        <p:txBody>
          <a:bodyPr wrap="none" rtlCol="0">
            <a:spAutoFit/>
          </a:bodyPr>
          <a:lstStyle/>
          <a:p>
            <a:r>
              <a:rPr lang="en-US" sz="1400" b="1" dirty="0" smtClean="0"/>
              <a:t>Deposition, </a:t>
            </a:r>
            <a:r>
              <a:rPr lang="en-US" sz="1400" b="1" dirty="0" err="1" smtClean="0"/>
              <a:t>ft</a:t>
            </a:r>
            <a:endParaRPr lang="en-US" sz="1400" b="1" dirty="0"/>
          </a:p>
        </p:txBody>
      </p:sp>
      <p:sp>
        <p:nvSpPr>
          <p:cNvPr id="3" name="TextBox 2"/>
          <p:cNvSpPr txBox="1"/>
          <p:nvPr/>
        </p:nvSpPr>
        <p:spPr>
          <a:xfrm>
            <a:off x="138446" y="5915292"/>
            <a:ext cx="2953053" cy="954107"/>
          </a:xfrm>
          <a:prstGeom prst="rect">
            <a:avLst/>
          </a:prstGeom>
          <a:noFill/>
        </p:spPr>
        <p:txBody>
          <a:bodyPr wrap="none" rtlCol="0">
            <a:spAutoFit/>
          </a:bodyPr>
          <a:lstStyle/>
          <a:p>
            <a:r>
              <a:rPr lang="en-US" sz="2800" b="1" dirty="0" smtClean="0"/>
              <a:t>Survey Difference </a:t>
            </a:r>
            <a:br>
              <a:rPr lang="en-US" sz="2800" b="1" dirty="0" smtClean="0"/>
            </a:br>
            <a:r>
              <a:rPr lang="en-US" sz="2800" b="1" dirty="0" smtClean="0"/>
              <a:t>30 </a:t>
            </a:r>
            <a:r>
              <a:rPr lang="en-US" sz="2800" b="1" dirty="0" smtClean="0"/>
              <a:t>- </a:t>
            </a:r>
            <a:r>
              <a:rPr lang="en-US" sz="2800" b="1" dirty="0" smtClean="0"/>
              <a:t>14 SEP 2019 </a:t>
            </a:r>
            <a:endParaRPr lang="en-US" sz="2800" b="1" dirty="0"/>
          </a:p>
        </p:txBody>
      </p:sp>
      <p:sp>
        <p:nvSpPr>
          <p:cNvPr id="5" name="TextBox 4"/>
          <p:cNvSpPr txBox="1"/>
          <p:nvPr/>
        </p:nvSpPr>
        <p:spPr>
          <a:xfrm>
            <a:off x="2150552" y="400109"/>
            <a:ext cx="2378664" cy="369332"/>
          </a:xfrm>
          <a:prstGeom prst="rect">
            <a:avLst/>
          </a:prstGeom>
          <a:noFill/>
        </p:spPr>
        <p:txBody>
          <a:bodyPr wrap="none" rtlCol="0">
            <a:spAutoFit/>
          </a:bodyPr>
          <a:lstStyle/>
          <a:p>
            <a:r>
              <a:rPr lang="en-US" dirty="0" smtClean="0"/>
              <a:t>Placement  = 20-25 SEP</a:t>
            </a:r>
            <a:endParaRPr lang="en-US" dirty="0"/>
          </a:p>
        </p:txBody>
      </p:sp>
    </p:spTree>
    <p:extLst>
      <p:ext uri="{BB962C8B-B14F-4D97-AF65-F5344CB8AC3E}">
        <p14:creationId xmlns:p14="http://schemas.microsoft.com/office/powerpoint/2010/main" val="30852112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1449"/>
          <a:stretch/>
        </p:blipFill>
        <p:spPr>
          <a:xfrm>
            <a:off x="347870" y="0"/>
            <a:ext cx="8731472" cy="6858000"/>
          </a:xfrm>
          <a:prstGeom prst="rect">
            <a:avLst/>
          </a:prstGeom>
        </p:spPr>
      </p:pic>
      <p:sp>
        <p:nvSpPr>
          <p:cNvPr id="6" name="TextBox 5"/>
          <p:cNvSpPr txBox="1"/>
          <p:nvPr/>
        </p:nvSpPr>
        <p:spPr>
          <a:xfrm>
            <a:off x="5824677" y="5819045"/>
            <a:ext cx="3254665" cy="646331"/>
          </a:xfrm>
          <a:prstGeom prst="rect">
            <a:avLst/>
          </a:prstGeom>
          <a:noFill/>
        </p:spPr>
        <p:txBody>
          <a:bodyPr wrap="square" rtlCol="0">
            <a:spAutoFit/>
          </a:bodyPr>
          <a:lstStyle/>
          <a:p>
            <a:r>
              <a:rPr lang="en-US" b="1" dirty="0" smtClean="0"/>
              <a:t>Max mound height = 1.6 </a:t>
            </a:r>
            <a:r>
              <a:rPr lang="en-US" b="1" dirty="0" err="1" smtClean="0"/>
              <a:t>ft</a:t>
            </a:r>
            <a:r>
              <a:rPr lang="en-US" b="1" dirty="0" smtClean="0"/>
              <a:t> with respect to 14 SEP seabed</a:t>
            </a:r>
            <a:endParaRPr lang="en-US" b="1" dirty="0"/>
          </a:p>
        </p:txBody>
      </p:sp>
      <p:sp>
        <p:nvSpPr>
          <p:cNvPr id="7" name="TextBox 6"/>
          <p:cNvSpPr txBox="1"/>
          <p:nvPr/>
        </p:nvSpPr>
        <p:spPr>
          <a:xfrm>
            <a:off x="138446" y="-97829"/>
            <a:ext cx="8802025" cy="584775"/>
          </a:xfrm>
          <a:prstGeom prst="rect">
            <a:avLst/>
          </a:prstGeom>
          <a:noFill/>
        </p:spPr>
        <p:txBody>
          <a:bodyPr wrap="none" rtlCol="0">
            <a:spAutoFit/>
          </a:bodyPr>
          <a:lstStyle/>
          <a:p>
            <a:r>
              <a:rPr lang="en-US" sz="3200" b="1" i="1" dirty="0" smtClean="0"/>
              <a:t>16 days AFTER placement             </a:t>
            </a:r>
            <a:r>
              <a:rPr lang="en-US" sz="2000" b="1" i="1" dirty="0"/>
              <a:t> </a:t>
            </a:r>
            <a:r>
              <a:rPr lang="en-US" sz="2000" b="1" i="1" dirty="0" smtClean="0"/>
              <a:t>    </a:t>
            </a:r>
            <a:r>
              <a:rPr lang="en-US" sz="2000" b="1" dirty="0" smtClean="0"/>
              <a:t>100,000 </a:t>
            </a:r>
            <a:r>
              <a:rPr lang="en-US" sz="2000" b="1" dirty="0"/>
              <a:t>CY </a:t>
            </a:r>
            <a:r>
              <a:rPr lang="en-US" sz="2000" b="1" dirty="0" smtClean="0"/>
              <a:t>initially placed</a:t>
            </a:r>
          </a:p>
        </p:txBody>
      </p:sp>
      <p:pic>
        <p:nvPicPr>
          <p:cNvPr id="10" name="Picture 9"/>
          <p:cNvPicPr>
            <a:picLocks noChangeAspect="1"/>
          </p:cNvPicPr>
          <p:nvPr/>
        </p:nvPicPr>
        <p:blipFill rotWithShape="1">
          <a:blip r:embed="rId3"/>
          <a:srcRect l="78333" t="41852" r="14792" b="26667"/>
          <a:stretch/>
        </p:blipFill>
        <p:spPr>
          <a:xfrm>
            <a:off x="8006798" y="1781395"/>
            <a:ext cx="820608" cy="2743201"/>
          </a:xfrm>
          <a:prstGeom prst="rect">
            <a:avLst/>
          </a:prstGeom>
        </p:spPr>
      </p:pic>
      <p:sp>
        <p:nvSpPr>
          <p:cNvPr id="11" name="TextBox 10"/>
          <p:cNvSpPr txBox="1"/>
          <p:nvPr/>
        </p:nvSpPr>
        <p:spPr>
          <a:xfrm>
            <a:off x="7737898" y="4320983"/>
            <a:ext cx="1202573" cy="307777"/>
          </a:xfrm>
          <a:prstGeom prst="rect">
            <a:avLst/>
          </a:prstGeom>
          <a:noFill/>
        </p:spPr>
        <p:txBody>
          <a:bodyPr wrap="none" rtlCol="0">
            <a:spAutoFit/>
          </a:bodyPr>
          <a:lstStyle/>
          <a:p>
            <a:r>
              <a:rPr lang="en-US" sz="1400" b="1" dirty="0" smtClean="0"/>
              <a:t>Deposition, </a:t>
            </a:r>
            <a:r>
              <a:rPr lang="en-US" sz="1400" b="1" dirty="0" err="1" smtClean="0"/>
              <a:t>ft</a:t>
            </a:r>
            <a:endParaRPr lang="en-US" sz="1400" b="1" dirty="0"/>
          </a:p>
        </p:txBody>
      </p:sp>
      <p:sp>
        <p:nvSpPr>
          <p:cNvPr id="3" name="TextBox 2"/>
          <p:cNvSpPr txBox="1"/>
          <p:nvPr/>
        </p:nvSpPr>
        <p:spPr>
          <a:xfrm>
            <a:off x="138446" y="5915292"/>
            <a:ext cx="3313856" cy="954107"/>
          </a:xfrm>
          <a:prstGeom prst="rect">
            <a:avLst/>
          </a:prstGeom>
          <a:noFill/>
        </p:spPr>
        <p:txBody>
          <a:bodyPr wrap="none" rtlCol="0">
            <a:spAutoFit/>
          </a:bodyPr>
          <a:lstStyle/>
          <a:p>
            <a:r>
              <a:rPr lang="en-US" sz="2800" b="1" dirty="0" smtClean="0"/>
              <a:t>Survey Difference </a:t>
            </a:r>
            <a:br>
              <a:rPr lang="en-US" sz="2800" b="1" dirty="0" smtClean="0"/>
            </a:br>
            <a:r>
              <a:rPr lang="en-US" sz="2800" b="1" dirty="0" smtClean="0"/>
              <a:t>11 OCT- 14 SEP 2019 </a:t>
            </a:r>
            <a:endParaRPr lang="en-US" sz="2800" b="1" dirty="0"/>
          </a:p>
        </p:txBody>
      </p:sp>
      <p:sp>
        <p:nvSpPr>
          <p:cNvPr id="5" name="TextBox 4"/>
          <p:cNvSpPr txBox="1"/>
          <p:nvPr/>
        </p:nvSpPr>
        <p:spPr>
          <a:xfrm>
            <a:off x="2150552" y="400109"/>
            <a:ext cx="2378664" cy="369332"/>
          </a:xfrm>
          <a:prstGeom prst="rect">
            <a:avLst/>
          </a:prstGeom>
          <a:noFill/>
        </p:spPr>
        <p:txBody>
          <a:bodyPr wrap="none" rtlCol="0">
            <a:spAutoFit/>
          </a:bodyPr>
          <a:lstStyle/>
          <a:p>
            <a:r>
              <a:rPr lang="en-US" dirty="0" smtClean="0"/>
              <a:t>Placement  = 20-25 SEP</a:t>
            </a:r>
            <a:endParaRPr lang="en-US" dirty="0"/>
          </a:p>
        </p:txBody>
      </p:sp>
      <p:sp>
        <p:nvSpPr>
          <p:cNvPr id="13" name="TextBox 12"/>
          <p:cNvSpPr txBox="1"/>
          <p:nvPr/>
        </p:nvSpPr>
        <p:spPr>
          <a:xfrm>
            <a:off x="49510" y="3597709"/>
            <a:ext cx="3474093" cy="1754326"/>
          </a:xfrm>
          <a:prstGeom prst="rect">
            <a:avLst/>
          </a:prstGeom>
          <a:noFill/>
        </p:spPr>
        <p:txBody>
          <a:bodyPr wrap="none" rtlCol="0">
            <a:spAutoFit/>
          </a:bodyPr>
          <a:lstStyle/>
          <a:p>
            <a:r>
              <a:rPr lang="en-US" b="1" dirty="0" smtClean="0"/>
              <a:t>42 </a:t>
            </a:r>
            <a:r>
              <a:rPr lang="en-US" b="1" dirty="0" err="1" smtClean="0"/>
              <a:t>Kcy</a:t>
            </a:r>
            <a:r>
              <a:rPr lang="en-US" b="1" dirty="0" smtClean="0"/>
              <a:t> on Seabed within feature</a:t>
            </a:r>
          </a:p>
          <a:p>
            <a:r>
              <a:rPr lang="en-US" b="1" dirty="0"/>
              <a:t> </a:t>
            </a:r>
            <a:r>
              <a:rPr lang="en-US" b="1" dirty="0" smtClean="0"/>
              <a:t>  </a:t>
            </a:r>
          </a:p>
          <a:p>
            <a:r>
              <a:rPr lang="en-US" b="1" dirty="0"/>
              <a:t>2</a:t>
            </a:r>
            <a:r>
              <a:rPr lang="en-US" b="1" dirty="0" smtClean="0"/>
              <a:t> </a:t>
            </a:r>
            <a:r>
              <a:rPr lang="en-US" b="1" dirty="0" err="1" smtClean="0"/>
              <a:t>Kcy</a:t>
            </a:r>
            <a:r>
              <a:rPr lang="en-US" b="1" dirty="0" smtClean="0"/>
              <a:t> eroded from feature</a:t>
            </a:r>
          </a:p>
          <a:p>
            <a:r>
              <a:rPr lang="en-US" b="1" dirty="0"/>
              <a:t> </a:t>
            </a:r>
            <a:r>
              <a:rPr lang="en-US" b="1" dirty="0" smtClean="0"/>
              <a:t>during 11 OCT – 30 SEP </a:t>
            </a:r>
          </a:p>
          <a:p>
            <a:endParaRPr lang="en-US" b="1" dirty="0"/>
          </a:p>
          <a:p>
            <a:r>
              <a:rPr lang="en-US" b="1" dirty="0" smtClean="0"/>
              <a:t> 58 </a:t>
            </a:r>
            <a:r>
              <a:rPr lang="en-US" b="1" dirty="0" err="1" smtClean="0"/>
              <a:t>Kcy</a:t>
            </a:r>
            <a:r>
              <a:rPr lang="en-US" b="1" dirty="0" smtClean="0"/>
              <a:t> dispersed since placement </a:t>
            </a:r>
            <a:endParaRPr lang="en-US" b="1" dirty="0"/>
          </a:p>
        </p:txBody>
      </p:sp>
    </p:spTree>
    <p:extLst>
      <p:ext uri="{BB962C8B-B14F-4D97-AF65-F5344CB8AC3E}">
        <p14:creationId xmlns:p14="http://schemas.microsoft.com/office/powerpoint/2010/main" val="38417523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8479" y="0"/>
            <a:ext cx="8893438" cy="6858000"/>
          </a:xfrm>
          <a:prstGeom prst="rect">
            <a:avLst/>
          </a:prstGeom>
        </p:spPr>
      </p:pic>
      <p:sp>
        <p:nvSpPr>
          <p:cNvPr id="12" name="TextBox 11"/>
          <p:cNvSpPr txBox="1"/>
          <p:nvPr/>
        </p:nvSpPr>
        <p:spPr>
          <a:xfrm>
            <a:off x="49510" y="3597709"/>
            <a:ext cx="3474093" cy="1754326"/>
          </a:xfrm>
          <a:prstGeom prst="rect">
            <a:avLst/>
          </a:prstGeom>
          <a:noFill/>
        </p:spPr>
        <p:txBody>
          <a:bodyPr wrap="none" rtlCol="0">
            <a:spAutoFit/>
          </a:bodyPr>
          <a:lstStyle/>
          <a:p>
            <a:r>
              <a:rPr lang="en-US" b="1" dirty="0" smtClean="0"/>
              <a:t>8 </a:t>
            </a:r>
            <a:r>
              <a:rPr lang="en-US" b="1" dirty="0" err="1" smtClean="0"/>
              <a:t>Kcy</a:t>
            </a:r>
            <a:r>
              <a:rPr lang="en-US" b="1" dirty="0" smtClean="0"/>
              <a:t> on Seabed within feature</a:t>
            </a:r>
          </a:p>
          <a:p>
            <a:r>
              <a:rPr lang="en-US" b="1" dirty="0"/>
              <a:t> </a:t>
            </a:r>
            <a:r>
              <a:rPr lang="en-US" b="1" dirty="0" smtClean="0"/>
              <a:t>  </a:t>
            </a:r>
          </a:p>
          <a:p>
            <a:r>
              <a:rPr lang="en-US" b="1" dirty="0" smtClean="0"/>
              <a:t>34 </a:t>
            </a:r>
            <a:r>
              <a:rPr lang="en-US" b="1" dirty="0" err="1" smtClean="0"/>
              <a:t>Kcy</a:t>
            </a:r>
            <a:r>
              <a:rPr lang="en-US" b="1" dirty="0" smtClean="0"/>
              <a:t> eroded from feature</a:t>
            </a:r>
          </a:p>
          <a:p>
            <a:r>
              <a:rPr lang="en-US" b="1" dirty="0"/>
              <a:t> </a:t>
            </a:r>
            <a:r>
              <a:rPr lang="en-US" b="1" dirty="0" smtClean="0"/>
              <a:t>during 24 OCT – 11 OCT </a:t>
            </a:r>
          </a:p>
          <a:p>
            <a:endParaRPr lang="en-US" b="1" dirty="0"/>
          </a:p>
          <a:p>
            <a:r>
              <a:rPr lang="en-US" b="1" dirty="0" smtClean="0"/>
              <a:t> 92 </a:t>
            </a:r>
            <a:r>
              <a:rPr lang="en-US" b="1" dirty="0" err="1" smtClean="0"/>
              <a:t>Kcy</a:t>
            </a:r>
            <a:r>
              <a:rPr lang="en-US" b="1" dirty="0" smtClean="0"/>
              <a:t> dispersed since placement </a:t>
            </a:r>
            <a:endParaRPr lang="en-US" b="1" dirty="0"/>
          </a:p>
        </p:txBody>
      </p:sp>
      <p:sp>
        <p:nvSpPr>
          <p:cNvPr id="6" name="TextBox 5"/>
          <p:cNvSpPr txBox="1"/>
          <p:nvPr/>
        </p:nvSpPr>
        <p:spPr>
          <a:xfrm>
            <a:off x="5887252" y="5894203"/>
            <a:ext cx="3254665" cy="646331"/>
          </a:xfrm>
          <a:prstGeom prst="rect">
            <a:avLst/>
          </a:prstGeom>
          <a:noFill/>
        </p:spPr>
        <p:txBody>
          <a:bodyPr wrap="square" rtlCol="0">
            <a:spAutoFit/>
          </a:bodyPr>
          <a:lstStyle/>
          <a:p>
            <a:r>
              <a:rPr lang="en-US" b="1" dirty="0" smtClean="0"/>
              <a:t>Max mound height = 0.8 </a:t>
            </a:r>
            <a:r>
              <a:rPr lang="en-US" b="1" dirty="0" err="1" smtClean="0"/>
              <a:t>ft</a:t>
            </a:r>
            <a:r>
              <a:rPr lang="en-US" b="1" dirty="0" smtClean="0"/>
              <a:t> with respect to 14 SEP seabed</a:t>
            </a:r>
            <a:endParaRPr lang="en-US" b="1" dirty="0"/>
          </a:p>
        </p:txBody>
      </p:sp>
      <p:sp>
        <p:nvSpPr>
          <p:cNvPr id="7" name="TextBox 6"/>
          <p:cNvSpPr txBox="1"/>
          <p:nvPr/>
        </p:nvSpPr>
        <p:spPr>
          <a:xfrm>
            <a:off x="138446" y="-97829"/>
            <a:ext cx="8802025" cy="584775"/>
          </a:xfrm>
          <a:prstGeom prst="rect">
            <a:avLst/>
          </a:prstGeom>
          <a:noFill/>
        </p:spPr>
        <p:txBody>
          <a:bodyPr wrap="none" rtlCol="0">
            <a:spAutoFit/>
          </a:bodyPr>
          <a:lstStyle/>
          <a:p>
            <a:r>
              <a:rPr lang="en-US" sz="3200" b="1" i="1" dirty="0" smtClean="0"/>
              <a:t>29 days AFTER placement             </a:t>
            </a:r>
            <a:r>
              <a:rPr lang="en-US" sz="2000" b="1" i="1" dirty="0"/>
              <a:t> </a:t>
            </a:r>
            <a:r>
              <a:rPr lang="en-US" sz="2000" b="1" i="1" dirty="0" smtClean="0"/>
              <a:t>    </a:t>
            </a:r>
            <a:r>
              <a:rPr lang="en-US" sz="2000" b="1" dirty="0" smtClean="0"/>
              <a:t>100,000 </a:t>
            </a:r>
            <a:r>
              <a:rPr lang="en-US" sz="2000" b="1" dirty="0"/>
              <a:t>CY </a:t>
            </a:r>
            <a:r>
              <a:rPr lang="en-US" sz="2000" b="1" dirty="0" smtClean="0"/>
              <a:t>initially placed</a:t>
            </a:r>
          </a:p>
        </p:txBody>
      </p:sp>
      <p:pic>
        <p:nvPicPr>
          <p:cNvPr id="10" name="Picture 9"/>
          <p:cNvPicPr>
            <a:picLocks noChangeAspect="1"/>
          </p:cNvPicPr>
          <p:nvPr/>
        </p:nvPicPr>
        <p:blipFill rotWithShape="1">
          <a:blip r:embed="rId3"/>
          <a:srcRect l="78333" t="41852" r="14792" b="26667"/>
          <a:stretch/>
        </p:blipFill>
        <p:spPr>
          <a:xfrm>
            <a:off x="7928880" y="1737084"/>
            <a:ext cx="820608" cy="2743201"/>
          </a:xfrm>
          <a:prstGeom prst="rect">
            <a:avLst/>
          </a:prstGeom>
        </p:spPr>
      </p:pic>
      <p:sp>
        <p:nvSpPr>
          <p:cNvPr id="11" name="TextBox 10"/>
          <p:cNvSpPr txBox="1"/>
          <p:nvPr/>
        </p:nvSpPr>
        <p:spPr>
          <a:xfrm>
            <a:off x="7737898" y="4320983"/>
            <a:ext cx="1202573" cy="307777"/>
          </a:xfrm>
          <a:prstGeom prst="rect">
            <a:avLst/>
          </a:prstGeom>
          <a:noFill/>
        </p:spPr>
        <p:txBody>
          <a:bodyPr wrap="none" rtlCol="0">
            <a:spAutoFit/>
          </a:bodyPr>
          <a:lstStyle/>
          <a:p>
            <a:r>
              <a:rPr lang="en-US" sz="1400" b="1" dirty="0" smtClean="0"/>
              <a:t>Deposition, </a:t>
            </a:r>
            <a:r>
              <a:rPr lang="en-US" sz="1400" b="1" dirty="0" err="1" smtClean="0"/>
              <a:t>ft</a:t>
            </a:r>
            <a:endParaRPr lang="en-US" sz="1400" b="1" dirty="0"/>
          </a:p>
        </p:txBody>
      </p:sp>
      <p:sp>
        <p:nvSpPr>
          <p:cNvPr id="3" name="TextBox 2"/>
          <p:cNvSpPr txBox="1"/>
          <p:nvPr/>
        </p:nvSpPr>
        <p:spPr>
          <a:xfrm>
            <a:off x="138446" y="5915292"/>
            <a:ext cx="3296223" cy="954107"/>
          </a:xfrm>
          <a:prstGeom prst="rect">
            <a:avLst/>
          </a:prstGeom>
          <a:noFill/>
        </p:spPr>
        <p:txBody>
          <a:bodyPr wrap="none" rtlCol="0">
            <a:spAutoFit/>
          </a:bodyPr>
          <a:lstStyle/>
          <a:p>
            <a:r>
              <a:rPr lang="en-US" sz="2800" b="1" dirty="0" smtClean="0"/>
              <a:t>Survey Difference </a:t>
            </a:r>
            <a:br>
              <a:rPr lang="en-US" sz="2800" b="1" dirty="0" smtClean="0"/>
            </a:br>
            <a:r>
              <a:rPr lang="en-US" sz="2800" b="1" dirty="0" smtClean="0"/>
              <a:t>24 OCT- 14 SEP 2019 </a:t>
            </a:r>
            <a:endParaRPr lang="en-US" sz="2800" b="1" dirty="0"/>
          </a:p>
        </p:txBody>
      </p:sp>
      <p:sp>
        <p:nvSpPr>
          <p:cNvPr id="9" name="TextBox 8"/>
          <p:cNvSpPr txBox="1"/>
          <p:nvPr/>
        </p:nvSpPr>
        <p:spPr>
          <a:xfrm>
            <a:off x="2061100" y="399242"/>
            <a:ext cx="2378664" cy="369332"/>
          </a:xfrm>
          <a:prstGeom prst="rect">
            <a:avLst/>
          </a:prstGeom>
          <a:noFill/>
        </p:spPr>
        <p:txBody>
          <a:bodyPr wrap="none" rtlCol="0">
            <a:spAutoFit/>
          </a:bodyPr>
          <a:lstStyle/>
          <a:p>
            <a:r>
              <a:rPr lang="en-US" dirty="0" smtClean="0"/>
              <a:t>Placement  = 20-25 SEP</a:t>
            </a:r>
            <a:endParaRPr lang="en-US" dirty="0"/>
          </a:p>
        </p:txBody>
      </p:sp>
    </p:spTree>
    <p:extLst>
      <p:ext uri="{BB962C8B-B14F-4D97-AF65-F5344CB8AC3E}">
        <p14:creationId xmlns:p14="http://schemas.microsoft.com/office/powerpoint/2010/main" val="6353095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849" t="5496" r="4507" b="8942"/>
          <a:stretch/>
        </p:blipFill>
        <p:spPr>
          <a:xfrm>
            <a:off x="139588" y="700836"/>
            <a:ext cx="7324784" cy="6002216"/>
          </a:xfrm>
          <a:prstGeom prst="rect">
            <a:avLst/>
          </a:prstGeom>
        </p:spPr>
      </p:pic>
      <p:sp>
        <p:nvSpPr>
          <p:cNvPr id="4" name="TextBox 3"/>
          <p:cNvSpPr txBox="1"/>
          <p:nvPr/>
        </p:nvSpPr>
        <p:spPr>
          <a:xfrm>
            <a:off x="5135854" y="253810"/>
            <a:ext cx="971676" cy="523220"/>
          </a:xfrm>
          <a:prstGeom prst="rect">
            <a:avLst/>
          </a:prstGeom>
          <a:noFill/>
        </p:spPr>
        <p:txBody>
          <a:bodyPr wrap="none" rtlCol="0">
            <a:spAutoFit/>
          </a:bodyPr>
          <a:lstStyle/>
          <a:p>
            <a:r>
              <a:rPr lang="en-US" sz="1400" b="1" dirty="0" smtClean="0"/>
              <a:t>Placement</a:t>
            </a:r>
          </a:p>
          <a:p>
            <a:r>
              <a:rPr lang="en-US" sz="1400" b="1" dirty="0" smtClean="0"/>
              <a:t>20-25 SEP</a:t>
            </a:r>
            <a:endParaRPr lang="en-US" sz="1400" b="1" dirty="0"/>
          </a:p>
        </p:txBody>
      </p:sp>
      <p:cxnSp>
        <p:nvCxnSpPr>
          <p:cNvPr id="7" name="Straight Connector 6"/>
          <p:cNvCxnSpPr/>
          <p:nvPr/>
        </p:nvCxnSpPr>
        <p:spPr>
          <a:xfrm>
            <a:off x="6920495" y="700836"/>
            <a:ext cx="15857" cy="5814689"/>
          </a:xfrm>
          <a:prstGeom prst="line">
            <a:avLst/>
          </a:prstGeom>
          <a:ln w="4445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8513295" y="689113"/>
            <a:ext cx="11722" cy="5814689"/>
          </a:xfrm>
          <a:prstGeom prst="line">
            <a:avLst/>
          </a:prstGeom>
          <a:ln w="41275">
            <a:solidFill>
              <a:srgbClr val="008000"/>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681356" y="491863"/>
            <a:ext cx="2520462" cy="197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587571" y="2637186"/>
            <a:ext cx="2520462" cy="197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568647" y="4782509"/>
            <a:ext cx="2520462" cy="197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70494" y="785440"/>
            <a:ext cx="1377108" cy="369332"/>
          </a:xfrm>
          <a:prstGeom prst="rect">
            <a:avLst/>
          </a:prstGeom>
          <a:noFill/>
        </p:spPr>
        <p:txBody>
          <a:bodyPr wrap="none" rtlCol="0">
            <a:spAutoFit/>
          </a:bodyPr>
          <a:lstStyle/>
          <a:p>
            <a:r>
              <a:rPr lang="en-US" dirty="0" smtClean="0"/>
              <a:t>Wave Height</a:t>
            </a:r>
            <a:endParaRPr lang="en-US" dirty="0"/>
          </a:p>
        </p:txBody>
      </p:sp>
      <p:sp>
        <p:nvSpPr>
          <p:cNvPr id="13" name="TextBox 12"/>
          <p:cNvSpPr txBox="1"/>
          <p:nvPr/>
        </p:nvSpPr>
        <p:spPr>
          <a:xfrm>
            <a:off x="770494" y="2919040"/>
            <a:ext cx="1618264" cy="369332"/>
          </a:xfrm>
          <a:prstGeom prst="rect">
            <a:avLst/>
          </a:prstGeom>
          <a:noFill/>
        </p:spPr>
        <p:txBody>
          <a:bodyPr wrap="none" rtlCol="0">
            <a:spAutoFit/>
          </a:bodyPr>
          <a:lstStyle/>
          <a:p>
            <a:r>
              <a:rPr lang="en-US" dirty="0" smtClean="0"/>
              <a:t>Wave Direction</a:t>
            </a:r>
            <a:endParaRPr lang="en-US" dirty="0"/>
          </a:p>
        </p:txBody>
      </p:sp>
      <p:sp>
        <p:nvSpPr>
          <p:cNvPr id="14" name="TextBox 13"/>
          <p:cNvSpPr txBox="1"/>
          <p:nvPr/>
        </p:nvSpPr>
        <p:spPr>
          <a:xfrm>
            <a:off x="770494" y="5052640"/>
            <a:ext cx="1364989" cy="369332"/>
          </a:xfrm>
          <a:prstGeom prst="rect">
            <a:avLst/>
          </a:prstGeom>
          <a:noFill/>
        </p:spPr>
        <p:txBody>
          <a:bodyPr wrap="none" rtlCol="0">
            <a:spAutoFit/>
          </a:bodyPr>
          <a:lstStyle/>
          <a:p>
            <a:r>
              <a:rPr lang="en-US" dirty="0" smtClean="0"/>
              <a:t>Wave Period</a:t>
            </a:r>
            <a:endParaRPr lang="en-US" dirty="0"/>
          </a:p>
        </p:txBody>
      </p:sp>
      <p:cxnSp>
        <p:nvCxnSpPr>
          <p:cNvPr id="6" name="Straight Connector 5"/>
          <p:cNvCxnSpPr/>
          <p:nvPr/>
        </p:nvCxnSpPr>
        <p:spPr>
          <a:xfrm flipH="1">
            <a:off x="7907000" y="674060"/>
            <a:ext cx="23445" cy="5814689"/>
          </a:xfrm>
          <a:prstGeom prst="line">
            <a:avLst/>
          </a:prstGeom>
          <a:ln w="41275">
            <a:solidFill>
              <a:srgbClr val="0080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642088" y="160032"/>
            <a:ext cx="951685" cy="523220"/>
          </a:xfrm>
          <a:prstGeom prst="rect">
            <a:avLst/>
          </a:prstGeom>
          <a:noFill/>
        </p:spPr>
        <p:txBody>
          <a:bodyPr wrap="square" rtlCol="0">
            <a:spAutoFit/>
          </a:bodyPr>
          <a:lstStyle/>
          <a:p>
            <a:r>
              <a:rPr lang="en-US" sz="1400" b="1" dirty="0" smtClean="0"/>
              <a:t>14 SEP Survey</a:t>
            </a:r>
            <a:endParaRPr lang="en-US" sz="1400" b="1" dirty="0"/>
          </a:p>
        </p:txBody>
      </p:sp>
      <p:sp>
        <p:nvSpPr>
          <p:cNvPr id="20" name="TextBox 19"/>
          <p:cNvSpPr txBox="1"/>
          <p:nvPr/>
        </p:nvSpPr>
        <p:spPr>
          <a:xfrm>
            <a:off x="6669345" y="165893"/>
            <a:ext cx="774623" cy="523220"/>
          </a:xfrm>
          <a:prstGeom prst="rect">
            <a:avLst/>
          </a:prstGeom>
          <a:noFill/>
        </p:spPr>
        <p:txBody>
          <a:bodyPr wrap="square" rtlCol="0">
            <a:spAutoFit/>
          </a:bodyPr>
          <a:lstStyle/>
          <a:p>
            <a:r>
              <a:rPr lang="en-US" sz="1400" b="1" dirty="0" smtClean="0"/>
              <a:t>30 SEP Survey</a:t>
            </a:r>
            <a:endParaRPr lang="en-US" sz="1400" b="1" dirty="0"/>
          </a:p>
        </p:txBody>
      </p:sp>
      <p:sp>
        <p:nvSpPr>
          <p:cNvPr id="21" name="TextBox 20"/>
          <p:cNvSpPr txBox="1"/>
          <p:nvPr/>
        </p:nvSpPr>
        <p:spPr>
          <a:xfrm>
            <a:off x="7591320" y="284587"/>
            <a:ext cx="774623" cy="461665"/>
          </a:xfrm>
          <a:prstGeom prst="rect">
            <a:avLst/>
          </a:prstGeom>
          <a:noFill/>
        </p:spPr>
        <p:txBody>
          <a:bodyPr wrap="square" rtlCol="0">
            <a:spAutoFit/>
          </a:bodyPr>
          <a:lstStyle/>
          <a:p>
            <a:r>
              <a:rPr lang="en-US" sz="1200" dirty="0" smtClean="0"/>
              <a:t> 11 OCT </a:t>
            </a:r>
          </a:p>
          <a:p>
            <a:r>
              <a:rPr lang="en-US" sz="1200" dirty="0"/>
              <a:t> </a:t>
            </a:r>
            <a:r>
              <a:rPr lang="en-US" sz="1200" dirty="0" smtClean="0"/>
              <a:t> Survey</a:t>
            </a:r>
            <a:endParaRPr lang="en-US" sz="1200" dirty="0"/>
          </a:p>
        </p:txBody>
      </p:sp>
      <p:sp>
        <p:nvSpPr>
          <p:cNvPr id="22" name="TextBox 21"/>
          <p:cNvSpPr txBox="1"/>
          <p:nvPr/>
        </p:nvSpPr>
        <p:spPr>
          <a:xfrm>
            <a:off x="8222061" y="284587"/>
            <a:ext cx="774623" cy="461665"/>
          </a:xfrm>
          <a:prstGeom prst="rect">
            <a:avLst/>
          </a:prstGeom>
          <a:noFill/>
        </p:spPr>
        <p:txBody>
          <a:bodyPr wrap="square" rtlCol="0">
            <a:spAutoFit/>
          </a:bodyPr>
          <a:lstStyle/>
          <a:p>
            <a:r>
              <a:rPr lang="en-US" sz="1200" dirty="0" smtClean="0"/>
              <a:t> 24 OCT   </a:t>
            </a:r>
          </a:p>
          <a:p>
            <a:r>
              <a:rPr lang="en-US" sz="1200" dirty="0"/>
              <a:t> </a:t>
            </a:r>
            <a:r>
              <a:rPr lang="en-US" sz="1200" dirty="0" smtClean="0"/>
              <a:t> Survey</a:t>
            </a:r>
            <a:endParaRPr lang="en-US" sz="1200" dirty="0"/>
          </a:p>
        </p:txBody>
      </p:sp>
      <p:cxnSp>
        <p:nvCxnSpPr>
          <p:cNvPr id="23" name="Straight Connector 22"/>
          <p:cNvCxnSpPr/>
          <p:nvPr/>
        </p:nvCxnSpPr>
        <p:spPr>
          <a:xfrm>
            <a:off x="3942350" y="698124"/>
            <a:ext cx="15857" cy="5814689"/>
          </a:xfrm>
          <a:prstGeom prst="line">
            <a:avLst/>
          </a:prstGeom>
          <a:ln w="44450">
            <a:solidFill>
              <a:srgbClr val="008000"/>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108033" y="284587"/>
            <a:ext cx="939965" cy="6219215"/>
          </a:xfrm>
          <a:prstGeom prst="rect">
            <a:avLst/>
          </a:prstGeom>
          <a:solidFill>
            <a:srgbClr val="66FF66">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Connector 23"/>
          <p:cNvCxnSpPr/>
          <p:nvPr/>
        </p:nvCxnSpPr>
        <p:spPr>
          <a:xfrm flipH="1">
            <a:off x="6014783" y="683252"/>
            <a:ext cx="23445" cy="5814689"/>
          </a:xfrm>
          <a:prstGeom prst="line">
            <a:avLst/>
          </a:prstGeom>
          <a:ln w="41275">
            <a:solidFill>
              <a:srgbClr val="008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33916" y="253810"/>
            <a:ext cx="2716962" cy="369332"/>
          </a:xfrm>
          <a:prstGeom prst="rect">
            <a:avLst/>
          </a:prstGeom>
          <a:noFill/>
        </p:spPr>
        <p:txBody>
          <a:bodyPr wrap="none" rtlCol="0">
            <a:spAutoFit/>
          </a:bodyPr>
          <a:lstStyle/>
          <a:p>
            <a:r>
              <a:rPr lang="en-US" b="1" dirty="0" smtClean="0">
                <a:solidFill>
                  <a:srgbClr val="0000FF"/>
                </a:solidFill>
              </a:rPr>
              <a:t>WAVES  STIR the Sediment</a:t>
            </a:r>
            <a:endParaRPr lang="en-US" b="1" dirty="0">
              <a:solidFill>
                <a:srgbClr val="0000FF"/>
              </a:solidFill>
            </a:endParaRPr>
          </a:p>
        </p:txBody>
      </p:sp>
    </p:spTree>
    <p:extLst>
      <p:ext uri="{BB962C8B-B14F-4D97-AF65-F5344CB8AC3E}">
        <p14:creationId xmlns:p14="http://schemas.microsoft.com/office/powerpoint/2010/main" val="33554693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675454" y="183703"/>
            <a:ext cx="7887930" cy="584775"/>
          </a:xfrm>
          <a:prstGeom prst="rect">
            <a:avLst/>
          </a:prstGeom>
          <a:noFill/>
        </p:spPr>
        <p:txBody>
          <a:bodyPr wrap="none" rtlCol="0">
            <a:spAutoFit/>
          </a:bodyPr>
          <a:lstStyle/>
          <a:p>
            <a:pPr algn="ctr"/>
            <a:r>
              <a:rPr lang="en-US" sz="3200" b="1" dirty="0" smtClean="0">
                <a:solidFill>
                  <a:srgbClr val="FFFF00"/>
                </a:solidFill>
              </a:rPr>
              <a:t>North Head Site </a:t>
            </a:r>
            <a:r>
              <a:rPr lang="en-US" sz="3200" b="1" dirty="0" smtClean="0">
                <a:solidFill>
                  <a:srgbClr val="FFFF00"/>
                </a:solidFill>
              </a:rPr>
              <a:t>– PHASE II  (2019 Placement)</a:t>
            </a:r>
            <a:endParaRPr lang="en-US" sz="3200" b="1" dirty="0">
              <a:solidFill>
                <a:srgbClr val="FFFF00"/>
              </a:solidFill>
            </a:endParaRPr>
          </a:p>
        </p:txBody>
      </p:sp>
      <p:sp>
        <p:nvSpPr>
          <p:cNvPr id="3" name="TextBox 2"/>
          <p:cNvSpPr txBox="1"/>
          <p:nvPr/>
        </p:nvSpPr>
        <p:spPr>
          <a:xfrm>
            <a:off x="1991073" y="768478"/>
            <a:ext cx="5256696" cy="1569660"/>
          </a:xfrm>
          <a:prstGeom prst="rect">
            <a:avLst/>
          </a:prstGeom>
          <a:noFill/>
        </p:spPr>
        <p:txBody>
          <a:bodyPr wrap="none" rtlCol="0">
            <a:spAutoFit/>
          </a:bodyPr>
          <a:lstStyle/>
          <a:p>
            <a:pPr algn="ctr"/>
            <a:r>
              <a:rPr lang="en-US" sz="2400" b="1" dirty="0" smtClean="0">
                <a:solidFill>
                  <a:srgbClr val="66FFFF"/>
                </a:solidFill>
              </a:rPr>
              <a:t>100,000 CY </a:t>
            </a:r>
            <a:r>
              <a:rPr lang="en-US" sz="2400" b="1" dirty="0" smtClean="0">
                <a:solidFill>
                  <a:srgbClr val="66FFFF"/>
                </a:solidFill>
              </a:rPr>
              <a:t>placed</a:t>
            </a:r>
            <a:r>
              <a:rPr lang="en-US" sz="2400" b="1" dirty="0">
                <a:solidFill>
                  <a:srgbClr val="66FFFF"/>
                </a:solidFill>
              </a:rPr>
              <a:t> </a:t>
            </a:r>
            <a:r>
              <a:rPr lang="en-US" sz="2400" b="1" dirty="0" smtClean="0">
                <a:solidFill>
                  <a:srgbClr val="66FFFF"/>
                </a:solidFill>
              </a:rPr>
              <a:t> </a:t>
            </a:r>
            <a:r>
              <a:rPr lang="en-US" sz="2400" dirty="0" smtClean="0">
                <a:solidFill>
                  <a:srgbClr val="66FFFF"/>
                </a:solidFill>
              </a:rPr>
              <a:t>along </a:t>
            </a:r>
            <a:r>
              <a:rPr lang="en-US" sz="2400" dirty="0" smtClean="0">
                <a:solidFill>
                  <a:srgbClr val="66FFFF"/>
                </a:solidFill>
              </a:rPr>
              <a:t>TWO Transects</a:t>
            </a:r>
          </a:p>
          <a:p>
            <a:pPr algn="ctr"/>
            <a:r>
              <a:rPr lang="en-US" b="1" dirty="0" smtClean="0">
                <a:solidFill>
                  <a:srgbClr val="66FFFF"/>
                </a:solidFill>
              </a:rPr>
              <a:t>East-West transect = 50,000 CY</a:t>
            </a:r>
          </a:p>
          <a:p>
            <a:pPr algn="ctr"/>
            <a:r>
              <a:rPr lang="en-US" b="1" dirty="0" smtClean="0">
                <a:solidFill>
                  <a:srgbClr val="66FFFF"/>
                </a:solidFill>
              </a:rPr>
              <a:t>North-South transect = 50,000 CY</a:t>
            </a:r>
          </a:p>
          <a:p>
            <a:pPr algn="ctr"/>
            <a:endParaRPr lang="en-US" sz="3600" b="1" dirty="0">
              <a:solidFill>
                <a:srgbClr val="66FFFF"/>
              </a:solidFill>
            </a:endParaRPr>
          </a:p>
        </p:txBody>
      </p:sp>
      <p:sp>
        <p:nvSpPr>
          <p:cNvPr id="5" name="TextBox 4"/>
          <p:cNvSpPr txBox="1"/>
          <p:nvPr/>
        </p:nvSpPr>
        <p:spPr>
          <a:xfrm>
            <a:off x="99303" y="1974045"/>
            <a:ext cx="9040232" cy="4185761"/>
          </a:xfrm>
          <a:prstGeom prst="rect">
            <a:avLst/>
          </a:prstGeom>
          <a:noFill/>
        </p:spPr>
        <p:txBody>
          <a:bodyPr wrap="none" rtlCol="0">
            <a:spAutoFit/>
          </a:bodyPr>
          <a:lstStyle/>
          <a:p>
            <a:r>
              <a:rPr lang="en-US" sz="2000" b="1" dirty="0" smtClean="0">
                <a:solidFill>
                  <a:schemeClr val="accent6">
                    <a:lumMod val="20000"/>
                    <a:lumOff val="80000"/>
                  </a:schemeClr>
                </a:solidFill>
              </a:rPr>
              <a:t>               </a:t>
            </a:r>
            <a:r>
              <a:rPr lang="en-US" sz="2800" b="1" dirty="0" smtClean="0">
                <a:solidFill>
                  <a:schemeClr val="accent6">
                    <a:lumMod val="20000"/>
                    <a:lumOff val="80000"/>
                  </a:schemeClr>
                </a:solidFill>
              </a:rPr>
              <a:t>Motivating Questions Addressed in Phase II</a:t>
            </a:r>
            <a:endParaRPr lang="en-US" sz="2800" b="1" dirty="0" smtClean="0">
              <a:solidFill>
                <a:schemeClr val="accent6">
                  <a:lumMod val="20000"/>
                  <a:lumOff val="80000"/>
                </a:schemeClr>
              </a:solidFill>
            </a:endParaRPr>
          </a:p>
          <a:p>
            <a:endParaRPr lang="en-US" sz="2000" b="1" dirty="0">
              <a:solidFill>
                <a:schemeClr val="accent6">
                  <a:lumMod val="20000"/>
                  <a:lumOff val="80000"/>
                </a:schemeClr>
              </a:solidFill>
            </a:endParaRPr>
          </a:p>
          <a:p>
            <a:r>
              <a:rPr lang="en-US" sz="2000" b="1" dirty="0" smtClean="0">
                <a:solidFill>
                  <a:schemeClr val="accent6">
                    <a:lumMod val="20000"/>
                    <a:lumOff val="80000"/>
                  </a:schemeClr>
                </a:solidFill>
              </a:rPr>
              <a:t>Sediment is transported vigorously at NHS regardless of “mound” orientation</a:t>
            </a:r>
          </a:p>
          <a:p>
            <a:r>
              <a:rPr lang="en-US" sz="2000" b="1" dirty="0">
                <a:solidFill>
                  <a:schemeClr val="accent6">
                    <a:lumMod val="20000"/>
                    <a:lumOff val="80000"/>
                  </a:schemeClr>
                </a:solidFill>
              </a:rPr>
              <a:t> </a:t>
            </a:r>
            <a:r>
              <a:rPr lang="en-US" sz="2000" dirty="0" smtClean="0">
                <a:solidFill>
                  <a:schemeClr val="accent6">
                    <a:lumMod val="20000"/>
                    <a:lumOff val="80000"/>
                  </a:schemeClr>
                </a:solidFill>
              </a:rPr>
              <a:t>Transport direction cou</a:t>
            </a:r>
            <a:r>
              <a:rPr lang="en-US" sz="2000" dirty="0" smtClean="0">
                <a:solidFill>
                  <a:schemeClr val="accent6">
                    <a:lumMod val="20000"/>
                    <a:lumOff val="80000"/>
                  </a:schemeClr>
                </a:solidFill>
              </a:rPr>
              <a:t>ld NOT be defined in Phase I or II (its like smoke, not a turtle).</a:t>
            </a:r>
          </a:p>
          <a:p>
            <a:r>
              <a:rPr lang="en-US" sz="2000" dirty="0">
                <a:solidFill>
                  <a:schemeClr val="accent6">
                    <a:lumMod val="20000"/>
                    <a:lumOff val="80000"/>
                  </a:schemeClr>
                </a:solidFill>
              </a:rPr>
              <a:t> </a:t>
            </a:r>
            <a:r>
              <a:rPr lang="en-US" sz="2000" dirty="0" smtClean="0">
                <a:solidFill>
                  <a:schemeClr val="accent6">
                    <a:lumMod val="20000"/>
                    <a:lumOff val="80000"/>
                  </a:schemeClr>
                </a:solidFill>
              </a:rPr>
              <a:t>More work is needed to establish sediment transport direction</a:t>
            </a:r>
          </a:p>
          <a:p>
            <a:r>
              <a:rPr lang="en-US" sz="2000" dirty="0">
                <a:solidFill>
                  <a:schemeClr val="accent6">
                    <a:lumMod val="20000"/>
                    <a:lumOff val="80000"/>
                  </a:schemeClr>
                </a:solidFill>
              </a:rPr>
              <a:t> </a:t>
            </a:r>
            <a:r>
              <a:rPr lang="en-US" sz="2000" dirty="0" smtClean="0">
                <a:solidFill>
                  <a:schemeClr val="accent6">
                    <a:lumMod val="20000"/>
                    <a:lumOff val="80000"/>
                  </a:schemeClr>
                </a:solidFill>
              </a:rPr>
              <a:t>        ----sediment transport direction at NHS likely varies by location</a:t>
            </a:r>
          </a:p>
          <a:p>
            <a:endParaRPr lang="en-US" sz="2000" b="1" dirty="0" smtClean="0">
              <a:solidFill>
                <a:schemeClr val="accent6">
                  <a:lumMod val="20000"/>
                  <a:lumOff val="80000"/>
                </a:schemeClr>
              </a:solidFill>
            </a:endParaRPr>
          </a:p>
          <a:p>
            <a:pPr algn="just"/>
            <a:endParaRPr lang="en-US" b="1" dirty="0">
              <a:solidFill>
                <a:schemeClr val="accent6">
                  <a:lumMod val="20000"/>
                  <a:lumOff val="80000"/>
                </a:schemeClr>
              </a:solidFill>
            </a:endParaRPr>
          </a:p>
          <a:p>
            <a:pPr algn="just"/>
            <a:r>
              <a:rPr lang="en-US" sz="2000" b="1" dirty="0">
                <a:solidFill>
                  <a:schemeClr val="accent6">
                    <a:lumMod val="20000"/>
                    <a:lumOff val="80000"/>
                  </a:schemeClr>
                </a:solidFill>
              </a:rPr>
              <a:t>H</a:t>
            </a:r>
            <a:r>
              <a:rPr lang="en-US" sz="2000" b="1" dirty="0" smtClean="0">
                <a:solidFill>
                  <a:schemeClr val="accent6">
                    <a:lumMod val="20000"/>
                    <a:lumOff val="80000"/>
                  </a:schemeClr>
                </a:solidFill>
              </a:rPr>
              <a:t>opper </a:t>
            </a:r>
            <a:r>
              <a:rPr lang="en-US" sz="2000" b="1" dirty="0" smtClean="0">
                <a:solidFill>
                  <a:schemeClr val="accent6">
                    <a:lumMod val="20000"/>
                    <a:lumOff val="80000"/>
                  </a:schemeClr>
                </a:solidFill>
              </a:rPr>
              <a:t>dredge </a:t>
            </a:r>
            <a:r>
              <a:rPr lang="en-US" sz="2000" b="1" dirty="0" smtClean="0">
                <a:solidFill>
                  <a:schemeClr val="accent6">
                    <a:lumMod val="20000"/>
                    <a:lumOff val="80000"/>
                  </a:schemeClr>
                </a:solidFill>
              </a:rPr>
              <a:t>can </a:t>
            </a:r>
            <a:r>
              <a:rPr lang="en-US" sz="2000" b="1" dirty="0" smtClean="0">
                <a:solidFill>
                  <a:schemeClr val="accent6">
                    <a:lumMod val="20000"/>
                    <a:lumOff val="80000"/>
                  </a:schemeClr>
                </a:solidFill>
              </a:rPr>
              <a:t>operationally </a:t>
            </a:r>
            <a:r>
              <a:rPr lang="en-US" sz="2000" b="1" dirty="0" smtClean="0">
                <a:solidFill>
                  <a:schemeClr val="accent6">
                    <a:lumMod val="20000"/>
                    <a:lumOff val="80000"/>
                  </a:schemeClr>
                </a:solidFill>
              </a:rPr>
              <a:t>place sediment </a:t>
            </a:r>
            <a:r>
              <a:rPr lang="en-US" sz="2000" b="1" dirty="0" smtClean="0">
                <a:solidFill>
                  <a:schemeClr val="accent6">
                    <a:lumMod val="20000"/>
                    <a:lumOff val="80000"/>
                  </a:schemeClr>
                </a:solidFill>
              </a:rPr>
              <a:t>alongshore &amp; cross-shore</a:t>
            </a:r>
            <a:r>
              <a:rPr lang="en-US" sz="2000" b="1" dirty="0" smtClean="0">
                <a:solidFill>
                  <a:schemeClr val="accent6">
                    <a:lumMod val="20000"/>
                    <a:lumOff val="80000"/>
                  </a:schemeClr>
                </a:solidFill>
              </a:rPr>
              <a:t> at NHS.</a:t>
            </a:r>
            <a:endParaRPr lang="en-US" sz="2000" b="1" dirty="0" smtClean="0">
              <a:solidFill>
                <a:schemeClr val="accent6">
                  <a:lumMod val="20000"/>
                  <a:lumOff val="80000"/>
                </a:schemeClr>
              </a:solidFill>
            </a:endParaRPr>
          </a:p>
          <a:p>
            <a:pPr algn="just"/>
            <a:endParaRPr lang="en-US" sz="2000" b="1" dirty="0" smtClean="0">
              <a:solidFill>
                <a:schemeClr val="accent6">
                  <a:lumMod val="20000"/>
                  <a:lumOff val="80000"/>
                </a:schemeClr>
              </a:solidFill>
            </a:endParaRPr>
          </a:p>
          <a:p>
            <a:pPr algn="just"/>
            <a:endParaRPr lang="en-US" sz="2000" b="1" dirty="0">
              <a:solidFill>
                <a:schemeClr val="accent6">
                  <a:lumMod val="20000"/>
                  <a:lumOff val="80000"/>
                </a:schemeClr>
              </a:solidFill>
            </a:endParaRPr>
          </a:p>
          <a:p>
            <a:pPr algn="just"/>
            <a:r>
              <a:rPr lang="en-US" sz="2000" b="1" dirty="0">
                <a:solidFill>
                  <a:schemeClr val="accent6">
                    <a:lumMod val="20000"/>
                    <a:lumOff val="80000"/>
                  </a:schemeClr>
                </a:solidFill>
              </a:rPr>
              <a:t>T</a:t>
            </a:r>
            <a:r>
              <a:rPr lang="en-US" sz="2000" b="1" dirty="0" smtClean="0">
                <a:solidFill>
                  <a:schemeClr val="accent6">
                    <a:lumMod val="20000"/>
                    <a:lumOff val="80000"/>
                  </a:schemeClr>
                </a:solidFill>
              </a:rPr>
              <a:t>he </a:t>
            </a:r>
            <a:r>
              <a:rPr lang="en-US" sz="2000" b="1" dirty="0" smtClean="0">
                <a:solidFill>
                  <a:schemeClr val="accent6">
                    <a:lumMod val="20000"/>
                    <a:lumOff val="80000"/>
                  </a:schemeClr>
                </a:solidFill>
              </a:rPr>
              <a:t>Northern End of NHS </a:t>
            </a:r>
            <a:r>
              <a:rPr lang="en-US" sz="2000" b="1" dirty="0" smtClean="0">
                <a:solidFill>
                  <a:schemeClr val="accent6">
                    <a:lumMod val="20000"/>
                    <a:lumOff val="80000"/>
                  </a:schemeClr>
                </a:solidFill>
              </a:rPr>
              <a:t>appears top exhibit </a:t>
            </a:r>
            <a:r>
              <a:rPr lang="en-US" sz="2000" b="1" dirty="0" smtClean="0">
                <a:solidFill>
                  <a:schemeClr val="accent6">
                    <a:lumMod val="20000"/>
                    <a:lumOff val="80000"/>
                  </a:schemeClr>
                </a:solidFill>
              </a:rPr>
              <a:t>similar sediment transport </a:t>
            </a:r>
            <a:r>
              <a:rPr lang="en-US" sz="2000" b="1" dirty="0" smtClean="0">
                <a:solidFill>
                  <a:schemeClr val="accent6">
                    <a:lumMod val="20000"/>
                    <a:lumOff val="80000"/>
                  </a:schemeClr>
                </a:solidFill>
              </a:rPr>
              <a:t>rate </a:t>
            </a:r>
            <a:r>
              <a:rPr lang="en-US" sz="2000" b="1" dirty="0" smtClean="0">
                <a:solidFill>
                  <a:schemeClr val="accent6">
                    <a:lumMod val="20000"/>
                    <a:lumOff val="80000"/>
                  </a:schemeClr>
                </a:solidFill>
              </a:rPr>
              <a:t>as </a:t>
            </a:r>
          </a:p>
          <a:p>
            <a:pPr algn="just"/>
            <a:r>
              <a:rPr lang="en-US" sz="2000" b="1" dirty="0" smtClean="0">
                <a:solidFill>
                  <a:schemeClr val="accent6">
                    <a:lumMod val="20000"/>
                    <a:lumOff val="80000"/>
                  </a:schemeClr>
                </a:solidFill>
              </a:rPr>
              <a:t>the Southern End of </a:t>
            </a:r>
            <a:r>
              <a:rPr lang="en-US" sz="2000" b="1" dirty="0" smtClean="0">
                <a:solidFill>
                  <a:schemeClr val="accent6">
                    <a:lumMod val="20000"/>
                    <a:lumOff val="80000"/>
                  </a:schemeClr>
                </a:solidFill>
              </a:rPr>
              <a:t>NHS. </a:t>
            </a:r>
            <a:endParaRPr lang="en-US" sz="2000" b="1" dirty="0" smtClean="0">
              <a:solidFill>
                <a:schemeClr val="accent6">
                  <a:lumMod val="20000"/>
                  <a:lumOff val="80000"/>
                </a:schemeClr>
              </a:solidFill>
            </a:endParaRPr>
          </a:p>
        </p:txBody>
      </p:sp>
    </p:spTree>
    <p:extLst>
      <p:ext uri="{BB962C8B-B14F-4D97-AF65-F5344CB8AC3E}">
        <p14:creationId xmlns:p14="http://schemas.microsoft.com/office/powerpoint/2010/main" val="295019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20112"/>
            <a:ext cx="9144000" cy="6617776"/>
          </a:xfrm>
          <a:prstGeom prst="rect">
            <a:avLst/>
          </a:prstGeom>
        </p:spPr>
      </p:pic>
      <p:cxnSp>
        <p:nvCxnSpPr>
          <p:cNvPr id="5" name="Straight Connector 4"/>
          <p:cNvCxnSpPr/>
          <p:nvPr/>
        </p:nvCxnSpPr>
        <p:spPr>
          <a:xfrm flipV="1">
            <a:off x="1083450" y="4034118"/>
            <a:ext cx="3619179" cy="15369"/>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1605962" y="2689411"/>
            <a:ext cx="3304135" cy="230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626250" y="1167974"/>
            <a:ext cx="46104" cy="4464423"/>
          </a:xfrm>
          <a:prstGeom prst="straightConnector1">
            <a:avLst/>
          </a:prstGeom>
          <a:ln>
            <a:solidFill>
              <a:srgbClr val="FFFF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37667" y="5632397"/>
            <a:ext cx="3834333" cy="15368"/>
          </a:xfrm>
          <a:prstGeom prst="straightConnector1">
            <a:avLst/>
          </a:prstGeom>
          <a:ln>
            <a:solidFill>
              <a:srgbClr val="FFFF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6200000">
            <a:off x="-149904" y="3544283"/>
            <a:ext cx="930063" cy="338554"/>
          </a:xfrm>
          <a:prstGeom prst="rect">
            <a:avLst/>
          </a:prstGeom>
          <a:noFill/>
        </p:spPr>
        <p:txBody>
          <a:bodyPr wrap="none" rtlCol="0">
            <a:spAutoFit/>
          </a:bodyPr>
          <a:lstStyle/>
          <a:p>
            <a:r>
              <a:rPr lang="en-US" sz="1600" dirty="0" smtClean="0">
                <a:solidFill>
                  <a:srgbClr val="FFFF00"/>
                </a:solidFill>
              </a:rPr>
              <a:t>2.8 miles</a:t>
            </a:r>
            <a:endParaRPr lang="en-US" sz="1600" dirty="0">
              <a:solidFill>
                <a:srgbClr val="FFFF00"/>
              </a:solidFill>
            </a:endParaRPr>
          </a:p>
        </p:txBody>
      </p:sp>
      <p:sp>
        <p:nvSpPr>
          <p:cNvPr id="17" name="TextBox 16"/>
          <p:cNvSpPr txBox="1"/>
          <p:nvPr/>
        </p:nvSpPr>
        <p:spPr>
          <a:xfrm>
            <a:off x="2233390" y="5647765"/>
            <a:ext cx="930063" cy="338554"/>
          </a:xfrm>
          <a:prstGeom prst="rect">
            <a:avLst/>
          </a:prstGeom>
          <a:noFill/>
        </p:spPr>
        <p:txBody>
          <a:bodyPr wrap="none" rtlCol="0">
            <a:spAutoFit/>
          </a:bodyPr>
          <a:lstStyle/>
          <a:p>
            <a:r>
              <a:rPr lang="en-US" sz="1600" dirty="0" smtClean="0">
                <a:solidFill>
                  <a:srgbClr val="FFFF00"/>
                </a:solidFill>
              </a:rPr>
              <a:t>2.3 miles</a:t>
            </a:r>
            <a:endParaRPr lang="en-US" sz="1600" dirty="0">
              <a:solidFill>
                <a:srgbClr val="FFFF00"/>
              </a:solidFill>
            </a:endParaRPr>
          </a:p>
        </p:txBody>
      </p:sp>
      <p:cxnSp>
        <p:nvCxnSpPr>
          <p:cNvPr id="18" name="Straight Arrow Connector 17"/>
          <p:cNvCxnSpPr/>
          <p:nvPr/>
        </p:nvCxnSpPr>
        <p:spPr>
          <a:xfrm>
            <a:off x="4702629" y="4832503"/>
            <a:ext cx="1000941" cy="0"/>
          </a:xfrm>
          <a:prstGeom prst="straightConnector1">
            <a:avLst/>
          </a:prstGeom>
          <a:ln>
            <a:solidFill>
              <a:srgbClr val="FFFF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702629" y="4879325"/>
            <a:ext cx="853119" cy="307777"/>
          </a:xfrm>
          <a:prstGeom prst="rect">
            <a:avLst/>
          </a:prstGeom>
          <a:noFill/>
        </p:spPr>
        <p:txBody>
          <a:bodyPr wrap="none" rtlCol="0">
            <a:spAutoFit/>
          </a:bodyPr>
          <a:lstStyle/>
          <a:p>
            <a:r>
              <a:rPr lang="en-US" sz="1400" b="1" dirty="0" smtClean="0">
                <a:solidFill>
                  <a:srgbClr val="FFFF00"/>
                </a:solidFill>
              </a:rPr>
              <a:t>0.6 miles</a:t>
            </a:r>
            <a:endParaRPr lang="en-US" sz="1400" b="1" dirty="0">
              <a:solidFill>
                <a:srgbClr val="FFFF00"/>
              </a:solidFill>
            </a:endParaRPr>
          </a:p>
        </p:txBody>
      </p:sp>
      <p:sp>
        <p:nvSpPr>
          <p:cNvPr id="23" name="Freeform 22"/>
          <p:cNvSpPr/>
          <p:nvPr/>
        </p:nvSpPr>
        <p:spPr>
          <a:xfrm>
            <a:off x="825388" y="4046018"/>
            <a:ext cx="3924637" cy="1399922"/>
          </a:xfrm>
          <a:custGeom>
            <a:avLst/>
            <a:gdLst>
              <a:gd name="connsiteX0" fmla="*/ 250853 w 3924637"/>
              <a:gd name="connsiteY0" fmla="*/ 0 h 1399922"/>
              <a:gd name="connsiteX1" fmla="*/ 3924637 w 3924637"/>
              <a:gd name="connsiteY1" fmla="*/ 8092 h 1399922"/>
              <a:gd name="connsiteX2" fmla="*/ 3722336 w 3924637"/>
              <a:gd name="connsiteY2" fmla="*/ 1391830 h 1399922"/>
              <a:gd name="connsiteX3" fmla="*/ 1205713 w 3924637"/>
              <a:gd name="connsiteY3" fmla="*/ 1399922 h 1399922"/>
              <a:gd name="connsiteX4" fmla="*/ 0 w 3924637"/>
              <a:gd name="connsiteY4" fmla="*/ 671639 h 1399922"/>
              <a:gd name="connsiteX5" fmla="*/ 250853 w 3924637"/>
              <a:gd name="connsiteY5" fmla="*/ 0 h 139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4637" h="1399922">
                <a:moveTo>
                  <a:pt x="250853" y="0"/>
                </a:moveTo>
                <a:lnTo>
                  <a:pt x="3924637" y="8092"/>
                </a:lnTo>
                <a:lnTo>
                  <a:pt x="3722336" y="1391830"/>
                </a:lnTo>
                <a:lnTo>
                  <a:pt x="1205713" y="1399922"/>
                </a:lnTo>
                <a:lnTo>
                  <a:pt x="0" y="671639"/>
                </a:lnTo>
                <a:lnTo>
                  <a:pt x="250853" y="0"/>
                </a:lnTo>
                <a:close/>
              </a:path>
            </a:pathLst>
          </a:custGeom>
          <a:solidFill>
            <a:srgbClr val="66FF66">
              <a:alpha val="49000"/>
            </a:srgbClr>
          </a:solidFill>
          <a:ln w="38100">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a:off x="1076241" y="2689410"/>
            <a:ext cx="3867993" cy="1356607"/>
          </a:xfrm>
          <a:custGeom>
            <a:avLst/>
            <a:gdLst>
              <a:gd name="connsiteX0" fmla="*/ 0 w 3867993"/>
              <a:gd name="connsiteY0" fmla="*/ 1359462 h 1359462"/>
              <a:gd name="connsiteX1" fmla="*/ 3673784 w 3867993"/>
              <a:gd name="connsiteY1" fmla="*/ 1359462 h 1359462"/>
              <a:gd name="connsiteX2" fmla="*/ 3867993 w 3867993"/>
              <a:gd name="connsiteY2" fmla="*/ 0 h 1359462"/>
              <a:gd name="connsiteX3" fmla="*/ 501706 w 3867993"/>
              <a:gd name="connsiteY3" fmla="*/ 16184 h 1359462"/>
              <a:gd name="connsiteX4" fmla="*/ 0 w 3867993"/>
              <a:gd name="connsiteY4" fmla="*/ 1359462 h 1359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7993" h="1359462">
                <a:moveTo>
                  <a:pt x="0" y="1359462"/>
                </a:moveTo>
                <a:lnTo>
                  <a:pt x="3673784" y="1359462"/>
                </a:lnTo>
                <a:lnTo>
                  <a:pt x="3867993" y="0"/>
                </a:lnTo>
                <a:lnTo>
                  <a:pt x="501706" y="16184"/>
                </a:lnTo>
                <a:lnTo>
                  <a:pt x="0" y="1359462"/>
                </a:lnTo>
                <a:close/>
              </a:path>
            </a:pathLst>
          </a:custGeom>
          <a:solidFill>
            <a:srgbClr val="FFFF00">
              <a:alpha val="38000"/>
            </a:srgb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a:off x="1560464" y="1203883"/>
            <a:ext cx="3623606" cy="1485525"/>
          </a:xfrm>
          <a:custGeom>
            <a:avLst/>
            <a:gdLst>
              <a:gd name="connsiteX0" fmla="*/ 0 w 3574891"/>
              <a:gd name="connsiteY0" fmla="*/ 1502557 h 1502557"/>
              <a:gd name="connsiteX1" fmla="*/ 583562 w 3574891"/>
              <a:gd name="connsiteY1" fmla="*/ 0 h 1502557"/>
              <a:gd name="connsiteX2" fmla="*/ 3574891 w 3574891"/>
              <a:gd name="connsiteY2" fmla="*/ 9190 h 1502557"/>
              <a:gd name="connsiteX3" fmla="*/ 3354332 w 3574891"/>
              <a:gd name="connsiteY3" fmla="*/ 1488772 h 1502557"/>
              <a:gd name="connsiteX4" fmla="*/ 0 w 3574891"/>
              <a:gd name="connsiteY4" fmla="*/ 1502557 h 1502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891" h="1502557">
                <a:moveTo>
                  <a:pt x="0" y="1502557"/>
                </a:moveTo>
                <a:lnTo>
                  <a:pt x="583562" y="0"/>
                </a:lnTo>
                <a:lnTo>
                  <a:pt x="3574891" y="9190"/>
                </a:lnTo>
                <a:lnTo>
                  <a:pt x="3354332" y="1488772"/>
                </a:lnTo>
                <a:lnTo>
                  <a:pt x="0" y="1502557"/>
                </a:lnTo>
                <a:close/>
              </a:path>
            </a:pathLst>
          </a:custGeom>
          <a:solidFill>
            <a:srgbClr val="FF00FF">
              <a:alpha val="33000"/>
            </a:srgbClr>
          </a:solid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79691" y="82687"/>
            <a:ext cx="5861092" cy="400110"/>
          </a:xfrm>
          <a:prstGeom prst="rect">
            <a:avLst/>
          </a:prstGeom>
          <a:noFill/>
        </p:spPr>
        <p:txBody>
          <a:bodyPr wrap="none" rtlCol="0">
            <a:spAutoFit/>
          </a:bodyPr>
          <a:lstStyle/>
          <a:p>
            <a:r>
              <a:rPr lang="en-US" sz="2000" b="1" dirty="0" smtClean="0">
                <a:solidFill>
                  <a:schemeClr val="bg1"/>
                </a:solidFill>
              </a:rPr>
              <a:t>Proposed Operational Plan For North Head Site (NHS)</a:t>
            </a:r>
            <a:endParaRPr lang="en-US" sz="2000" b="1" dirty="0">
              <a:solidFill>
                <a:schemeClr val="bg1"/>
              </a:solidFill>
            </a:endParaRPr>
          </a:p>
        </p:txBody>
      </p:sp>
      <p:sp>
        <p:nvSpPr>
          <p:cNvPr id="28" name="TextBox 27"/>
          <p:cNvSpPr txBox="1"/>
          <p:nvPr/>
        </p:nvSpPr>
        <p:spPr>
          <a:xfrm>
            <a:off x="145850" y="545470"/>
            <a:ext cx="5810758" cy="553998"/>
          </a:xfrm>
          <a:prstGeom prst="rect">
            <a:avLst/>
          </a:prstGeom>
          <a:noFill/>
        </p:spPr>
        <p:txBody>
          <a:bodyPr wrap="none" rtlCol="0">
            <a:spAutoFit/>
          </a:bodyPr>
          <a:lstStyle/>
          <a:p>
            <a:r>
              <a:rPr lang="en-US" sz="1400" b="1" dirty="0" smtClean="0">
                <a:solidFill>
                  <a:schemeClr val="bg1"/>
                </a:solidFill>
              </a:rPr>
              <a:t>Use sub-areas of NHS on a rotational basis (annual use)  at  300 - 500 KCY/</a:t>
            </a:r>
            <a:r>
              <a:rPr lang="en-US" sz="1400" b="1" dirty="0" err="1" smtClean="0">
                <a:solidFill>
                  <a:schemeClr val="bg1"/>
                </a:solidFill>
              </a:rPr>
              <a:t>yr</a:t>
            </a:r>
            <a:endParaRPr lang="en-US" sz="1400" b="1" dirty="0" smtClean="0">
              <a:solidFill>
                <a:schemeClr val="bg1"/>
              </a:solidFill>
            </a:endParaRPr>
          </a:p>
          <a:p>
            <a:r>
              <a:rPr lang="en-US" sz="1400" b="1" dirty="0" smtClean="0">
                <a:solidFill>
                  <a:schemeClr val="bg1"/>
                </a:solidFill>
              </a:rPr>
              <a:t>                        --</a:t>
            </a:r>
            <a:r>
              <a:rPr lang="en-US" sz="1400" b="1" dirty="0" smtClean="0">
                <a:solidFill>
                  <a:schemeClr val="bg1"/>
                </a:solidFill>
                <a:sym typeface="Wingdings" panose="05000000000000000000" pitchFamily="2" charset="2"/>
              </a:rPr>
              <a:t>&gt;  </a:t>
            </a:r>
            <a:r>
              <a:rPr lang="en-US" sz="1600" b="1" i="1" dirty="0" smtClean="0">
                <a:solidFill>
                  <a:schemeClr val="bg1"/>
                </a:solidFill>
              </a:rPr>
              <a:t>with close stakeholder coordination </a:t>
            </a:r>
            <a:r>
              <a:rPr lang="en-US" sz="1400" b="1" dirty="0" smtClean="0">
                <a:solidFill>
                  <a:schemeClr val="bg1"/>
                </a:solidFill>
              </a:rPr>
              <a:t> &lt;--</a:t>
            </a:r>
            <a:endParaRPr lang="en-US" sz="1400" b="1" dirty="0">
              <a:solidFill>
                <a:schemeClr val="bg1"/>
              </a:solidFill>
            </a:endParaRPr>
          </a:p>
        </p:txBody>
      </p:sp>
      <p:sp>
        <p:nvSpPr>
          <p:cNvPr id="29" name="TextBox 28"/>
          <p:cNvSpPr txBox="1"/>
          <p:nvPr/>
        </p:nvSpPr>
        <p:spPr>
          <a:xfrm>
            <a:off x="5555748" y="3580124"/>
            <a:ext cx="1175322" cy="338554"/>
          </a:xfrm>
          <a:prstGeom prst="rect">
            <a:avLst/>
          </a:prstGeom>
          <a:noFill/>
        </p:spPr>
        <p:txBody>
          <a:bodyPr wrap="none" rtlCol="0">
            <a:spAutoFit/>
          </a:bodyPr>
          <a:lstStyle/>
          <a:p>
            <a:r>
              <a:rPr lang="en-US" sz="1600" b="1" i="1" dirty="0" smtClean="0">
                <a:solidFill>
                  <a:schemeClr val="bg1"/>
                </a:solidFill>
              </a:rPr>
              <a:t>North Head</a:t>
            </a:r>
            <a:endParaRPr lang="en-US" sz="1600" b="1" i="1" dirty="0">
              <a:solidFill>
                <a:schemeClr val="bg1"/>
              </a:solidFill>
            </a:endParaRPr>
          </a:p>
        </p:txBody>
      </p:sp>
      <p:sp>
        <p:nvSpPr>
          <p:cNvPr id="30" name="TextBox 29"/>
          <p:cNvSpPr txBox="1"/>
          <p:nvPr/>
        </p:nvSpPr>
        <p:spPr>
          <a:xfrm>
            <a:off x="4002758" y="6299633"/>
            <a:ext cx="1420582" cy="307777"/>
          </a:xfrm>
          <a:prstGeom prst="rect">
            <a:avLst/>
          </a:prstGeom>
          <a:noFill/>
        </p:spPr>
        <p:txBody>
          <a:bodyPr wrap="none" rtlCol="0">
            <a:spAutoFit/>
          </a:bodyPr>
          <a:lstStyle/>
          <a:p>
            <a:r>
              <a:rPr lang="en-US" sz="1400" b="1" i="1" dirty="0" smtClean="0">
                <a:solidFill>
                  <a:schemeClr val="bg1"/>
                </a:solidFill>
              </a:rPr>
              <a:t>Benson      Beach</a:t>
            </a:r>
            <a:endParaRPr lang="en-US" sz="1400" b="1" i="1" dirty="0">
              <a:solidFill>
                <a:schemeClr val="bg1"/>
              </a:solidFill>
            </a:endParaRPr>
          </a:p>
        </p:txBody>
      </p:sp>
      <p:sp>
        <p:nvSpPr>
          <p:cNvPr id="31" name="TextBox 30"/>
          <p:cNvSpPr txBox="1"/>
          <p:nvPr/>
        </p:nvSpPr>
        <p:spPr>
          <a:xfrm>
            <a:off x="1273495" y="6095033"/>
            <a:ext cx="2116477" cy="461665"/>
          </a:xfrm>
          <a:prstGeom prst="rect">
            <a:avLst/>
          </a:prstGeom>
          <a:noFill/>
        </p:spPr>
        <p:txBody>
          <a:bodyPr wrap="none" rtlCol="0">
            <a:spAutoFit/>
          </a:bodyPr>
          <a:lstStyle/>
          <a:p>
            <a:r>
              <a:rPr lang="en-US" sz="2400" b="1" i="1" dirty="0" smtClean="0">
                <a:solidFill>
                  <a:srgbClr val="66FF66"/>
                </a:solidFill>
              </a:rPr>
              <a:t>Peacock      Spit</a:t>
            </a:r>
            <a:endParaRPr lang="en-US" sz="2400" b="1" i="1" dirty="0">
              <a:solidFill>
                <a:srgbClr val="66FF66"/>
              </a:solidFill>
            </a:endParaRPr>
          </a:p>
        </p:txBody>
      </p:sp>
      <p:sp>
        <p:nvSpPr>
          <p:cNvPr id="2" name="TextBox 1"/>
          <p:cNvSpPr txBox="1"/>
          <p:nvPr/>
        </p:nvSpPr>
        <p:spPr>
          <a:xfrm>
            <a:off x="8084749" y="3528894"/>
            <a:ext cx="802977" cy="369332"/>
          </a:xfrm>
          <a:prstGeom prst="rect">
            <a:avLst/>
          </a:prstGeom>
          <a:noFill/>
        </p:spPr>
        <p:txBody>
          <a:bodyPr wrap="none" rtlCol="0">
            <a:spAutoFit/>
          </a:bodyPr>
          <a:lstStyle/>
          <a:p>
            <a:r>
              <a:rPr lang="en-US" b="1" dirty="0" err="1" smtClean="0">
                <a:solidFill>
                  <a:schemeClr val="bg1">
                    <a:lumMod val="95000"/>
                  </a:schemeClr>
                </a:solidFill>
              </a:rPr>
              <a:t>Ilwaco</a:t>
            </a:r>
            <a:endParaRPr lang="en-US" b="1" dirty="0">
              <a:solidFill>
                <a:schemeClr val="bg1">
                  <a:lumMod val="95000"/>
                </a:schemeClr>
              </a:solidFill>
            </a:endParaRPr>
          </a:p>
        </p:txBody>
      </p:sp>
      <p:sp>
        <p:nvSpPr>
          <p:cNvPr id="4" name="TextBox 3"/>
          <p:cNvSpPr txBox="1"/>
          <p:nvPr/>
        </p:nvSpPr>
        <p:spPr>
          <a:xfrm>
            <a:off x="6163243" y="1217725"/>
            <a:ext cx="2889894" cy="646331"/>
          </a:xfrm>
          <a:prstGeom prst="rect">
            <a:avLst/>
          </a:prstGeom>
          <a:solidFill>
            <a:schemeClr val="tx1"/>
          </a:solidFill>
        </p:spPr>
        <p:txBody>
          <a:bodyPr wrap="none" rtlCol="0">
            <a:spAutoFit/>
          </a:bodyPr>
          <a:lstStyle/>
          <a:p>
            <a:r>
              <a:rPr lang="en-US" b="1" dirty="0" smtClean="0">
                <a:solidFill>
                  <a:schemeClr val="bg1"/>
                </a:solidFill>
              </a:rPr>
              <a:t>Proposed Placement Rate</a:t>
            </a:r>
          </a:p>
          <a:p>
            <a:r>
              <a:rPr lang="en-US" b="1" dirty="0">
                <a:solidFill>
                  <a:schemeClr val="bg1"/>
                </a:solidFill>
              </a:rPr>
              <a:t> </a:t>
            </a:r>
            <a:r>
              <a:rPr lang="en-US" b="1" dirty="0" smtClean="0">
                <a:solidFill>
                  <a:schemeClr val="bg1"/>
                </a:solidFill>
              </a:rPr>
              <a:t>=  400,000 to 500,000 cy/</a:t>
            </a:r>
            <a:r>
              <a:rPr lang="en-US" b="1" dirty="0" err="1" smtClean="0">
                <a:solidFill>
                  <a:schemeClr val="bg1"/>
                </a:solidFill>
              </a:rPr>
              <a:t>yr</a:t>
            </a:r>
            <a:r>
              <a:rPr lang="en-US" b="1" dirty="0" smtClean="0">
                <a:solidFill>
                  <a:schemeClr val="bg1"/>
                </a:solidFill>
              </a:rPr>
              <a:t> </a:t>
            </a:r>
            <a:endParaRPr lang="en-US" b="1" dirty="0">
              <a:solidFill>
                <a:schemeClr val="bg1"/>
              </a:solidFill>
            </a:endParaRPr>
          </a:p>
        </p:txBody>
      </p:sp>
    </p:spTree>
    <p:extLst>
      <p:ext uri="{BB962C8B-B14F-4D97-AF65-F5344CB8AC3E}">
        <p14:creationId xmlns:p14="http://schemas.microsoft.com/office/powerpoint/2010/main" val="303094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childTnLst>
                                </p:cTn>
                              </p:par>
                            </p:childTnLst>
                          </p:cTn>
                        </p:par>
                        <p:par>
                          <p:cTn id="12" fill="hold">
                            <p:stCondLst>
                              <p:cond delay="2000"/>
                            </p:stCondLst>
                            <p:childTnLst>
                              <p:par>
                                <p:cTn id="13" presetID="10" presetClass="entr" presetSubtype="0" fill="hold" grpId="0" nodeType="after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childTnLst>
                                </p:cTn>
                              </p:par>
                            </p:childTnLst>
                          </p:cTn>
                        </p:par>
                        <p:par>
                          <p:cTn id="16" fill="hold">
                            <p:stCondLst>
                              <p:cond delay="3500"/>
                            </p:stCondLst>
                            <p:childTnLst>
                              <p:par>
                                <p:cTn id="17" presetID="10" presetClass="entr" presetSubtype="0" fill="hold" grpId="0" nodeType="after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6"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351" y="349335"/>
            <a:ext cx="8893973" cy="5786199"/>
          </a:xfrm>
          <a:prstGeom prst="rect">
            <a:avLst/>
          </a:prstGeom>
          <a:noFill/>
        </p:spPr>
        <p:txBody>
          <a:bodyPr wrap="none" rtlCol="0">
            <a:spAutoFit/>
          </a:bodyPr>
          <a:lstStyle/>
          <a:p>
            <a:r>
              <a:rPr lang="en-US" sz="2800" b="1" i="1" dirty="0" smtClean="0"/>
              <a:t>    Possible Future Distribution of MCR Dredged </a:t>
            </a:r>
            <a:r>
              <a:rPr lang="en-US" sz="2800" b="1" i="1" dirty="0" smtClean="0"/>
              <a:t>Sediment</a:t>
            </a:r>
          </a:p>
          <a:p>
            <a:endParaRPr lang="en-US" sz="1200" b="1" i="1" dirty="0" smtClean="0"/>
          </a:p>
          <a:p>
            <a:r>
              <a:rPr lang="en-US" sz="2400" b="1" dirty="0" smtClean="0"/>
              <a:t>                </a:t>
            </a:r>
            <a:r>
              <a:rPr lang="en-US" sz="2400" dirty="0" smtClean="0"/>
              <a:t>MCR </a:t>
            </a:r>
            <a:r>
              <a:rPr lang="en-US" sz="2400" dirty="0" smtClean="0"/>
              <a:t>O&amp;M dredging  </a:t>
            </a:r>
            <a:r>
              <a:rPr lang="en-US" sz="2400" dirty="0"/>
              <a:t>= </a:t>
            </a:r>
            <a:r>
              <a:rPr lang="en-US" sz="2400" dirty="0" smtClean="0"/>
              <a:t>2,500,000 </a:t>
            </a:r>
            <a:r>
              <a:rPr lang="en-US" sz="2400" dirty="0"/>
              <a:t>to 3,500,000 cy/</a:t>
            </a:r>
            <a:r>
              <a:rPr lang="en-US" sz="2400" dirty="0" err="1"/>
              <a:t>yr</a:t>
            </a:r>
            <a:endParaRPr lang="en-US" sz="2400" dirty="0"/>
          </a:p>
          <a:p>
            <a:endParaRPr lang="en-US" sz="2400" b="1" dirty="0" smtClean="0"/>
          </a:p>
          <a:p>
            <a:endParaRPr lang="en-US" sz="2400" b="1" dirty="0" smtClean="0"/>
          </a:p>
          <a:p>
            <a:r>
              <a:rPr lang="en-US" sz="2400" b="1" dirty="0" smtClean="0"/>
              <a:t>  </a:t>
            </a:r>
            <a:r>
              <a:rPr lang="en-US" sz="2400" b="1" dirty="0" smtClean="0">
                <a:solidFill>
                  <a:srgbClr val="008000"/>
                </a:solidFill>
              </a:rPr>
              <a:t>NHS = 300,000 to 500,000 cy/</a:t>
            </a:r>
            <a:r>
              <a:rPr lang="en-US" sz="2400" b="1" dirty="0" err="1" smtClean="0">
                <a:solidFill>
                  <a:srgbClr val="008000"/>
                </a:solidFill>
              </a:rPr>
              <a:t>yr</a:t>
            </a:r>
            <a:r>
              <a:rPr lang="en-US" sz="2400" b="1" dirty="0" smtClean="0">
                <a:solidFill>
                  <a:srgbClr val="008000"/>
                </a:solidFill>
              </a:rPr>
              <a:t> </a:t>
            </a:r>
            <a:r>
              <a:rPr lang="en-US" b="1" dirty="0" smtClean="0"/>
              <a:t>(Pilot I-2018 = 50,000 &amp; Pilot II-2019 = 100,000)</a:t>
            </a:r>
          </a:p>
          <a:p>
            <a:r>
              <a:rPr lang="en-US" sz="2400" b="1" dirty="0" smtClean="0"/>
              <a:t>  NJS = 200,000 cy/</a:t>
            </a:r>
            <a:r>
              <a:rPr lang="en-US" sz="2400" b="1" dirty="0" err="1" smtClean="0"/>
              <a:t>yr</a:t>
            </a:r>
            <a:r>
              <a:rPr lang="en-US" sz="2400" b="1" dirty="0" smtClean="0"/>
              <a:t> </a:t>
            </a:r>
            <a:r>
              <a:rPr lang="en-US" b="1" dirty="0" smtClean="0"/>
              <a:t>(200,000 cy/</a:t>
            </a:r>
            <a:r>
              <a:rPr lang="en-US" b="1" dirty="0" err="1" smtClean="0"/>
              <a:t>yr</a:t>
            </a:r>
            <a:r>
              <a:rPr lang="en-US" b="1" dirty="0" smtClean="0"/>
              <a:t>)</a:t>
            </a:r>
          </a:p>
          <a:p>
            <a:r>
              <a:rPr lang="en-US" sz="2400" b="1" dirty="0" smtClean="0"/>
              <a:t>  </a:t>
            </a:r>
            <a:r>
              <a:rPr lang="en-US" sz="2400" b="1" dirty="0" smtClean="0">
                <a:solidFill>
                  <a:srgbClr val="008000"/>
                </a:solidFill>
              </a:rPr>
              <a:t>SWS = 1,800,000  to 2,000,000 cy </a:t>
            </a:r>
            <a:r>
              <a:rPr lang="en-US" b="1" dirty="0" smtClean="0"/>
              <a:t>(1,400,000 cy/</a:t>
            </a:r>
            <a:r>
              <a:rPr lang="en-US" b="1" dirty="0" err="1" smtClean="0"/>
              <a:t>yr</a:t>
            </a:r>
            <a:r>
              <a:rPr lang="en-US" b="1" dirty="0" smtClean="0"/>
              <a:t>)</a:t>
            </a:r>
          </a:p>
          <a:p>
            <a:endParaRPr lang="en-US" sz="2400" b="1" dirty="0"/>
          </a:p>
          <a:p>
            <a:r>
              <a:rPr lang="en-US" sz="2400" b="1" dirty="0" smtClean="0">
                <a:solidFill>
                  <a:srgbClr val="008000"/>
                </a:solidFill>
              </a:rPr>
              <a:t>  Benson Beach = 200,000 – </a:t>
            </a:r>
            <a:r>
              <a:rPr lang="en-US" sz="2400" b="1" dirty="0" smtClean="0">
                <a:solidFill>
                  <a:srgbClr val="008000"/>
                </a:solidFill>
              </a:rPr>
              <a:t>400,000 </a:t>
            </a:r>
            <a:r>
              <a:rPr lang="en-US" sz="2400" b="1" dirty="0" smtClean="0">
                <a:solidFill>
                  <a:srgbClr val="008000"/>
                </a:solidFill>
              </a:rPr>
              <a:t>cy every 3 to 6 years</a:t>
            </a:r>
          </a:p>
          <a:p>
            <a:r>
              <a:rPr lang="en-US" b="1" dirty="0"/>
              <a:t> </a:t>
            </a:r>
            <a:r>
              <a:rPr lang="en-US" b="1" dirty="0" smtClean="0"/>
              <a:t>                         (placement in 2004, </a:t>
            </a:r>
            <a:r>
              <a:rPr lang="en-US" b="1" dirty="0" smtClean="0"/>
              <a:t>2008, 2010: 40,000, 125,000, 330,000 </a:t>
            </a:r>
            <a:r>
              <a:rPr lang="en-US" b="1" dirty="0" smtClean="0"/>
              <a:t>cy/event)</a:t>
            </a:r>
          </a:p>
          <a:p>
            <a:endParaRPr lang="en-US" sz="2400" b="1" dirty="0"/>
          </a:p>
          <a:p>
            <a:r>
              <a:rPr lang="en-US" sz="2400" b="1" dirty="0" smtClean="0"/>
              <a:t>  </a:t>
            </a:r>
            <a:r>
              <a:rPr lang="en-US" sz="2400" b="1" dirty="0" smtClean="0">
                <a:solidFill>
                  <a:srgbClr val="008000"/>
                </a:solidFill>
              </a:rPr>
              <a:t>SJS = 400,000 to 500,000 cy/</a:t>
            </a:r>
            <a:r>
              <a:rPr lang="en-US" sz="2400" b="1" dirty="0" err="1" smtClean="0">
                <a:solidFill>
                  <a:srgbClr val="008000"/>
                </a:solidFill>
              </a:rPr>
              <a:t>yr</a:t>
            </a:r>
            <a:r>
              <a:rPr lang="en-US" sz="2400" b="1" dirty="0" smtClean="0">
                <a:solidFill>
                  <a:srgbClr val="008000"/>
                </a:solidFill>
              </a:rPr>
              <a:t>  </a:t>
            </a:r>
            <a:r>
              <a:rPr lang="en-US" b="1" dirty="0" smtClean="0"/>
              <a:t>(400,000 cy/</a:t>
            </a:r>
            <a:r>
              <a:rPr lang="en-US" b="1" dirty="0" err="1" smtClean="0"/>
              <a:t>yr</a:t>
            </a:r>
            <a:r>
              <a:rPr lang="en-US" b="1" dirty="0" smtClean="0"/>
              <a:t>)</a:t>
            </a:r>
          </a:p>
          <a:p>
            <a:endParaRPr lang="en-US" sz="2400" b="1" dirty="0" smtClean="0"/>
          </a:p>
          <a:p>
            <a:endParaRPr lang="en-US" sz="2400" b="1" dirty="0"/>
          </a:p>
          <a:p>
            <a:r>
              <a:rPr lang="en-US" sz="2400" b="1" dirty="0" smtClean="0"/>
              <a:t>  </a:t>
            </a:r>
            <a:r>
              <a:rPr lang="en-US" sz="2400" b="1" dirty="0" smtClean="0">
                <a:solidFill>
                  <a:srgbClr val="FF0000"/>
                </a:solidFill>
              </a:rPr>
              <a:t>DWS =  &lt; 200,000 cy/</a:t>
            </a:r>
            <a:r>
              <a:rPr lang="en-US" sz="2400" b="1" dirty="0" err="1" smtClean="0">
                <a:solidFill>
                  <a:srgbClr val="FF0000"/>
                </a:solidFill>
              </a:rPr>
              <a:t>yr</a:t>
            </a:r>
            <a:r>
              <a:rPr lang="en-US" sz="2400" b="1" dirty="0" smtClean="0"/>
              <a:t> </a:t>
            </a:r>
            <a:r>
              <a:rPr lang="en-US" b="1" dirty="0" smtClean="0"/>
              <a:t>(800,000 cy/</a:t>
            </a:r>
            <a:r>
              <a:rPr lang="en-US" b="1" dirty="0" err="1" smtClean="0"/>
              <a:t>yr</a:t>
            </a:r>
            <a:r>
              <a:rPr lang="en-US" b="1" dirty="0" smtClean="0"/>
              <a:t>)</a:t>
            </a:r>
          </a:p>
        </p:txBody>
      </p:sp>
      <p:sp>
        <p:nvSpPr>
          <p:cNvPr id="3" name="TextBox 2"/>
          <p:cNvSpPr txBox="1"/>
          <p:nvPr/>
        </p:nvSpPr>
        <p:spPr>
          <a:xfrm>
            <a:off x="6187609" y="6488668"/>
            <a:ext cx="2845715" cy="369332"/>
          </a:xfrm>
          <a:prstGeom prst="rect">
            <a:avLst/>
          </a:prstGeom>
          <a:noFill/>
        </p:spPr>
        <p:txBody>
          <a:bodyPr wrap="none" rtlCol="0">
            <a:spAutoFit/>
          </a:bodyPr>
          <a:lstStyle/>
          <a:p>
            <a:r>
              <a:rPr lang="en-US" dirty="0" smtClean="0"/>
              <a:t>Values in ( ) are recent trend</a:t>
            </a:r>
            <a:endParaRPr lang="en-US" dirty="0"/>
          </a:p>
        </p:txBody>
      </p:sp>
    </p:spTree>
    <p:extLst>
      <p:ext uri="{BB962C8B-B14F-4D97-AF65-F5344CB8AC3E}">
        <p14:creationId xmlns:p14="http://schemas.microsoft.com/office/powerpoint/2010/main" val="149051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500"/>
                                        <p:tgtEl>
                                          <p:spTgt spid="2">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7" end="7"/>
                                            </p:txEl>
                                          </p:spTgt>
                                        </p:tgtEl>
                                        <p:attrNameLst>
                                          <p:attrName>style.visibility</p:attrName>
                                        </p:attrNameLst>
                                      </p:cBhvr>
                                      <p:to>
                                        <p:strVal val="visible"/>
                                      </p:to>
                                    </p:set>
                                    <p:animEffect transition="in" filter="fade">
                                      <p:cBhvr>
                                        <p:cTn id="10" dur="500"/>
                                        <p:tgtEl>
                                          <p:spTgt spid="2">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animEffect transition="in" filter="fade">
                                      <p:cBhvr>
                                        <p:cTn id="13" dur="500"/>
                                        <p:tgtEl>
                                          <p:spTgt spid="2">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10" end="10"/>
                                            </p:txEl>
                                          </p:spTgt>
                                        </p:tgtEl>
                                        <p:attrNameLst>
                                          <p:attrName>style.visibility</p:attrName>
                                        </p:attrNameLst>
                                      </p:cBhvr>
                                      <p:to>
                                        <p:strVal val="visible"/>
                                      </p:to>
                                    </p:set>
                                    <p:animEffect transition="in" filter="fade">
                                      <p:cBhvr>
                                        <p:cTn id="16" dur="500"/>
                                        <p:tgtEl>
                                          <p:spTgt spid="2">
                                            <p:txEl>
                                              <p:pRg st="10" end="1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12" end="12"/>
                                            </p:txEl>
                                          </p:spTgt>
                                        </p:tgtEl>
                                        <p:attrNameLst>
                                          <p:attrName>style.visibility</p:attrName>
                                        </p:attrNameLst>
                                      </p:cBhvr>
                                      <p:to>
                                        <p:strVal val="visible"/>
                                      </p:to>
                                    </p:set>
                                    <p:animEffect transition="in" filter="fade">
                                      <p:cBhvr>
                                        <p:cTn id="19" dur="500"/>
                                        <p:tgtEl>
                                          <p:spTgt spid="2">
                                            <p:txEl>
                                              <p:pRg st="12" end="1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15" end="15"/>
                                            </p:txEl>
                                          </p:spTgt>
                                        </p:tgtEl>
                                        <p:attrNameLst>
                                          <p:attrName>style.visibility</p:attrName>
                                        </p:attrNameLst>
                                      </p:cBhvr>
                                      <p:to>
                                        <p:strVal val="visible"/>
                                      </p:to>
                                    </p:set>
                                    <p:animEffect transition="in" filter="fade">
                                      <p:cBhvr>
                                        <p:cTn id="22" dur="5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6419" y="2666082"/>
            <a:ext cx="3399713" cy="584775"/>
          </a:xfrm>
          <a:prstGeom prst="rect">
            <a:avLst/>
          </a:prstGeom>
          <a:noFill/>
        </p:spPr>
        <p:txBody>
          <a:bodyPr wrap="none" rtlCol="0">
            <a:spAutoFit/>
          </a:bodyPr>
          <a:lstStyle/>
          <a:p>
            <a:r>
              <a:rPr lang="en-US" sz="3200" b="1" dirty="0" smtClean="0"/>
              <a:t>Shallow Water Site</a:t>
            </a:r>
            <a:endParaRPr lang="en-US" sz="3200" b="1" dirty="0"/>
          </a:p>
        </p:txBody>
      </p:sp>
    </p:spTree>
    <p:extLst>
      <p:ext uri="{BB962C8B-B14F-4D97-AF65-F5344CB8AC3E}">
        <p14:creationId xmlns:p14="http://schemas.microsoft.com/office/powerpoint/2010/main" val="36996000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3817"/>
          <a:stretch/>
        </p:blipFill>
        <p:spPr>
          <a:xfrm>
            <a:off x="0" y="0"/>
            <a:ext cx="9144001" cy="6858000"/>
          </a:xfrm>
          <a:prstGeom prst="rect">
            <a:avLst/>
          </a:prstGeom>
          <a:ln>
            <a:solidFill>
              <a:schemeClr val="tx1"/>
            </a:solidFill>
          </a:ln>
        </p:spPr>
      </p:pic>
    </p:spTree>
    <p:extLst>
      <p:ext uri="{BB962C8B-B14F-4D97-AF65-F5344CB8AC3E}">
        <p14:creationId xmlns:p14="http://schemas.microsoft.com/office/powerpoint/2010/main" val="30498820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8245" b="11796"/>
          <a:stretch/>
        </p:blipFill>
        <p:spPr>
          <a:xfrm>
            <a:off x="0" y="162894"/>
            <a:ext cx="5138907" cy="6585665"/>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2815"/>
          <a:stretch/>
        </p:blipFill>
        <p:spPr>
          <a:xfrm>
            <a:off x="5311819" y="692565"/>
            <a:ext cx="3832182" cy="3641929"/>
          </a:xfrm>
          <a:prstGeom prst="rect">
            <a:avLst/>
          </a:prstGeom>
        </p:spPr>
      </p:pic>
      <p:sp>
        <p:nvSpPr>
          <p:cNvPr id="4" name="TextBox 3"/>
          <p:cNvSpPr txBox="1"/>
          <p:nvPr/>
        </p:nvSpPr>
        <p:spPr>
          <a:xfrm>
            <a:off x="5311819" y="4168239"/>
            <a:ext cx="3645724" cy="2308324"/>
          </a:xfrm>
          <a:prstGeom prst="rect">
            <a:avLst/>
          </a:prstGeom>
          <a:noFill/>
        </p:spPr>
        <p:txBody>
          <a:bodyPr wrap="square" rtlCol="0">
            <a:spAutoFit/>
          </a:bodyPr>
          <a:lstStyle/>
          <a:p>
            <a:r>
              <a:rPr lang="en-US" b="1" dirty="0" smtClean="0">
                <a:solidFill>
                  <a:schemeClr val="bg1"/>
                </a:solidFill>
              </a:rPr>
              <a:t>Peacock Spit is Eroding Despite</a:t>
            </a:r>
          </a:p>
          <a:p>
            <a:r>
              <a:rPr lang="en-US" b="1" dirty="0" smtClean="0">
                <a:solidFill>
                  <a:schemeClr val="bg1"/>
                </a:solidFill>
              </a:rPr>
              <a:t>USACE Placing 45 million cubic yards of sand within the SWS.</a:t>
            </a:r>
          </a:p>
          <a:p>
            <a:endParaRPr lang="en-US" b="1" dirty="0">
              <a:solidFill>
                <a:schemeClr val="bg1"/>
              </a:solidFill>
            </a:endParaRPr>
          </a:p>
          <a:p>
            <a:r>
              <a:rPr lang="en-US" b="1" dirty="0" smtClean="0">
                <a:solidFill>
                  <a:srgbClr val="FFFF00"/>
                </a:solidFill>
              </a:rPr>
              <a:t>We Need to Feed Peacock Spit from</a:t>
            </a:r>
            <a:r>
              <a:rPr lang="en-US" b="1" dirty="0">
                <a:solidFill>
                  <a:srgbClr val="FFFF00"/>
                </a:solidFill>
              </a:rPr>
              <a:t> </a:t>
            </a:r>
            <a:r>
              <a:rPr lang="en-US" b="1" dirty="0" smtClean="0">
                <a:solidFill>
                  <a:srgbClr val="FFFF00"/>
                </a:solidFill>
              </a:rPr>
              <a:t>its northern flank (NHS) </a:t>
            </a:r>
            <a:r>
              <a:rPr lang="en-US" b="1" dirty="0" smtClean="0">
                <a:solidFill>
                  <a:schemeClr val="bg1"/>
                </a:solidFill>
              </a:rPr>
              <a:t>&amp; southern flank to sustain the Spit and the MCR inlet.</a:t>
            </a:r>
          </a:p>
        </p:txBody>
      </p:sp>
      <p:sp>
        <p:nvSpPr>
          <p:cNvPr id="5" name="TextBox 4"/>
          <p:cNvSpPr txBox="1"/>
          <p:nvPr/>
        </p:nvSpPr>
        <p:spPr>
          <a:xfrm>
            <a:off x="206370" y="218935"/>
            <a:ext cx="4726166" cy="400110"/>
          </a:xfrm>
          <a:prstGeom prst="rect">
            <a:avLst/>
          </a:prstGeom>
          <a:noFill/>
        </p:spPr>
        <p:txBody>
          <a:bodyPr wrap="none" rtlCol="0">
            <a:spAutoFit/>
          </a:bodyPr>
          <a:lstStyle/>
          <a:p>
            <a:r>
              <a:rPr lang="en-US" sz="2000" b="1" dirty="0" smtClean="0">
                <a:solidFill>
                  <a:schemeClr val="bg1"/>
                </a:solidFill>
              </a:rPr>
              <a:t>MCR Bathymetry Difference:  1997 to 2016</a:t>
            </a:r>
            <a:endParaRPr lang="en-US" sz="2000" b="1" dirty="0">
              <a:solidFill>
                <a:schemeClr val="bg1"/>
              </a:solidFill>
            </a:endParaRPr>
          </a:p>
        </p:txBody>
      </p:sp>
      <p:cxnSp>
        <p:nvCxnSpPr>
          <p:cNvPr id="7" name="Straight Connector 6"/>
          <p:cNvCxnSpPr/>
          <p:nvPr/>
        </p:nvCxnSpPr>
        <p:spPr>
          <a:xfrm>
            <a:off x="475013" y="955966"/>
            <a:ext cx="1294411"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79054" y="932214"/>
            <a:ext cx="861133" cy="369332"/>
          </a:xfrm>
          <a:prstGeom prst="rect">
            <a:avLst/>
          </a:prstGeom>
          <a:noFill/>
        </p:spPr>
        <p:txBody>
          <a:bodyPr wrap="none" rtlCol="0">
            <a:spAutoFit/>
          </a:bodyPr>
          <a:lstStyle/>
          <a:p>
            <a:r>
              <a:rPr lang="en-US" b="1" dirty="0" smtClean="0"/>
              <a:t>2 miles</a:t>
            </a:r>
            <a:endParaRPr lang="en-US" b="1" dirty="0"/>
          </a:p>
        </p:txBody>
      </p:sp>
      <p:sp>
        <p:nvSpPr>
          <p:cNvPr id="9" name="TextBox 8"/>
          <p:cNvSpPr txBox="1"/>
          <p:nvPr/>
        </p:nvSpPr>
        <p:spPr>
          <a:xfrm>
            <a:off x="5311819" y="418990"/>
            <a:ext cx="3820661" cy="338554"/>
          </a:xfrm>
          <a:prstGeom prst="rect">
            <a:avLst/>
          </a:prstGeom>
          <a:noFill/>
        </p:spPr>
        <p:txBody>
          <a:bodyPr wrap="none" rtlCol="0">
            <a:spAutoFit/>
          </a:bodyPr>
          <a:lstStyle/>
          <a:p>
            <a:r>
              <a:rPr lang="en-US" sz="1600" b="1" dirty="0" smtClean="0">
                <a:solidFill>
                  <a:schemeClr val="bg1"/>
                </a:solidFill>
              </a:rPr>
              <a:t>MCR Bathymetry Difference:  1997 to 2016</a:t>
            </a:r>
            <a:endParaRPr lang="en-US" sz="1600" b="1" dirty="0">
              <a:solidFill>
                <a:schemeClr val="bg1"/>
              </a:solidFill>
            </a:endParaRPr>
          </a:p>
        </p:txBody>
      </p:sp>
    </p:spTree>
    <p:extLst>
      <p:ext uri="{BB962C8B-B14F-4D97-AF65-F5344CB8AC3E}">
        <p14:creationId xmlns:p14="http://schemas.microsoft.com/office/powerpoint/2010/main" val="11171040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35736" y="286445"/>
            <a:ext cx="8672528" cy="6285110"/>
          </a:xfrm>
          <a:prstGeom prst="rect">
            <a:avLst/>
          </a:prstGeom>
        </p:spPr>
      </p:pic>
      <p:grpSp>
        <p:nvGrpSpPr>
          <p:cNvPr id="2" name="Group 1"/>
          <p:cNvGrpSpPr/>
          <p:nvPr/>
        </p:nvGrpSpPr>
        <p:grpSpPr>
          <a:xfrm>
            <a:off x="6689558" y="2226481"/>
            <a:ext cx="1471284" cy="3748442"/>
            <a:chOff x="6689558" y="2226481"/>
            <a:chExt cx="1471284" cy="3748442"/>
          </a:xfrm>
        </p:grpSpPr>
        <p:sp>
          <p:nvSpPr>
            <p:cNvPr id="4" name="TextBox 3"/>
            <p:cNvSpPr txBox="1"/>
            <p:nvPr/>
          </p:nvSpPr>
          <p:spPr>
            <a:xfrm>
              <a:off x="6689558" y="5390148"/>
              <a:ext cx="375424" cy="584775"/>
            </a:xfrm>
            <a:prstGeom prst="rect">
              <a:avLst/>
            </a:prstGeom>
            <a:noFill/>
          </p:spPr>
          <p:txBody>
            <a:bodyPr wrap="none" rtlCol="0">
              <a:spAutoFit/>
            </a:bodyPr>
            <a:lstStyle/>
            <a:p>
              <a:r>
                <a:rPr lang="en-US" sz="3200" b="1" dirty="0" smtClean="0">
                  <a:solidFill>
                    <a:srgbClr val="92D050"/>
                  </a:solidFill>
                </a:rPr>
                <a:t>?</a:t>
              </a:r>
              <a:endParaRPr lang="en-US" sz="3200" b="1" dirty="0">
                <a:solidFill>
                  <a:srgbClr val="92D050"/>
                </a:solidFill>
              </a:endParaRPr>
            </a:p>
          </p:txBody>
        </p:sp>
        <p:sp>
          <p:nvSpPr>
            <p:cNvPr id="5" name="TextBox 4"/>
            <p:cNvSpPr txBox="1"/>
            <p:nvPr/>
          </p:nvSpPr>
          <p:spPr>
            <a:xfrm>
              <a:off x="7064982" y="5390148"/>
              <a:ext cx="375424" cy="584775"/>
            </a:xfrm>
            <a:prstGeom prst="rect">
              <a:avLst/>
            </a:prstGeom>
            <a:noFill/>
          </p:spPr>
          <p:txBody>
            <a:bodyPr wrap="none" rtlCol="0">
              <a:spAutoFit/>
            </a:bodyPr>
            <a:lstStyle/>
            <a:p>
              <a:r>
                <a:rPr lang="en-US" sz="3200" b="1" dirty="0" smtClean="0">
                  <a:solidFill>
                    <a:srgbClr val="92D050"/>
                  </a:solidFill>
                </a:rPr>
                <a:t>?</a:t>
              </a:r>
              <a:endParaRPr lang="en-US" sz="3200" b="1" dirty="0">
                <a:solidFill>
                  <a:srgbClr val="92D050"/>
                </a:solidFill>
              </a:endParaRPr>
            </a:p>
          </p:txBody>
        </p:sp>
        <p:sp>
          <p:nvSpPr>
            <p:cNvPr id="6" name="TextBox 5"/>
            <p:cNvSpPr txBox="1"/>
            <p:nvPr/>
          </p:nvSpPr>
          <p:spPr>
            <a:xfrm>
              <a:off x="7442068" y="5386154"/>
              <a:ext cx="375424" cy="584775"/>
            </a:xfrm>
            <a:prstGeom prst="rect">
              <a:avLst/>
            </a:prstGeom>
            <a:noFill/>
          </p:spPr>
          <p:txBody>
            <a:bodyPr wrap="none" rtlCol="0">
              <a:spAutoFit/>
            </a:bodyPr>
            <a:lstStyle/>
            <a:p>
              <a:r>
                <a:rPr lang="en-US" sz="3200" b="1" dirty="0" smtClean="0">
                  <a:solidFill>
                    <a:srgbClr val="92D050"/>
                  </a:solidFill>
                </a:rPr>
                <a:t>?</a:t>
              </a:r>
              <a:endParaRPr lang="en-US" sz="3200" b="1" dirty="0">
                <a:solidFill>
                  <a:srgbClr val="92D050"/>
                </a:solidFill>
              </a:endParaRPr>
            </a:p>
          </p:txBody>
        </p:sp>
        <p:sp>
          <p:nvSpPr>
            <p:cNvPr id="7" name="TextBox 6"/>
            <p:cNvSpPr txBox="1"/>
            <p:nvPr/>
          </p:nvSpPr>
          <p:spPr>
            <a:xfrm>
              <a:off x="6719969" y="2226481"/>
              <a:ext cx="1440873" cy="1200329"/>
            </a:xfrm>
            <a:prstGeom prst="rect">
              <a:avLst/>
            </a:prstGeom>
            <a:noFill/>
          </p:spPr>
          <p:txBody>
            <a:bodyPr wrap="square" rtlCol="0">
              <a:spAutoFit/>
            </a:bodyPr>
            <a:lstStyle/>
            <a:p>
              <a:r>
                <a:rPr lang="en-US" b="1" dirty="0" smtClean="0"/>
                <a:t>Increase use of SWS from</a:t>
              </a:r>
            </a:p>
            <a:p>
              <a:r>
                <a:rPr lang="en-US" b="1" dirty="0" smtClean="0"/>
                <a:t>1.3 </a:t>
              </a:r>
              <a:r>
                <a:rPr lang="en-US" b="1" dirty="0" smtClean="0"/>
                <a:t>MCY/</a:t>
              </a:r>
              <a:r>
                <a:rPr lang="en-US" b="1" dirty="0" err="1" smtClean="0"/>
                <a:t>yr</a:t>
              </a:r>
              <a:endParaRPr lang="en-US" b="1" dirty="0" smtClean="0"/>
            </a:p>
            <a:p>
              <a:r>
                <a:rPr lang="en-US" b="1" dirty="0" smtClean="0"/>
                <a:t>to  2 MCY/</a:t>
              </a:r>
              <a:r>
                <a:rPr lang="en-US" b="1" dirty="0" err="1" smtClean="0"/>
                <a:t>yr</a:t>
              </a:r>
              <a:endParaRPr lang="en-US" b="1" dirty="0"/>
            </a:p>
          </p:txBody>
        </p:sp>
      </p:grpSp>
    </p:spTree>
    <p:extLst>
      <p:ext uri="{BB962C8B-B14F-4D97-AF65-F5344CB8AC3E}">
        <p14:creationId xmlns:p14="http://schemas.microsoft.com/office/powerpoint/2010/main" val="287773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037" y="0"/>
            <a:ext cx="8969926" cy="6858000"/>
          </a:xfrm>
          <a:prstGeom prst="rect">
            <a:avLst/>
          </a:prstGeom>
        </p:spPr>
      </p:pic>
    </p:spTree>
    <p:extLst>
      <p:ext uri="{BB962C8B-B14F-4D97-AF65-F5344CB8AC3E}">
        <p14:creationId xmlns:p14="http://schemas.microsoft.com/office/powerpoint/2010/main" val="15318326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r3 aerial with resultsv2"/>
          <p:cNvPicPr>
            <a:picLocks noChangeAspect="1" noChangeArrowheads="1"/>
          </p:cNvPicPr>
          <p:nvPr/>
        </p:nvPicPr>
        <p:blipFill>
          <a:blip r:embed="rId2" cstate="print"/>
          <a:srcRect/>
          <a:stretch>
            <a:fillRect/>
          </a:stretch>
        </p:blipFill>
        <p:spPr>
          <a:xfrm>
            <a:off x="1" y="0"/>
            <a:ext cx="9144000" cy="6858000"/>
          </a:xfrm>
          <a:prstGeom prst="rect">
            <a:avLst/>
          </a:prstGeom>
          <a:noFill/>
          <a:ln/>
        </p:spPr>
      </p:pic>
      <p:sp>
        <p:nvSpPr>
          <p:cNvPr id="3" name="TextBox 2"/>
          <p:cNvSpPr txBox="1"/>
          <p:nvPr/>
        </p:nvSpPr>
        <p:spPr>
          <a:xfrm>
            <a:off x="0" y="204717"/>
            <a:ext cx="5759355" cy="830997"/>
          </a:xfrm>
          <a:prstGeom prst="rect">
            <a:avLst/>
          </a:prstGeom>
          <a:noFill/>
        </p:spPr>
        <p:txBody>
          <a:bodyPr wrap="square" rtlCol="0">
            <a:spAutoFit/>
          </a:bodyPr>
          <a:lstStyle/>
          <a:p>
            <a:r>
              <a:rPr lang="en-US" sz="2400" b="1" dirty="0" smtClean="0">
                <a:solidFill>
                  <a:schemeClr val="bg1"/>
                </a:solidFill>
                <a:latin typeface="Times New Roman" pitchFamily="18" charset="0"/>
                <a:cs typeface="Times New Roman" pitchFamily="18" charset="0"/>
              </a:rPr>
              <a:t>Data  Fusion :  Merging Tracer  Data with   </a:t>
            </a:r>
          </a:p>
          <a:p>
            <a:r>
              <a:rPr lang="en-US" sz="2400" b="1" dirty="0" smtClean="0">
                <a:solidFill>
                  <a:schemeClr val="bg1"/>
                </a:solidFill>
                <a:latin typeface="Times New Roman" pitchFamily="18" charset="0"/>
                <a:cs typeface="Times New Roman" pitchFamily="18" charset="0"/>
              </a:rPr>
              <a:t>                          Other Geospatial Data</a:t>
            </a:r>
            <a:endParaRPr lang="en-US"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icture1.jpg"/>
          <p:cNvPicPr>
            <a:picLocks noChangeAspect="1"/>
          </p:cNvPicPr>
          <p:nvPr/>
        </p:nvPicPr>
        <p:blipFill>
          <a:blip r:embed="rId3" cstate="print"/>
          <a:stretch>
            <a:fillRect/>
          </a:stretch>
        </p:blipFill>
        <p:spPr>
          <a:xfrm>
            <a:off x="14941" y="0"/>
            <a:ext cx="9114118" cy="6858000"/>
          </a:xfrm>
          <a:prstGeom prst="rect">
            <a:avLst/>
          </a:prstGeom>
        </p:spPr>
      </p:pic>
      <p:sp>
        <p:nvSpPr>
          <p:cNvPr id="59395" name="Rectangle 53"/>
          <p:cNvSpPr>
            <a:spLocks noChangeArrowheads="1"/>
          </p:cNvSpPr>
          <p:nvPr/>
        </p:nvSpPr>
        <p:spPr bwMode="auto">
          <a:xfrm>
            <a:off x="0" y="0"/>
            <a:ext cx="4006850" cy="701675"/>
          </a:xfrm>
          <a:prstGeom prst="rect">
            <a:avLst/>
          </a:prstGeom>
          <a:noFill/>
          <a:ln w="9525">
            <a:noFill/>
            <a:miter lim="800000"/>
            <a:headEnd/>
            <a:tailEnd/>
          </a:ln>
        </p:spPr>
        <p:txBody>
          <a:bodyPr/>
          <a:lstStyle/>
          <a:p>
            <a:pPr algn="l"/>
            <a:r>
              <a:rPr lang="en-GB" b="1" dirty="0"/>
              <a:t>Bathymetry change </a:t>
            </a:r>
            <a:br>
              <a:rPr lang="en-GB" b="1" dirty="0"/>
            </a:br>
            <a:r>
              <a:rPr lang="en-GB" b="1" dirty="0"/>
              <a:t>1958 – 2003</a:t>
            </a:r>
          </a:p>
          <a:p>
            <a:pPr algn="l"/>
            <a:endParaRPr lang="en-GB" b="1" dirty="0"/>
          </a:p>
          <a:p>
            <a:pPr algn="l"/>
            <a:r>
              <a:rPr lang="en-GB" b="1" dirty="0"/>
              <a:t>With 2006-2007 </a:t>
            </a:r>
          </a:p>
          <a:p>
            <a:pPr algn="l"/>
            <a:r>
              <a:rPr lang="en-GB" b="1" dirty="0" smtClean="0"/>
              <a:t>SWS Tracer </a:t>
            </a:r>
            <a:r>
              <a:rPr lang="en-GB" b="1" dirty="0"/>
              <a:t>Results</a:t>
            </a:r>
          </a:p>
          <a:p>
            <a:pPr algn="l"/>
            <a:r>
              <a:rPr lang="en-GB" b="1" dirty="0"/>
              <a:t>Superimposed</a:t>
            </a:r>
          </a:p>
        </p:txBody>
      </p:sp>
      <p:pic>
        <p:nvPicPr>
          <p:cNvPr id="59396" name="Picture 54" descr="MCR Rounds 3 and4 with modelling jpg"/>
          <p:cNvPicPr>
            <a:picLocks noChangeAspect="1" noChangeArrowheads="1"/>
          </p:cNvPicPr>
          <p:nvPr/>
        </p:nvPicPr>
        <p:blipFill>
          <a:blip r:embed="rId4" cstate="print"/>
          <a:srcRect/>
          <a:stretch>
            <a:fillRect/>
          </a:stretch>
        </p:blipFill>
        <p:spPr bwMode="auto">
          <a:xfrm>
            <a:off x="3844925" y="0"/>
            <a:ext cx="5299075" cy="6858000"/>
          </a:xfrm>
          <a:prstGeom prst="rect">
            <a:avLst/>
          </a:prstGeom>
          <a:noFill/>
          <a:ln w="9525">
            <a:noFill/>
            <a:miter lim="800000"/>
            <a:headEnd/>
            <a:tailEnd/>
          </a:ln>
        </p:spPr>
      </p:pic>
      <p:pic>
        <p:nvPicPr>
          <p:cNvPr id="59394" name="Picture 51"/>
          <p:cNvPicPr>
            <a:picLocks noChangeAspect="1" noChangeArrowheads="1"/>
          </p:cNvPicPr>
          <p:nvPr/>
        </p:nvPicPr>
        <p:blipFill>
          <a:blip r:embed="rId5" cstate="print"/>
          <a:srcRect/>
          <a:stretch>
            <a:fillRect/>
          </a:stretch>
        </p:blipFill>
        <p:spPr bwMode="auto">
          <a:xfrm>
            <a:off x="2925763" y="4389438"/>
            <a:ext cx="1065212" cy="24685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1082"/>
          <a:stretch/>
        </p:blipFill>
        <p:spPr>
          <a:xfrm>
            <a:off x="1" y="1"/>
            <a:ext cx="9144000" cy="6172200"/>
          </a:xfrm>
          <a:prstGeom prst="rect">
            <a:avLst/>
          </a:prstGeom>
        </p:spPr>
      </p:pic>
    </p:spTree>
    <p:extLst>
      <p:ext uri="{BB962C8B-B14F-4D97-AF65-F5344CB8AC3E}">
        <p14:creationId xmlns:p14="http://schemas.microsoft.com/office/powerpoint/2010/main" val="10865780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44950" y="2987748"/>
            <a:ext cx="2568395" cy="707886"/>
          </a:xfrm>
          <a:prstGeom prst="rect">
            <a:avLst/>
          </a:prstGeom>
          <a:noFill/>
        </p:spPr>
        <p:txBody>
          <a:bodyPr wrap="none" rtlCol="0">
            <a:spAutoFit/>
          </a:bodyPr>
          <a:lstStyle/>
          <a:p>
            <a:r>
              <a:rPr lang="en-US" sz="4000" b="1" dirty="0" smtClean="0"/>
              <a:t>North Jetty</a:t>
            </a:r>
            <a:endParaRPr lang="en-US" sz="4000" b="1" dirty="0"/>
          </a:p>
        </p:txBody>
      </p:sp>
    </p:spTree>
    <p:extLst>
      <p:ext uri="{BB962C8B-B14F-4D97-AF65-F5344CB8AC3E}">
        <p14:creationId xmlns:p14="http://schemas.microsoft.com/office/powerpoint/2010/main" val="41786255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6885542" y="539827"/>
            <a:ext cx="1388201" cy="307777"/>
          </a:xfrm>
          <a:prstGeom prst="rect">
            <a:avLst/>
          </a:prstGeom>
          <a:noFill/>
        </p:spPr>
        <p:txBody>
          <a:bodyPr wrap="none" rtlCol="0">
            <a:spAutoFit/>
          </a:bodyPr>
          <a:lstStyle/>
          <a:p>
            <a:r>
              <a:rPr lang="en-US" sz="1400" dirty="0" smtClean="0"/>
              <a:t>MCR North Jetty</a:t>
            </a:r>
            <a:endParaRPr lang="en-US" sz="1400" dirty="0"/>
          </a:p>
        </p:txBody>
      </p:sp>
      <p:sp>
        <p:nvSpPr>
          <p:cNvPr id="4" name="TextBox 3"/>
          <p:cNvSpPr txBox="1"/>
          <p:nvPr/>
        </p:nvSpPr>
        <p:spPr>
          <a:xfrm>
            <a:off x="418641" y="6279614"/>
            <a:ext cx="1498936" cy="369332"/>
          </a:xfrm>
          <a:prstGeom prst="rect">
            <a:avLst/>
          </a:prstGeom>
          <a:noFill/>
        </p:spPr>
        <p:txBody>
          <a:bodyPr wrap="none" rtlCol="0">
            <a:spAutoFit/>
          </a:bodyPr>
          <a:lstStyle/>
          <a:p>
            <a:r>
              <a:rPr lang="en-US" dirty="0" smtClean="0">
                <a:solidFill>
                  <a:schemeClr val="bg1"/>
                </a:solidFill>
              </a:rPr>
              <a:t>View to South</a:t>
            </a:r>
            <a:endParaRPr lang="en-US" dirty="0">
              <a:solidFill>
                <a:schemeClr val="bg1"/>
              </a:solidFill>
            </a:endParaRPr>
          </a:p>
        </p:txBody>
      </p:sp>
      <p:sp>
        <p:nvSpPr>
          <p:cNvPr id="5" name="TextBox 4"/>
          <p:cNvSpPr txBox="1"/>
          <p:nvPr/>
        </p:nvSpPr>
        <p:spPr>
          <a:xfrm>
            <a:off x="5223118" y="3961899"/>
            <a:ext cx="3920882" cy="800219"/>
          </a:xfrm>
          <a:prstGeom prst="rect">
            <a:avLst/>
          </a:prstGeom>
          <a:noFill/>
        </p:spPr>
        <p:txBody>
          <a:bodyPr wrap="none" rtlCol="0">
            <a:spAutoFit/>
          </a:bodyPr>
          <a:lstStyle/>
          <a:p>
            <a:pPr algn="ctr"/>
            <a:r>
              <a:rPr lang="en-US" sz="2800" b="1" i="1" dirty="0" smtClean="0">
                <a:solidFill>
                  <a:srgbClr val="66FF66"/>
                </a:solidFill>
              </a:rPr>
              <a:t>Benson Beach</a:t>
            </a:r>
          </a:p>
          <a:p>
            <a:pPr algn="ctr"/>
            <a:r>
              <a:rPr lang="en-US" b="1" dirty="0" smtClean="0">
                <a:solidFill>
                  <a:srgbClr val="66FF66"/>
                </a:solidFill>
              </a:rPr>
              <a:t>Topographic Expression of Peacock Spit</a:t>
            </a:r>
            <a:endParaRPr lang="en-US" b="1" dirty="0">
              <a:solidFill>
                <a:srgbClr val="66FF66"/>
              </a:solidFill>
            </a:endParaRPr>
          </a:p>
        </p:txBody>
      </p:sp>
      <p:sp>
        <p:nvSpPr>
          <p:cNvPr id="10" name="TextBox 9"/>
          <p:cNvSpPr txBox="1"/>
          <p:nvPr/>
        </p:nvSpPr>
        <p:spPr>
          <a:xfrm>
            <a:off x="6136357" y="1387431"/>
            <a:ext cx="2379720" cy="707886"/>
          </a:xfrm>
          <a:prstGeom prst="rect">
            <a:avLst/>
          </a:prstGeom>
          <a:noFill/>
        </p:spPr>
        <p:txBody>
          <a:bodyPr wrap="square" rtlCol="0">
            <a:spAutoFit/>
          </a:bodyPr>
          <a:lstStyle/>
          <a:p>
            <a:r>
              <a:rPr lang="en-US" sz="2000" b="1" dirty="0" smtClean="0">
                <a:solidFill>
                  <a:srgbClr val="FFFF00"/>
                </a:solidFill>
              </a:rPr>
              <a:t>Increased Rate of    </a:t>
            </a:r>
            <a:r>
              <a:rPr lang="en-US" sz="2000" b="1" dirty="0" err="1" smtClean="0">
                <a:solidFill>
                  <a:srgbClr val="FFFF00"/>
                </a:solidFill>
              </a:rPr>
              <a:t>Shoreface</a:t>
            </a:r>
            <a:r>
              <a:rPr lang="en-US" sz="2000" b="1" dirty="0" smtClean="0">
                <a:solidFill>
                  <a:srgbClr val="FFFF00"/>
                </a:solidFill>
              </a:rPr>
              <a:t> Recession</a:t>
            </a:r>
            <a:endParaRPr lang="en-US" sz="2000" b="1" dirty="0">
              <a:solidFill>
                <a:srgbClr val="FFFF00"/>
              </a:solidFill>
            </a:endParaRPr>
          </a:p>
        </p:txBody>
      </p:sp>
      <p:cxnSp>
        <p:nvCxnSpPr>
          <p:cNvPr id="14" name="Straight Arrow Connector 13"/>
          <p:cNvCxnSpPr/>
          <p:nvPr/>
        </p:nvCxnSpPr>
        <p:spPr>
          <a:xfrm flipH="1" flipV="1">
            <a:off x="5971143" y="1366453"/>
            <a:ext cx="2302600" cy="20978"/>
          </a:xfrm>
          <a:prstGeom prst="straightConnector1">
            <a:avLst/>
          </a:prstGeom>
          <a:ln w="47625">
            <a:solidFill>
              <a:srgbClr val="FFFF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28027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0" y="0"/>
            <a:ext cx="9144000" cy="6858000"/>
          </a:xfrm>
          <a:prstGeom prst="rect">
            <a:avLst/>
          </a:prstGeom>
          <a:noFill/>
          <a:ln w="15875">
            <a:solidFill>
              <a:schemeClr val="tx1"/>
            </a:solidFill>
            <a:miter lim="800000"/>
            <a:headEnd/>
            <a:tailEnd/>
          </a:ln>
        </p:spPr>
      </p:pic>
    </p:spTree>
    <p:extLst>
      <p:ext uri="{BB962C8B-B14F-4D97-AF65-F5344CB8AC3E}">
        <p14:creationId xmlns:p14="http://schemas.microsoft.com/office/powerpoint/2010/main" val="3706235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0" y="0"/>
            <a:ext cx="9144000" cy="5606716"/>
          </a:xfrm>
          <a:prstGeom prst="rect">
            <a:avLst/>
          </a:prstGeom>
          <a:noFill/>
          <a:ln w="9525">
            <a:noFill/>
            <a:miter lim="800000"/>
            <a:headEnd/>
            <a:tailEnd/>
          </a:ln>
        </p:spPr>
      </p:pic>
      <p:sp>
        <p:nvSpPr>
          <p:cNvPr id="3" name="TextBox 2"/>
          <p:cNvSpPr txBox="1"/>
          <p:nvPr/>
        </p:nvSpPr>
        <p:spPr>
          <a:xfrm>
            <a:off x="283321" y="5871411"/>
            <a:ext cx="8381590" cy="707886"/>
          </a:xfrm>
          <a:prstGeom prst="rect">
            <a:avLst/>
          </a:prstGeom>
          <a:noFill/>
        </p:spPr>
        <p:txBody>
          <a:bodyPr wrap="none" rtlCol="0">
            <a:spAutoFit/>
          </a:bodyPr>
          <a:lstStyle/>
          <a:p>
            <a:r>
              <a:rPr lang="en-US" sz="2000" b="1" dirty="0" smtClean="0">
                <a:solidFill>
                  <a:srgbClr val="FFFF00"/>
                </a:solidFill>
              </a:rPr>
              <a:t>North Jetty was rehabilitated in 2019, with 200 </a:t>
            </a:r>
            <a:r>
              <a:rPr lang="en-US" sz="2000" b="1" dirty="0" err="1" smtClean="0">
                <a:solidFill>
                  <a:srgbClr val="FFFF00"/>
                </a:solidFill>
              </a:rPr>
              <a:t>ft</a:t>
            </a:r>
            <a:r>
              <a:rPr lang="en-US" sz="2000" b="1" dirty="0" smtClean="0">
                <a:solidFill>
                  <a:srgbClr val="FFFF00"/>
                </a:solidFill>
              </a:rPr>
              <a:t> of seaward length restored.</a:t>
            </a:r>
          </a:p>
          <a:p>
            <a:r>
              <a:rPr lang="en-US" sz="2000" b="1" dirty="0" smtClean="0">
                <a:solidFill>
                  <a:srgbClr val="FFFF00"/>
                </a:solidFill>
              </a:rPr>
              <a:t>Benson Beach expected to exhibit a reduction in erosion rate, after 2019</a:t>
            </a:r>
            <a:endParaRPr lang="en-US" sz="2000" b="1" dirty="0">
              <a:solidFill>
                <a:srgbClr val="FFFF00"/>
              </a:solidFill>
            </a:endParaRPr>
          </a:p>
        </p:txBody>
      </p:sp>
    </p:spTree>
    <p:extLst>
      <p:ext uri="{BB962C8B-B14F-4D97-AF65-F5344CB8AC3E}">
        <p14:creationId xmlns:p14="http://schemas.microsoft.com/office/powerpoint/2010/main" val="10925179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31339" y="2735085"/>
            <a:ext cx="3532249" cy="1323439"/>
          </a:xfrm>
          <a:prstGeom prst="rect">
            <a:avLst/>
          </a:prstGeom>
          <a:noFill/>
        </p:spPr>
        <p:txBody>
          <a:bodyPr wrap="none" rtlCol="0">
            <a:spAutoFit/>
          </a:bodyPr>
          <a:lstStyle/>
          <a:p>
            <a:r>
              <a:rPr lang="en-US" sz="4000" b="1" dirty="0" smtClean="0"/>
              <a:t>BENSON BEACH</a:t>
            </a:r>
          </a:p>
          <a:p>
            <a:r>
              <a:rPr lang="en-US" sz="4000" b="1" dirty="0" smtClean="0"/>
              <a:t>Pump Ashore</a:t>
            </a:r>
            <a:endParaRPr lang="en-US" sz="4000" b="1" dirty="0"/>
          </a:p>
        </p:txBody>
      </p:sp>
    </p:spTree>
    <p:extLst>
      <p:ext uri="{BB962C8B-B14F-4D97-AF65-F5344CB8AC3E}">
        <p14:creationId xmlns:p14="http://schemas.microsoft.com/office/powerpoint/2010/main" val="39463292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8"/>
          <p:cNvGrpSpPr>
            <a:grpSpLocks/>
          </p:cNvGrpSpPr>
          <p:nvPr/>
        </p:nvGrpSpPr>
        <p:grpSpPr bwMode="auto">
          <a:xfrm>
            <a:off x="781050" y="604838"/>
            <a:ext cx="7458075" cy="5838825"/>
            <a:chOff x="492" y="381"/>
            <a:chExt cx="4698" cy="3678"/>
          </a:xfrm>
        </p:grpSpPr>
        <p:sp>
          <p:nvSpPr>
            <p:cNvPr id="3" name="Text Box 32"/>
            <p:cNvSpPr txBox="1">
              <a:spLocks noChangeArrowheads="1"/>
            </p:cNvSpPr>
            <p:nvPr/>
          </p:nvSpPr>
          <p:spPr bwMode="auto">
            <a:xfrm>
              <a:off x="492" y="1923"/>
              <a:ext cx="469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a:t>28 May 2009: ARGUS Beach Monitoring System at North Head, cameras 5-7</a:t>
              </a:r>
            </a:p>
          </p:txBody>
        </p:sp>
        <p:sp>
          <p:nvSpPr>
            <p:cNvPr id="4" name="Text Box 36"/>
            <p:cNvSpPr txBox="1">
              <a:spLocks noChangeArrowheads="1"/>
            </p:cNvSpPr>
            <p:nvPr/>
          </p:nvSpPr>
          <p:spPr bwMode="auto">
            <a:xfrm>
              <a:off x="575" y="3426"/>
              <a:ext cx="4553" cy="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Southward view from North Head lighthouse onto Benson Beach,  on 1 Sept 2004 and 28 May 2009.  Tide level is approximately the same for both scenes.  Note the growth of intertidal zone  between 2004 and 2009,  although the scarp along the backshore has receded between 2004 and 2009.  The northward shift in winter storm wave direction during 2009 is believed to have promoted growth of the sand bars shown in the May 2009 scene.  For more information, see </a:t>
              </a:r>
              <a:r>
                <a:rPr lang="en-US" altLang="en-US" sz="1000">
                  <a:hlinkClick r:id="rId2"/>
                </a:rPr>
                <a:t>http://www.planetargus.com/north_head/</a:t>
              </a:r>
              <a:endParaRPr lang="en-US" altLang="en-US" sz="1000"/>
            </a:p>
          </p:txBody>
        </p:sp>
        <p:sp>
          <p:nvSpPr>
            <p:cNvPr id="5" name="Text Box 42"/>
            <p:cNvSpPr txBox="1">
              <a:spLocks noChangeArrowheads="1"/>
            </p:cNvSpPr>
            <p:nvPr/>
          </p:nvSpPr>
          <p:spPr bwMode="auto">
            <a:xfrm>
              <a:off x="528" y="381"/>
              <a:ext cx="465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a:t>1 Sept 2004: ARGUS Beach Monitoring System at North Head, cameras 5-7</a:t>
              </a:r>
            </a:p>
          </p:txBody>
        </p:sp>
        <p:grpSp>
          <p:nvGrpSpPr>
            <p:cNvPr id="6" name="Group 47"/>
            <p:cNvGrpSpPr>
              <a:grpSpLocks/>
            </p:cNvGrpSpPr>
            <p:nvPr/>
          </p:nvGrpSpPr>
          <p:grpSpPr bwMode="auto">
            <a:xfrm>
              <a:off x="572" y="576"/>
              <a:ext cx="4525" cy="1250"/>
              <a:chOff x="560" y="474"/>
              <a:chExt cx="4525" cy="1250"/>
            </a:xfrm>
          </p:grpSpPr>
          <p:grpSp>
            <p:nvGrpSpPr>
              <p:cNvPr id="20" name="Group 30"/>
              <p:cNvGrpSpPr>
                <a:grpSpLocks/>
              </p:cNvGrpSpPr>
              <p:nvPr/>
            </p:nvGrpSpPr>
            <p:grpSpPr bwMode="auto">
              <a:xfrm>
                <a:off x="560" y="474"/>
                <a:ext cx="4525" cy="1250"/>
                <a:chOff x="684" y="1629"/>
                <a:chExt cx="4525" cy="1250"/>
              </a:xfrm>
            </p:grpSpPr>
            <p:pic>
              <p:nvPicPr>
                <p:cNvPr id="25" name="Picture 18" descr="109405625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 y="1653"/>
                  <a:ext cx="1635" cy="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109405564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2" y="1629"/>
                  <a:ext cx="1667" cy="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00" y="1633"/>
                  <a:ext cx="1636" cy="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Box 15"/>
                <p:cNvSpPr txBox="1">
                  <a:spLocks noChangeAspect="1" noChangeArrowheads="1"/>
                </p:cNvSpPr>
                <p:nvPr/>
              </p:nvSpPr>
              <p:spPr bwMode="auto">
                <a:xfrm>
                  <a:off x="1717" y="1873"/>
                  <a:ext cx="36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000" i="1">
                      <a:solidFill>
                        <a:srgbClr val="FFFF00"/>
                      </a:solidFill>
                      <a:latin typeface="Times New Roman" panose="02020603050405020304" pitchFamily="18" charset="0"/>
                    </a:rPr>
                    <a:t>Benson Beach</a:t>
                  </a:r>
                </a:p>
              </p:txBody>
            </p:sp>
            <p:sp>
              <p:nvSpPr>
                <p:cNvPr id="29" name="Freeform 16"/>
                <p:cNvSpPr>
                  <a:spLocks noChangeAspect="1"/>
                </p:cNvSpPr>
                <p:nvPr/>
              </p:nvSpPr>
              <p:spPr bwMode="auto">
                <a:xfrm>
                  <a:off x="2100" y="1904"/>
                  <a:ext cx="711" cy="536"/>
                </a:xfrm>
                <a:custGeom>
                  <a:avLst/>
                  <a:gdLst>
                    <a:gd name="T0" fmla="*/ 558 w 2502"/>
                    <a:gd name="T1" fmla="*/ 0 h 1890"/>
                    <a:gd name="T2" fmla="*/ 523 w 2502"/>
                    <a:gd name="T3" fmla="*/ 7 h 1890"/>
                    <a:gd name="T4" fmla="*/ 503 w 2502"/>
                    <a:gd name="T5" fmla="*/ 7 h 1890"/>
                    <a:gd name="T6" fmla="*/ 484 w 2502"/>
                    <a:gd name="T7" fmla="*/ 9 h 1890"/>
                    <a:gd name="T8" fmla="*/ 459 w 2502"/>
                    <a:gd name="T9" fmla="*/ 12 h 1890"/>
                    <a:gd name="T10" fmla="*/ 450 w 2502"/>
                    <a:gd name="T11" fmla="*/ 22 h 1890"/>
                    <a:gd name="T12" fmla="*/ 457 w 2502"/>
                    <a:gd name="T13" fmla="*/ 34 h 1890"/>
                    <a:gd name="T14" fmla="*/ 472 w 2502"/>
                    <a:gd name="T15" fmla="*/ 36 h 1890"/>
                    <a:gd name="T16" fmla="*/ 501 w 2502"/>
                    <a:gd name="T17" fmla="*/ 46 h 1890"/>
                    <a:gd name="T18" fmla="*/ 542 w 2502"/>
                    <a:gd name="T19" fmla="*/ 51 h 1890"/>
                    <a:gd name="T20" fmla="*/ 668 w 2502"/>
                    <a:gd name="T21" fmla="*/ 66 h 1890"/>
                    <a:gd name="T22" fmla="*/ 708 w 2502"/>
                    <a:gd name="T23" fmla="*/ 70 h 1890"/>
                    <a:gd name="T24" fmla="*/ 711 w 2502"/>
                    <a:gd name="T25" fmla="*/ 82 h 1890"/>
                    <a:gd name="T26" fmla="*/ 702 w 2502"/>
                    <a:gd name="T27" fmla="*/ 97 h 1890"/>
                    <a:gd name="T28" fmla="*/ 685 w 2502"/>
                    <a:gd name="T29" fmla="*/ 100 h 1890"/>
                    <a:gd name="T30" fmla="*/ 624 w 2502"/>
                    <a:gd name="T31" fmla="*/ 105 h 1890"/>
                    <a:gd name="T32" fmla="*/ 593 w 2502"/>
                    <a:gd name="T33" fmla="*/ 107 h 1890"/>
                    <a:gd name="T34" fmla="*/ 566 w 2502"/>
                    <a:gd name="T35" fmla="*/ 126 h 1890"/>
                    <a:gd name="T36" fmla="*/ 547 w 2502"/>
                    <a:gd name="T37" fmla="*/ 150 h 1890"/>
                    <a:gd name="T38" fmla="*/ 539 w 2502"/>
                    <a:gd name="T39" fmla="*/ 168 h 1890"/>
                    <a:gd name="T40" fmla="*/ 540 w 2502"/>
                    <a:gd name="T41" fmla="*/ 180 h 1890"/>
                    <a:gd name="T42" fmla="*/ 556 w 2502"/>
                    <a:gd name="T43" fmla="*/ 208 h 1890"/>
                    <a:gd name="T44" fmla="*/ 580 w 2502"/>
                    <a:gd name="T45" fmla="*/ 211 h 1890"/>
                    <a:gd name="T46" fmla="*/ 607 w 2502"/>
                    <a:gd name="T47" fmla="*/ 226 h 1890"/>
                    <a:gd name="T48" fmla="*/ 619 w 2502"/>
                    <a:gd name="T49" fmla="*/ 237 h 1890"/>
                    <a:gd name="T50" fmla="*/ 619 w 2502"/>
                    <a:gd name="T51" fmla="*/ 254 h 1890"/>
                    <a:gd name="T52" fmla="*/ 585 w 2502"/>
                    <a:gd name="T53" fmla="*/ 279 h 1890"/>
                    <a:gd name="T54" fmla="*/ 563 w 2502"/>
                    <a:gd name="T55" fmla="*/ 284 h 1890"/>
                    <a:gd name="T56" fmla="*/ 544 w 2502"/>
                    <a:gd name="T57" fmla="*/ 293 h 1890"/>
                    <a:gd name="T58" fmla="*/ 529 w 2502"/>
                    <a:gd name="T59" fmla="*/ 301 h 1890"/>
                    <a:gd name="T60" fmla="*/ 508 w 2502"/>
                    <a:gd name="T61" fmla="*/ 315 h 1890"/>
                    <a:gd name="T62" fmla="*/ 508 w 2502"/>
                    <a:gd name="T63" fmla="*/ 342 h 1890"/>
                    <a:gd name="T64" fmla="*/ 508 w 2502"/>
                    <a:gd name="T65" fmla="*/ 352 h 1890"/>
                    <a:gd name="T66" fmla="*/ 508 w 2502"/>
                    <a:gd name="T67" fmla="*/ 366 h 1890"/>
                    <a:gd name="T68" fmla="*/ 488 w 2502"/>
                    <a:gd name="T69" fmla="*/ 388 h 1890"/>
                    <a:gd name="T70" fmla="*/ 459 w 2502"/>
                    <a:gd name="T71" fmla="*/ 396 h 1890"/>
                    <a:gd name="T72" fmla="*/ 380 w 2502"/>
                    <a:gd name="T73" fmla="*/ 413 h 1890"/>
                    <a:gd name="T74" fmla="*/ 336 w 2502"/>
                    <a:gd name="T75" fmla="*/ 424 h 1890"/>
                    <a:gd name="T76" fmla="*/ 309 w 2502"/>
                    <a:gd name="T77" fmla="*/ 436 h 1890"/>
                    <a:gd name="T78" fmla="*/ 203 w 2502"/>
                    <a:gd name="T79" fmla="*/ 463 h 1890"/>
                    <a:gd name="T80" fmla="*/ 106 w 2502"/>
                    <a:gd name="T81" fmla="*/ 500 h 1890"/>
                    <a:gd name="T82" fmla="*/ 56 w 2502"/>
                    <a:gd name="T83" fmla="*/ 514 h 1890"/>
                    <a:gd name="T84" fmla="*/ 0 w 2502"/>
                    <a:gd name="T85" fmla="*/ 536 h 18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02"/>
                    <a:gd name="T130" fmla="*/ 0 h 1890"/>
                    <a:gd name="T131" fmla="*/ 2502 w 2502"/>
                    <a:gd name="T132" fmla="*/ 1890 h 18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02" h="1890">
                      <a:moveTo>
                        <a:pt x="1962" y="0"/>
                      </a:moveTo>
                      <a:lnTo>
                        <a:pt x="1842" y="24"/>
                      </a:lnTo>
                      <a:lnTo>
                        <a:pt x="1770" y="24"/>
                      </a:lnTo>
                      <a:lnTo>
                        <a:pt x="1704" y="30"/>
                      </a:lnTo>
                      <a:lnTo>
                        <a:pt x="1614" y="42"/>
                      </a:lnTo>
                      <a:lnTo>
                        <a:pt x="1584" y="78"/>
                      </a:lnTo>
                      <a:lnTo>
                        <a:pt x="1608" y="120"/>
                      </a:lnTo>
                      <a:lnTo>
                        <a:pt x="1662" y="126"/>
                      </a:lnTo>
                      <a:lnTo>
                        <a:pt x="1764" y="162"/>
                      </a:lnTo>
                      <a:lnTo>
                        <a:pt x="1908" y="180"/>
                      </a:lnTo>
                      <a:lnTo>
                        <a:pt x="2352" y="234"/>
                      </a:lnTo>
                      <a:lnTo>
                        <a:pt x="2490" y="246"/>
                      </a:lnTo>
                      <a:lnTo>
                        <a:pt x="2502" y="288"/>
                      </a:lnTo>
                      <a:lnTo>
                        <a:pt x="2472" y="342"/>
                      </a:lnTo>
                      <a:lnTo>
                        <a:pt x="2412" y="354"/>
                      </a:lnTo>
                      <a:lnTo>
                        <a:pt x="2196" y="372"/>
                      </a:lnTo>
                      <a:lnTo>
                        <a:pt x="2088" y="378"/>
                      </a:lnTo>
                      <a:lnTo>
                        <a:pt x="1992" y="444"/>
                      </a:lnTo>
                      <a:lnTo>
                        <a:pt x="1926" y="528"/>
                      </a:lnTo>
                      <a:lnTo>
                        <a:pt x="1896" y="594"/>
                      </a:lnTo>
                      <a:lnTo>
                        <a:pt x="1902" y="636"/>
                      </a:lnTo>
                      <a:lnTo>
                        <a:pt x="1956" y="732"/>
                      </a:lnTo>
                      <a:lnTo>
                        <a:pt x="2040" y="744"/>
                      </a:lnTo>
                      <a:lnTo>
                        <a:pt x="2136" y="798"/>
                      </a:lnTo>
                      <a:lnTo>
                        <a:pt x="2178" y="834"/>
                      </a:lnTo>
                      <a:lnTo>
                        <a:pt x="2178" y="894"/>
                      </a:lnTo>
                      <a:lnTo>
                        <a:pt x="2058" y="984"/>
                      </a:lnTo>
                      <a:lnTo>
                        <a:pt x="1980" y="1002"/>
                      </a:lnTo>
                      <a:lnTo>
                        <a:pt x="1914" y="1032"/>
                      </a:lnTo>
                      <a:lnTo>
                        <a:pt x="1860" y="1062"/>
                      </a:lnTo>
                      <a:lnTo>
                        <a:pt x="1788" y="1110"/>
                      </a:lnTo>
                      <a:lnTo>
                        <a:pt x="1788" y="1206"/>
                      </a:lnTo>
                      <a:lnTo>
                        <a:pt x="1788" y="1242"/>
                      </a:lnTo>
                      <a:lnTo>
                        <a:pt x="1788" y="1290"/>
                      </a:lnTo>
                      <a:lnTo>
                        <a:pt x="1716" y="1368"/>
                      </a:lnTo>
                      <a:lnTo>
                        <a:pt x="1614" y="1398"/>
                      </a:lnTo>
                      <a:lnTo>
                        <a:pt x="1338" y="1458"/>
                      </a:lnTo>
                      <a:lnTo>
                        <a:pt x="1182" y="1494"/>
                      </a:lnTo>
                      <a:lnTo>
                        <a:pt x="1086" y="1536"/>
                      </a:lnTo>
                      <a:lnTo>
                        <a:pt x="714" y="1632"/>
                      </a:lnTo>
                      <a:lnTo>
                        <a:pt x="372" y="1764"/>
                      </a:lnTo>
                      <a:lnTo>
                        <a:pt x="198" y="1812"/>
                      </a:lnTo>
                      <a:lnTo>
                        <a:pt x="0" y="1890"/>
                      </a:lnTo>
                    </a:path>
                  </a:pathLst>
                </a:custGeom>
                <a:noFill/>
                <a:ln w="19050" cap="flat">
                  <a:solidFill>
                    <a:srgbClr val="FF9933"/>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 name="Text Box 14"/>
                <p:cNvSpPr txBox="1">
                  <a:spLocks noChangeAspect="1" noChangeArrowheads="1"/>
                </p:cNvSpPr>
                <p:nvPr/>
              </p:nvSpPr>
              <p:spPr bwMode="auto">
                <a:xfrm>
                  <a:off x="3917" y="2560"/>
                  <a:ext cx="109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000" b="1" u="sng">
                      <a:solidFill>
                        <a:srgbClr val="00FFFF"/>
                      </a:solidFill>
                      <a:latin typeface="Times New Roman" panose="02020603050405020304" pitchFamily="18" charset="0"/>
                    </a:rPr>
                    <a:t>Low Tide  @ -0.1 ft MLLW</a:t>
                  </a:r>
                </a:p>
              </p:txBody>
            </p:sp>
          </p:grpSp>
          <p:sp>
            <p:nvSpPr>
              <p:cNvPr id="21" name="Text Box 34"/>
              <p:cNvSpPr txBox="1">
                <a:spLocks noChangeArrowheads="1"/>
              </p:cNvSpPr>
              <p:nvPr/>
            </p:nvSpPr>
            <p:spPr bwMode="auto">
              <a:xfrm>
                <a:off x="592" y="905"/>
                <a:ext cx="80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chemeClr val="bg1"/>
                    </a:solidFill>
                  </a:rPr>
                  <a:t>Local time = 08:00</a:t>
                </a:r>
              </a:p>
            </p:txBody>
          </p:sp>
          <p:sp>
            <p:nvSpPr>
              <p:cNvPr id="22" name="Text Box 37"/>
              <p:cNvSpPr txBox="1">
                <a:spLocks noChangeArrowheads="1"/>
              </p:cNvSpPr>
              <p:nvPr/>
            </p:nvSpPr>
            <p:spPr bwMode="auto">
              <a:xfrm>
                <a:off x="1484" y="1384"/>
                <a:ext cx="105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rgbClr val="FF9900"/>
                    </a:solidFill>
                  </a:rPr>
                  <a:t>MHHW level in Sept 2004</a:t>
                </a:r>
              </a:p>
            </p:txBody>
          </p:sp>
          <p:sp>
            <p:nvSpPr>
              <p:cNvPr id="23" name="Text Box 39"/>
              <p:cNvSpPr txBox="1">
                <a:spLocks noChangeArrowheads="1"/>
              </p:cNvSpPr>
              <p:nvPr/>
            </p:nvSpPr>
            <p:spPr bwMode="auto">
              <a:xfrm>
                <a:off x="4017" y="603"/>
                <a:ext cx="53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North Jetty</a:t>
                </a:r>
              </a:p>
            </p:txBody>
          </p:sp>
          <p:sp>
            <p:nvSpPr>
              <p:cNvPr id="24" name="Text Box 43"/>
              <p:cNvSpPr txBox="1">
                <a:spLocks noChangeArrowheads="1"/>
              </p:cNvSpPr>
              <p:nvPr/>
            </p:nvSpPr>
            <p:spPr bwMode="auto">
              <a:xfrm>
                <a:off x="2870" y="1297"/>
                <a:ext cx="8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chemeClr val="bg1"/>
                    </a:solidFill>
                  </a:rPr>
                  <a:t>Inter tidal sand bars</a:t>
                </a:r>
              </a:p>
            </p:txBody>
          </p:sp>
        </p:grpSp>
        <p:grpSp>
          <p:nvGrpSpPr>
            <p:cNvPr id="7" name="Group 46"/>
            <p:cNvGrpSpPr>
              <a:grpSpLocks/>
            </p:cNvGrpSpPr>
            <p:nvPr/>
          </p:nvGrpSpPr>
          <p:grpSpPr bwMode="auto">
            <a:xfrm>
              <a:off x="552" y="2105"/>
              <a:ext cx="4573" cy="1260"/>
              <a:chOff x="552" y="2105"/>
              <a:chExt cx="4573" cy="1260"/>
            </a:xfrm>
          </p:grpSpPr>
          <p:grpSp>
            <p:nvGrpSpPr>
              <p:cNvPr id="8" name="Group 40"/>
              <p:cNvGrpSpPr>
                <a:grpSpLocks/>
              </p:cNvGrpSpPr>
              <p:nvPr/>
            </p:nvGrpSpPr>
            <p:grpSpPr bwMode="auto">
              <a:xfrm>
                <a:off x="552" y="2105"/>
                <a:ext cx="4573" cy="1260"/>
                <a:chOff x="624" y="491"/>
                <a:chExt cx="4573" cy="1260"/>
              </a:xfrm>
            </p:grpSpPr>
            <p:grpSp>
              <p:nvGrpSpPr>
                <p:cNvPr id="10" name="Group 29"/>
                <p:cNvGrpSpPr>
                  <a:grpSpLocks/>
                </p:cNvGrpSpPr>
                <p:nvPr/>
              </p:nvGrpSpPr>
              <p:grpSpPr bwMode="auto">
                <a:xfrm>
                  <a:off x="624" y="491"/>
                  <a:ext cx="4573" cy="1260"/>
                  <a:chOff x="660" y="280"/>
                  <a:chExt cx="4573" cy="1260"/>
                </a:xfrm>
              </p:grpSpPr>
              <p:pic>
                <p:nvPicPr>
                  <p:cNvPr id="14" name="Picture 5" descr="12435312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3" y="280"/>
                    <a:ext cx="168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 descr="124353185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0" y="304"/>
                    <a:ext cx="1632" cy="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124353125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12" y="288"/>
                    <a:ext cx="1632" cy="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eeform 22"/>
                  <p:cNvSpPr>
                    <a:spLocks noChangeAspect="1"/>
                  </p:cNvSpPr>
                  <p:nvPr/>
                </p:nvSpPr>
                <p:spPr bwMode="auto">
                  <a:xfrm>
                    <a:off x="2085" y="575"/>
                    <a:ext cx="711" cy="536"/>
                  </a:xfrm>
                  <a:custGeom>
                    <a:avLst/>
                    <a:gdLst>
                      <a:gd name="T0" fmla="*/ 558 w 2502"/>
                      <a:gd name="T1" fmla="*/ 0 h 1890"/>
                      <a:gd name="T2" fmla="*/ 523 w 2502"/>
                      <a:gd name="T3" fmla="*/ 7 h 1890"/>
                      <a:gd name="T4" fmla="*/ 503 w 2502"/>
                      <a:gd name="T5" fmla="*/ 7 h 1890"/>
                      <a:gd name="T6" fmla="*/ 484 w 2502"/>
                      <a:gd name="T7" fmla="*/ 9 h 1890"/>
                      <a:gd name="T8" fmla="*/ 459 w 2502"/>
                      <a:gd name="T9" fmla="*/ 12 h 1890"/>
                      <a:gd name="T10" fmla="*/ 450 w 2502"/>
                      <a:gd name="T11" fmla="*/ 22 h 1890"/>
                      <a:gd name="T12" fmla="*/ 457 w 2502"/>
                      <a:gd name="T13" fmla="*/ 34 h 1890"/>
                      <a:gd name="T14" fmla="*/ 472 w 2502"/>
                      <a:gd name="T15" fmla="*/ 36 h 1890"/>
                      <a:gd name="T16" fmla="*/ 501 w 2502"/>
                      <a:gd name="T17" fmla="*/ 46 h 1890"/>
                      <a:gd name="T18" fmla="*/ 542 w 2502"/>
                      <a:gd name="T19" fmla="*/ 51 h 1890"/>
                      <a:gd name="T20" fmla="*/ 668 w 2502"/>
                      <a:gd name="T21" fmla="*/ 66 h 1890"/>
                      <a:gd name="T22" fmla="*/ 708 w 2502"/>
                      <a:gd name="T23" fmla="*/ 70 h 1890"/>
                      <a:gd name="T24" fmla="*/ 711 w 2502"/>
                      <a:gd name="T25" fmla="*/ 82 h 1890"/>
                      <a:gd name="T26" fmla="*/ 702 w 2502"/>
                      <a:gd name="T27" fmla="*/ 97 h 1890"/>
                      <a:gd name="T28" fmla="*/ 685 w 2502"/>
                      <a:gd name="T29" fmla="*/ 100 h 1890"/>
                      <a:gd name="T30" fmla="*/ 624 w 2502"/>
                      <a:gd name="T31" fmla="*/ 105 h 1890"/>
                      <a:gd name="T32" fmla="*/ 593 w 2502"/>
                      <a:gd name="T33" fmla="*/ 107 h 1890"/>
                      <a:gd name="T34" fmla="*/ 566 w 2502"/>
                      <a:gd name="T35" fmla="*/ 126 h 1890"/>
                      <a:gd name="T36" fmla="*/ 547 w 2502"/>
                      <a:gd name="T37" fmla="*/ 150 h 1890"/>
                      <a:gd name="T38" fmla="*/ 539 w 2502"/>
                      <a:gd name="T39" fmla="*/ 168 h 1890"/>
                      <a:gd name="T40" fmla="*/ 540 w 2502"/>
                      <a:gd name="T41" fmla="*/ 180 h 1890"/>
                      <a:gd name="T42" fmla="*/ 556 w 2502"/>
                      <a:gd name="T43" fmla="*/ 208 h 1890"/>
                      <a:gd name="T44" fmla="*/ 580 w 2502"/>
                      <a:gd name="T45" fmla="*/ 211 h 1890"/>
                      <a:gd name="T46" fmla="*/ 607 w 2502"/>
                      <a:gd name="T47" fmla="*/ 226 h 1890"/>
                      <a:gd name="T48" fmla="*/ 619 w 2502"/>
                      <a:gd name="T49" fmla="*/ 237 h 1890"/>
                      <a:gd name="T50" fmla="*/ 619 w 2502"/>
                      <a:gd name="T51" fmla="*/ 254 h 1890"/>
                      <a:gd name="T52" fmla="*/ 585 w 2502"/>
                      <a:gd name="T53" fmla="*/ 279 h 1890"/>
                      <a:gd name="T54" fmla="*/ 563 w 2502"/>
                      <a:gd name="T55" fmla="*/ 284 h 1890"/>
                      <a:gd name="T56" fmla="*/ 544 w 2502"/>
                      <a:gd name="T57" fmla="*/ 293 h 1890"/>
                      <a:gd name="T58" fmla="*/ 529 w 2502"/>
                      <a:gd name="T59" fmla="*/ 301 h 1890"/>
                      <a:gd name="T60" fmla="*/ 508 w 2502"/>
                      <a:gd name="T61" fmla="*/ 315 h 1890"/>
                      <a:gd name="T62" fmla="*/ 508 w 2502"/>
                      <a:gd name="T63" fmla="*/ 342 h 1890"/>
                      <a:gd name="T64" fmla="*/ 508 w 2502"/>
                      <a:gd name="T65" fmla="*/ 352 h 1890"/>
                      <a:gd name="T66" fmla="*/ 508 w 2502"/>
                      <a:gd name="T67" fmla="*/ 366 h 1890"/>
                      <a:gd name="T68" fmla="*/ 488 w 2502"/>
                      <a:gd name="T69" fmla="*/ 388 h 1890"/>
                      <a:gd name="T70" fmla="*/ 459 w 2502"/>
                      <a:gd name="T71" fmla="*/ 396 h 1890"/>
                      <a:gd name="T72" fmla="*/ 380 w 2502"/>
                      <a:gd name="T73" fmla="*/ 413 h 1890"/>
                      <a:gd name="T74" fmla="*/ 336 w 2502"/>
                      <a:gd name="T75" fmla="*/ 424 h 1890"/>
                      <a:gd name="T76" fmla="*/ 309 w 2502"/>
                      <a:gd name="T77" fmla="*/ 436 h 1890"/>
                      <a:gd name="T78" fmla="*/ 203 w 2502"/>
                      <a:gd name="T79" fmla="*/ 463 h 1890"/>
                      <a:gd name="T80" fmla="*/ 106 w 2502"/>
                      <a:gd name="T81" fmla="*/ 500 h 1890"/>
                      <a:gd name="T82" fmla="*/ 56 w 2502"/>
                      <a:gd name="T83" fmla="*/ 514 h 1890"/>
                      <a:gd name="T84" fmla="*/ 0 w 2502"/>
                      <a:gd name="T85" fmla="*/ 536 h 18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02"/>
                      <a:gd name="T130" fmla="*/ 0 h 1890"/>
                      <a:gd name="T131" fmla="*/ 2502 w 2502"/>
                      <a:gd name="T132" fmla="*/ 1890 h 18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02" h="1890">
                        <a:moveTo>
                          <a:pt x="1962" y="0"/>
                        </a:moveTo>
                        <a:lnTo>
                          <a:pt x="1842" y="24"/>
                        </a:lnTo>
                        <a:lnTo>
                          <a:pt x="1770" y="24"/>
                        </a:lnTo>
                        <a:lnTo>
                          <a:pt x="1704" y="30"/>
                        </a:lnTo>
                        <a:lnTo>
                          <a:pt x="1614" y="42"/>
                        </a:lnTo>
                        <a:lnTo>
                          <a:pt x="1584" y="78"/>
                        </a:lnTo>
                        <a:lnTo>
                          <a:pt x="1608" y="120"/>
                        </a:lnTo>
                        <a:lnTo>
                          <a:pt x="1662" y="126"/>
                        </a:lnTo>
                        <a:lnTo>
                          <a:pt x="1764" y="162"/>
                        </a:lnTo>
                        <a:lnTo>
                          <a:pt x="1908" y="180"/>
                        </a:lnTo>
                        <a:lnTo>
                          <a:pt x="2352" y="234"/>
                        </a:lnTo>
                        <a:lnTo>
                          <a:pt x="2490" y="246"/>
                        </a:lnTo>
                        <a:lnTo>
                          <a:pt x="2502" y="288"/>
                        </a:lnTo>
                        <a:lnTo>
                          <a:pt x="2472" y="342"/>
                        </a:lnTo>
                        <a:lnTo>
                          <a:pt x="2412" y="354"/>
                        </a:lnTo>
                        <a:lnTo>
                          <a:pt x="2196" y="372"/>
                        </a:lnTo>
                        <a:lnTo>
                          <a:pt x="2088" y="378"/>
                        </a:lnTo>
                        <a:lnTo>
                          <a:pt x="1992" y="444"/>
                        </a:lnTo>
                        <a:lnTo>
                          <a:pt x="1926" y="528"/>
                        </a:lnTo>
                        <a:lnTo>
                          <a:pt x="1896" y="594"/>
                        </a:lnTo>
                        <a:lnTo>
                          <a:pt x="1902" y="636"/>
                        </a:lnTo>
                        <a:lnTo>
                          <a:pt x="1956" y="732"/>
                        </a:lnTo>
                        <a:lnTo>
                          <a:pt x="2040" y="744"/>
                        </a:lnTo>
                        <a:lnTo>
                          <a:pt x="2136" y="798"/>
                        </a:lnTo>
                        <a:lnTo>
                          <a:pt x="2178" y="834"/>
                        </a:lnTo>
                        <a:lnTo>
                          <a:pt x="2178" y="894"/>
                        </a:lnTo>
                        <a:lnTo>
                          <a:pt x="2058" y="984"/>
                        </a:lnTo>
                        <a:lnTo>
                          <a:pt x="1980" y="1002"/>
                        </a:lnTo>
                        <a:lnTo>
                          <a:pt x="1914" y="1032"/>
                        </a:lnTo>
                        <a:lnTo>
                          <a:pt x="1860" y="1062"/>
                        </a:lnTo>
                        <a:lnTo>
                          <a:pt x="1788" y="1110"/>
                        </a:lnTo>
                        <a:lnTo>
                          <a:pt x="1788" y="1206"/>
                        </a:lnTo>
                        <a:lnTo>
                          <a:pt x="1788" y="1242"/>
                        </a:lnTo>
                        <a:lnTo>
                          <a:pt x="1788" y="1290"/>
                        </a:lnTo>
                        <a:lnTo>
                          <a:pt x="1716" y="1368"/>
                        </a:lnTo>
                        <a:lnTo>
                          <a:pt x="1614" y="1398"/>
                        </a:lnTo>
                        <a:lnTo>
                          <a:pt x="1338" y="1458"/>
                        </a:lnTo>
                        <a:lnTo>
                          <a:pt x="1182" y="1494"/>
                        </a:lnTo>
                        <a:lnTo>
                          <a:pt x="1086" y="1536"/>
                        </a:lnTo>
                        <a:lnTo>
                          <a:pt x="714" y="1632"/>
                        </a:lnTo>
                        <a:lnTo>
                          <a:pt x="372" y="1764"/>
                        </a:lnTo>
                        <a:lnTo>
                          <a:pt x="198" y="1812"/>
                        </a:lnTo>
                        <a:lnTo>
                          <a:pt x="0" y="1890"/>
                        </a:lnTo>
                      </a:path>
                    </a:pathLst>
                  </a:custGeom>
                  <a:noFill/>
                  <a:ln w="19050" cap="flat">
                    <a:solidFill>
                      <a:srgbClr val="FF9933"/>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 name="Text Box 24"/>
                  <p:cNvSpPr txBox="1">
                    <a:spLocks noChangeAspect="1" noChangeArrowheads="1"/>
                  </p:cNvSpPr>
                  <p:nvPr/>
                </p:nvSpPr>
                <p:spPr bwMode="auto">
                  <a:xfrm>
                    <a:off x="1707" y="549"/>
                    <a:ext cx="36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000" i="1">
                        <a:solidFill>
                          <a:srgbClr val="FFFF00"/>
                        </a:solidFill>
                        <a:latin typeface="Times New Roman" panose="02020603050405020304" pitchFamily="18" charset="0"/>
                      </a:rPr>
                      <a:t>Benson Beach</a:t>
                    </a:r>
                  </a:p>
                </p:txBody>
              </p:sp>
              <p:sp>
                <p:nvSpPr>
                  <p:cNvPr id="19" name="Text Box 25"/>
                  <p:cNvSpPr txBox="1">
                    <a:spLocks noChangeAspect="1" noChangeArrowheads="1"/>
                  </p:cNvSpPr>
                  <p:nvPr/>
                </p:nvSpPr>
                <p:spPr bwMode="auto">
                  <a:xfrm>
                    <a:off x="4103" y="1330"/>
                    <a:ext cx="109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000" b="1" u="sng">
                        <a:solidFill>
                          <a:srgbClr val="00FFFF"/>
                        </a:solidFill>
                        <a:latin typeface="Times New Roman" panose="02020603050405020304" pitchFamily="18" charset="0"/>
                      </a:rPr>
                      <a:t>Low Tide  @ 0.0 ft MLLW</a:t>
                    </a:r>
                  </a:p>
                </p:txBody>
              </p:sp>
            </p:grpSp>
            <p:sp>
              <p:nvSpPr>
                <p:cNvPr id="11" name="Text Box 31"/>
                <p:cNvSpPr txBox="1">
                  <a:spLocks noChangeArrowheads="1"/>
                </p:cNvSpPr>
                <p:nvPr/>
              </p:nvSpPr>
              <p:spPr bwMode="auto">
                <a:xfrm>
                  <a:off x="4047" y="636"/>
                  <a:ext cx="53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North Jetty</a:t>
                  </a:r>
                </a:p>
              </p:txBody>
            </p:sp>
            <p:sp>
              <p:nvSpPr>
                <p:cNvPr id="12" name="Text Box 35"/>
                <p:cNvSpPr txBox="1">
                  <a:spLocks noChangeArrowheads="1"/>
                </p:cNvSpPr>
                <p:nvPr/>
              </p:nvSpPr>
              <p:spPr bwMode="auto">
                <a:xfrm>
                  <a:off x="659" y="963"/>
                  <a:ext cx="80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chemeClr val="bg1"/>
                      </a:solidFill>
                    </a:rPr>
                    <a:t>Local time = 09:00</a:t>
                  </a:r>
                </a:p>
              </p:txBody>
            </p:sp>
            <p:sp>
              <p:nvSpPr>
                <p:cNvPr id="13" name="Text Box 38"/>
                <p:cNvSpPr txBox="1">
                  <a:spLocks noChangeArrowheads="1"/>
                </p:cNvSpPr>
                <p:nvPr/>
              </p:nvSpPr>
              <p:spPr bwMode="auto">
                <a:xfrm>
                  <a:off x="1538" y="1309"/>
                  <a:ext cx="105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rgbClr val="FF9900"/>
                      </a:solidFill>
                    </a:rPr>
                    <a:t>MHHW level in Sept 2004</a:t>
                  </a:r>
                </a:p>
              </p:txBody>
            </p:sp>
          </p:grpSp>
          <p:sp>
            <p:nvSpPr>
              <p:cNvPr id="9" name="Text Box 44"/>
              <p:cNvSpPr txBox="1">
                <a:spLocks noChangeArrowheads="1"/>
              </p:cNvSpPr>
              <p:nvPr/>
            </p:nvSpPr>
            <p:spPr bwMode="auto">
              <a:xfrm>
                <a:off x="2960" y="3037"/>
                <a:ext cx="87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chemeClr val="bg1"/>
                    </a:solidFill>
                  </a:rPr>
                  <a:t>Inter tidal sand bars</a:t>
                </a:r>
              </a:p>
            </p:txBody>
          </p:sp>
        </p:grpSp>
      </p:grpSp>
    </p:spTree>
    <p:extLst>
      <p:ext uri="{BB962C8B-B14F-4D97-AF65-F5344CB8AC3E}">
        <p14:creationId xmlns:p14="http://schemas.microsoft.com/office/powerpoint/2010/main" val="31591099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355433" y="3252669"/>
            <a:ext cx="4788568" cy="3605332"/>
          </a:xfrm>
          <a:prstGeom prst="rect">
            <a:avLst/>
          </a:prstGeom>
        </p:spPr>
      </p:pic>
      <p:pic>
        <p:nvPicPr>
          <p:cNvPr id="4" name="Picture 3"/>
          <p:cNvPicPr>
            <a:picLocks noChangeAspect="1"/>
          </p:cNvPicPr>
          <p:nvPr/>
        </p:nvPicPr>
        <p:blipFill>
          <a:blip r:embed="rId3"/>
          <a:stretch>
            <a:fillRect/>
          </a:stretch>
        </p:blipFill>
        <p:spPr>
          <a:xfrm>
            <a:off x="0" y="0"/>
            <a:ext cx="4948133" cy="3717758"/>
          </a:xfrm>
          <a:prstGeom prst="rect">
            <a:avLst/>
          </a:prstGeom>
        </p:spPr>
      </p:pic>
    </p:spTree>
    <p:extLst>
      <p:ext uri="{BB962C8B-B14F-4D97-AF65-F5344CB8AC3E}">
        <p14:creationId xmlns:p14="http://schemas.microsoft.com/office/powerpoint/2010/main" val="19878050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875" y="279400"/>
            <a:ext cx="8428038" cy="641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0389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2"/>
          <p:cNvGrpSpPr>
            <a:grpSpLocks/>
          </p:cNvGrpSpPr>
          <p:nvPr/>
        </p:nvGrpSpPr>
        <p:grpSpPr bwMode="auto">
          <a:xfrm>
            <a:off x="187325" y="61913"/>
            <a:ext cx="8918575" cy="6618287"/>
            <a:chOff x="118" y="39"/>
            <a:chExt cx="5618" cy="4169"/>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 y="98"/>
              <a:ext cx="4574" cy="4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5"/>
            <p:cNvSpPr>
              <a:spLocks/>
            </p:cNvSpPr>
            <p:nvPr/>
          </p:nvSpPr>
          <p:spPr bwMode="auto">
            <a:xfrm>
              <a:off x="2723" y="3152"/>
              <a:ext cx="747" cy="513"/>
            </a:xfrm>
            <a:custGeom>
              <a:avLst/>
              <a:gdLst>
                <a:gd name="T0" fmla="*/ 528 w 747"/>
                <a:gd name="T1" fmla="*/ 33 h 513"/>
                <a:gd name="T2" fmla="*/ 0 w 747"/>
                <a:gd name="T3" fmla="*/ 378 h 513"/>
                <a:gd name="T4" fmla="*/ 96 w 747"/>
                <a:gd name="T5" fmla="*/ 513 h 513"/>
                <a:gd name="T6" fmla="*/ 747 w 747"/>
                <a:gd name="T7" fmla="*/ 30 h 513"/>
                <a:gd name="T8" fmla="*/ 717 w 747"/>
                <a:gd name="T9" fmla="*/ 0 h 513"/>
                <a:gd name="T10" fmla="*/ 579 w 747"/>
                <a:gd name="T11" fmla="*/ 81 h 513"/>
                <a:gd name="T12" fmla="*/ 528 w 747"/>
                <a:gd name="T13" fmla="*/ 33 h 513"/>
                <a:gd name="T14" fmla="*/ 0 60000 65536"/>
                <a:gd name="T15" fmla="*/ 0 60000 65536"/>
                <a:gd name="T16" fmla="*/ 0 60000 65536"/>
                <a:gd name="T17" fmla="*/ 0 60000 65536"/>
                <a:gd name="T18" fmla="*/ 0 60000 65536"/>
                <a:gd name="T19" fmla="*/ 0 60000 65536"/>
                <a:gd name="T20" fmla="*/ 0 60000 65536"/>
                <a:gd name="T21" fmla="*/ 0 w 747"/>
                <a:gd name="T22" fmla="*/ 0 h 513"/>
                <a:gd name="T23" fmla="*/ 747 w 747"/>
                <a:gd name="T24" fmla="*/ 513 h 5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7" h="513">
                  <a:moveTo>
                    <a:pt x="528" y="33"/>
                  </a:moveTo>
                  <a:lnTo>
                    <a:pt x="0" y="378"/>
                  </a:lnTo>
                  <a:lnTo>
                    <a:pt x="96" y="513"/>
                  </a:lnTo>
                  <a:lnTo>
                    <a:pt x="747" y="30"/>
                  </a:lnTo>
                  <a:lnTo>
                    <a:pt x="717" y="0"/>
                  </a:lnTo>
                  <a:lnTo>
                    <a:pt x="579" y="81"/>
                  </a:lnTo>
                  <a:lnTo>
                    <a:pt x="528" y="33"/>
                  </a:lnTo>
                  <a:close/>
                </a:path>
              </a:pathLst>
            </a:custGeom>
            <a:solidFill>
              <a:srgbClr val="FF00FF">
                <a:alpha val="27058"/>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 name="Text Box 9"/>
            <p:cNvSpPr txBox="1">
              <a:spLocks noChangeArrowheads="1"/>
            </p:cNvSpPr>
            <p:nvPr/>
          </p:nvSpPr>
          <p:spPr bwMode="auto">
            <a:xfrm>
              <a:off x="2808" y="1309"/>
              <a:ext cx="260"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t>A’</a:t>
              </a:r>
            </a:p>
          </p:txBody>
        </p:sp>
        <p:sp>
          <p:nvSpPr>
            <p:cNvPr id="6" name="Line 11"/>
            <p:cNvSpPr>
              <a:spLocks noChangeShapeType="1"/>
            </p:cNvSpPr>
            <p:nvPr/>
          </p:nvSpPr>
          <p:spPr bwMode="auto">
            <a:xfrm flipH="1">
              <a:off x="2664" y="3236"/>
              <a:ext cx="692" cy="508"/>
            </a:xfrm>
            <a:prstGeom prst="line">
              <a:avLst/>
            </a:prstGeom>
            <a:noFill/>
            <a:ln w="317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12"/>
            <p:cNvSpPr>
              <a:spLocks noChangeShapeType="1"/>
            </p:cNvSpPr>
            <p:nvPr/>
          </p:nvSpPr>
          <p:spPr bwMode="auto">
            <a:xfrm flipH="1" flipV="1">
              <a:off x="2808" y="3392"/>
              <a:ext cx="136" cy="18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13"/>
            <p:cNvSpPr>
              <a:spLocks noChangeShapeType="1"/>
            </p:cNvSpPr>
            <p:nvPr/>
          </p:nvSpPr>
          <p:spPr bwMode="auto">
            <a:xfrm flipH="1" flipV="1">
              <a:off x="3024" y="3260"/>
              <a:ext cx="120" cy="160"/>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9" name="Line 14"/>
            <p:cNvSpPr>
              <a:spLocks noChangeShapeType="1"/>
            </p:cNvSpPr>
            <p:nvPr/>
          </p:nvSpPr>
          <p:spPr bwMode="auto">
            <a:xfrm flipH="1" flipV="1">
              <a:off x="3180" y="3164"/>
              <a:ext cx="104" cy="132"/>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Text Box 15"/>
            <p:cNvSpPr txBox="1">
              <a:spLocks noChangeArrowheads="1"/>
            </p:cNvSpPr>
            <p:nvPr/>
          </p:nvSpPr>
          <p:spPr bwMode="auto">
            <a:xfrm>
              <a:off x="2604" y="3733"/>
              <a:ext cx="185" cy="173"/>
            </a:xfrm>
            <a:prstGeom prst="rect">
              <a:avLst/>
            </a:prstGeom>
            <a:solidFill>
              <a:schemeClr val="bg1">
                <a:alpha val="6705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B</a:t>
              </a:r>
            </a:p>
          </p:txBody>
        </p:sp>
        <p:sp>
          <p:nvSpPr>
            <p:cNvPr id="11" name="Text Box 16"/>
            <p:cNvSpPr txBox="1">
              <a:spLocks noChangeArrowheads="1"/>
            </p:cNvSpPr>
            <p:nvPr/>
          </p:nvSpPr>
          <p:spPr bwMode="auto">
            <a:xfrm>
              <a:off x="3486" y="3077"/>
              <a:ext cx="185" cy="173"/>
            </a:xfrm>
            <a:prstGeom prst="rect">
              <a:avLst/>
            </a:prstGeom>
            <a:solidFill>
              <a:schemeClr val="bg1">
                <a:alpha val="6588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B</a:t>
              </a:r>
            </a:p>
          </p:txBody>
        </p:sp>
        <p:sp>
          <p:nvSpPr>
            <p:cNvPr id="12" name="Text Box 17"/>
            <p:cNvSpPr txBox="1">
              <a:spLocks noChangeArrowheads="1"/>
            </p:cNvSpPr>
            <p:nvPr/>
          </p:nvSpPr>
          <p:spPr bwMode="auto">
            <a:xfrm>
              <a:off x="2722" y="3253"/>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C</a:t>
              </a:r>
            </a:p>
          </p:txBody>
        </p:sp>
        <p:sp>
          <p:nvSpPr>
            <p:cNvPr id="13" name="Text Box 18"/>
            <p:cNvSpPr txBox="1">
              <a:spLocks noChangeArrowheads="1"/>
            </p:cNvSpPr>
            <p:nvPr/>
          </p:nvSpPr>
          <p:spPr bwMode="auto">
            <a:xfrm>
              <a:off x="2922" y="3573"/>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chemeClr val="bg1"/>
                  </a:solidFill>
                </a:rPr>
                <a:t>C</a:t>
              </a:r>
            </a:p>
          </p:txBody>
        </p:sp>
        <p:sp>
          <p:nvSpPr>
            <p:cNvPr id="14" name="Text Box 19"/>
            <p:cNvSpPr txBox="1">
              <a:spLocks noChangeArrowheads="1"/>
            </p:cNvSpPr>
            <p:nvPr/>
          </p:nvSpPr>
          <p:spPr bwMode="auto">
            <a:xfrm>
              <a:off x="2910" y="3117"/>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D</a:t>
              </a:r>
            </a:p>
          </p:txBody>
        </p:sp>
        <p:sp>
          <p:nvSpPr>
            <p:cNvPr id="15" name="Text Box 20"/>
            <p:cNvSpPr txBox="1">
              <a:spLocks noChangeArrowheads="1"/>
            </p:cNvSpPr>
            <p:nvPr/>
          </p:nvSpPr>
          <p:spPr bwMode="auto">
            <a:xfrm>
              <a:off x="3110" y="3437"/>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chemeClr val="bg1"/>
                  </a:solidFill>
                </a:rPr>
                <a:t>D</a:t>
              </a:r>
            </a:p>
          </p:txBody>
        </p:sp>
        <p:sp>
          <p:nvSpPr>
            <p:cNvPr id="16" name="Text Box 21"/>
            <p:cNvSpPr txBox="1">
              <a:spLocks noChangeArrowheads="1"/>
            </p:cNvSpPr>
            <p:nvPr/>
          </p:nvSpPr>
          <p:spPr bwMode="auto">
            <a:xfrm>
              <a:off x="3086" y="3001"/>
              <a:ext cx="1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E</a:t>
              </a:r>
            </a:p>
          </p:txBody>
        </p:sp>
        <p:sp>
          <p:nvSpPr>
            <p:cNvPr id="17" name="Text Box 22"/>
            <p:cNvSpPr txBox="1">
              <a:spLocks noChangeArrowheads="1"/>
            </p:cNvSpPr>
            <p:nvPr/>
          </p:nvSpPr>
          <p:spPr bwMode="auto">
            <a:xfrm>
              <a:off x="3286" y="3321"/>
              <a:ext cx="1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chemeClr val="bg1"/>
                  </a:solidFill>
                </a:rPr>
                <a:t>E</a:t>
              </a:r>
            </a:p>
          </p:txBody>
        </p:sp>
        <p:sp>
          <p:nvSpPr>
            <p:cNvPr id="18" name="Text Box 23"/>
            <p:cNvSpPr txBox="1">
              <a:spLocks noChangeArrowheads="1"/>
            </p:cNvSpPr>
            <p:nvPr/>
          </p:nvSpPr>
          <p:spPr bwMode="auto">
            <a:xfrm>
              <a:off x="4741" y="3805"/>
              <a:ext cx="869"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Contours, </a:t>
              </a:r>
              <a:r>
                <a:rPr lang="en-US" altLang="en-US" sz="1000"/>
                <a:t>m NAVD</a:t>
              </a:r>
            </a:p>
            <a:p>
              <a:pPr eaLnBrk="1" hangingPunct="1"/>
              <a:r>
                <a:rPr lang="en-US" altLang="en-US" sz="1200"/>
                <a:t>From Sept 2009</a:t>
              </a:r>
            </a:p>
            <a:p>
              <a:pPr eaLnBrk="1" hangingPunct="1"/>
              <a:r>
                <a:rPr lang="en-US" altLang="en-US" sz="1200"/>
                <a:t>Interval = 1.5 m</a:t>
              </a:r>
            </a:p>
          </p:txBody>
        </p:sp>
        <p:sp>
          <p:nvSpPr>
            <p:cNvPr id="19" name="Text Box 24"/>
            <p:cNvSpPr txBox="1">
              <a:spLocks noChangeArrowheads="1"/>
            </p:cNvSpPr>
            <p:nvPr/>
          </p:nvSpPr>
          <p:spPr bwMode="auto">
            <a:xfrm>
              <a:off x="4674" y="39"/>
              <a:ext cx="1062"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a:solidFill>
                    <a:srgbClr val="008000"/>
                  </a:solidFill>
                </a:rPr>
                <a:t>WA Littoral Drift Placement Area</a:t>
              </a:r>
            </a:p>
          </p:txBody>
        </p:sp>
        <p:sp>
          <p:nvSpPr>
            <p:cNvPr id="20" name="Text Box 26"/>
            <p:cNvSpPr txBox="1">
              <a:spLocks noChangeArrowheads="1"/>
            </p:cNvSpPr>
            <p:nvPr/>
          </p:nvSpPr>
          <p:spPr bwMode="auto">
            <a:xfrm>
              <a:off x="4722" y="3367"/>
              <a:ext cx="1002"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rgbClr val="CC00CC"/>
                  </a:solidFill>
                </a:rPr>
                <a:t>North Jetty Berm (Foredune) Repair Placement Area.  </a:t>
              </a:r>
            </a:p>
          </p:txBody>
        </p:sp>
        <p:sp>
          <p:nvSpPr>
            <p:cNvPr id="21" name="Text Box 8"/>
            <p:cNvSpPr txBox="1">
              <a:spLocks noChangeArrowheads="1"/>
            </p:cNvSpPr>
            <p:nvPr/>
          </p:nvSpPr>
          <p:spPr bwMode="auto">
            <a:xfrm rot="-5400000">
              <a:off x="2538" y="2844"/>
              <a:ext cx="31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4.5 m</a:t>
              </a:r>
            </a:p>
          </p:txBody>
        </p:sp>
        <p:sp>
          <p:nvSpPr>
            <p:cNvPr id="22" name="Text Box 7"/>
            <p:cNvSpPr txBox="1">
              <a:spLocks noChangeArrowheads="1"/>
            </p:cNvSpPr>
            <p:nvPr/>
          </p:nvSpPr>
          <p:spPr bwMode="auto">
            <a:xfrm rot="-5400000">
              <a:off x="2424" y="2455"/>
              <a:ext cx="2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3 m</a:t>
              </a:r>
            </a:p>
          </p:txBody>
        </p:sp>
        <p:sp>
          <p:nvSpPr>
            <p:cNvPr id="23" name="Text Box 9"/>
            <p:cNvSpPr txBox="1">
              <a:spLocks noChangeArrowheads="1"/>
            </p:cNvSpPr>
            <p:nvPr/>
          </p:nvSpPr>
          <p:spPr bwMode="auto">
            <a:xfrm rot="-5216628">
              <a:off x="2227" y="2458"/>
              <a:ext cx="31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1.5 m</a:t>
              </a:r>
            </a:p>
          </p:txBody>
        </p:sp>
        <p:sp>
          <p:nvSpPr>
            <p:cNvPr id="24" name="Text Box 10"/>
            <p:cNvSpPr txBox="1">
              <a:spLocks noChangeArrowheads="1"/>
            </p:cNvSpPr>
            <p:nvPr/>
          </p:nvSpPr>
          <p:spPr bwMode="auto">
            <a:xfrm rot="-5400000">
              <a:off x="2028" y="2399"/>
              <a:ext cx="2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0 m</a:t>
              </a:r>
            </a:p>
          </p:txBody>
        </p:sp>
        <p:sp>
          <p:nvSpPr>
            <p:cNvPr id="25" name="Freeform 24"/>
            <p:cNvSpPr/>
            <p:nvPr/>
          </p:nvSpPr>
          <p:spPr>
            <a:xfrm>
              <a:off x="4705" y="438"/>
              <a:ext cx="178" cy="282"/>
            </a:xfrm>
            <a:custGeom>
              <a:avLst/>
              <a:gdLst>
                <a:gd name="connsiteX0" fmla="*/ 8467 w 283634"/>
                <a:gd name="connsiteY0" fmla="*/ 171450 h 447675"/>
                <a:gd name="connsiteX1" fmla="*/ 116417 w 283634"/>
                <a:gd name="connsiteY1" fmla="*/ 438150 h 447675"/>
                <a:gd name="connsiteX2" fmla="*/ 275167 w 283634"/>
                <a:gd name="connsiteY2" fmla="*/ 228600 h 447675"/>
                <a:gd name="connsiteX3" fmla="*/ 167217 w 283634"/>
                <a:gd name="connsiteY3" fmla="*/ 31750 h 447675"/>
                <a:gd name="connsiteX4" fmla="*/ 65617 w 283634"/>
                <a:gd name="connsiteY4" fmla="*/ 38100 h 447675"/>
                <a:gd name="connsiteX5" fmla="*/ 8467 w 283634"/>
                <a:gd name="connsiteY5" fmla="*/ 17145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634" h="447675">
                  <a:moveTo>
                    <a:pt x="8467" y="171450"/>
                  </a:moveTo>
                  <a:cubicBezTo>
                    <a:pt x="16934" y="238125"/>
                    <a:pt x="71967" y="428625"/>
                    <a:pt x="116417" y="438150"/>
                  </a:cubicBezTo>
                  <a:cubicBezTo>
                    <a:pt x="160867" y="447675"/>
                    <a:pt x="266700" y="296333"/>
                    <a:pt x="275167" y="228600"/>
                  </a:cubicBezTo>
                  <a:cubicBezTo>
                    <a:pt x="283634" y="160867"/>
                    <a:pt x="202142" y="63500"/>
                    <a:pt x="167217" y="31750"/>
                  </a:cubicBezTo>
                  <a:cubicBezTo>
                    <a:pt x="132292" y="0"/>
                    <a:pt x="92075" y="9525"/>
                    <a:pt x="65617" y="38100"/>
                  </a:cubicBezTo>
                  <a:cubicBezTo>
                    <a:pt x="39159" y="66675"/>
                    <a:pt x="0" y="104775"/>
                    <a:pt x="8467" y="171450"/>
                  </a:cubicBezTo>
                  <a:close/>
                </a:path>
              </a:pathLst>
            </a:custGeom>
            <a:solidFill>
              <a:srgbClr val="66FF33"/>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TextBox 35"/>
            <p:cNvSpPr txBox="1">
              <a:spLocks noChangeArrowheads="1"/>
            </p:cNvSpPr>
            <p:nvPr/>
          </p:nvSpPr>
          <p:spPr bwMode="auto">
            <a:xfrm>
              <a:off x="4854" y="464"/>
              <a:ext cx="852" cy="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 Expected areal extent for deposition of 250-400 KCYof dredged material immediately after placement  within the WA LDR  area.. KTR to minimize re-handing of placed dredged material within the WA LDR area.  Placed dredged material is to take-on natural morphology, as waves and tide re-work placed material. The intent is to create a depositional feature or salient which extents into the intertidal zone; along the northern-most 2/3’s of the WA drift area. </a:t>
              </a:r>
              <a:r>
                <a:rPr lang="en-US" altLang="en-US" sz="1000">
                  <a:solidFill>
                    <a:srgbClr val="FF0000"/>
                  </a:solidFill>
                </a:rPr>
                <a:t>Red dashed line indicates permit boundary for WA LDR.</a:t>
              </a:r>
            </a:p>
          </p:txBody>
        </p:sp>
        <p:sp>
          <p:nvSpPr>
            <p:cNvPr id="27" name="Text Box 33"/>
            <p:cNvSpPr txBox="1">
              <a:spLocks noChangeArrowheads="1"/>
            </p:cNvSpPr>
            <p:nvPr/>
          </p:nvSpPr>
          <p:spPr bwMode="auto">
            <a:xfrm>
              <a:off x="3278" y="161"/>
              <a:ext cx="1350"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bg1"/>
                  </a:solidFill>
                </a:rPr>
                <a:t>Cape Disappointment State Park, WA </a:t>
              </a:r>
            </a:p>
          </p:txBody>
        </p:sp>
        <p:sp>
          <p:nvSpPr>
            <p:cNvPr id="28" name="Text Box 34"/>
            <p:cNvSpPr txBox="1">
              <a:spLocks noChangeArrowheads="1"/>
            </p:cNvSpPr>
            <p:nvPr/>
          </p:nvSpPr>
          <p:spPr bwMode="auto">
            <a:xfrm>
              <a:off x="2972" y="2009"/>
              <a:ext cx="11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i="1">
                  <a:solidFill>
                    <a:srgbClr val="FFFF00"/>
                  </a:solidFill>
                </a:rPr>
                <a:t>Benson Beach</a:t>
              </a:r>
            </a:p>
          </p:txBody>
        </p:sp>
        <p:sp>
          <p:nvSpPr>
            <p:cNvPr id="29" name="Text Box 10"/>
            <p:cNvSpPr txBox="1">
              <a:spLocks noChangeArrowheads="1"/>
            </p:cNvSpPr>
            <p:nvPr/>
          </p:nvSpPr>
          <p:spPr bwMode="auto">
            <a:xfrm rot="-5400000">
              <a:off x="1634" y="2297"/>
              <a:ext cx="34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-1.5 m</a:t>
              </a:r>
            </a:p>
          </p:txBody>
        </p:sp>
        <p:sp>
          <p:nvSpPr>
            <p:cNvPr id="30" name="Text Box 10"/>
            <p:cNvSpPr txBox="1">
              <a:spLocks noChangeArrowheads="1"/>
            </p:cNvSpPr>
            <p:nvPr/>
          </p:nvSpPr>
          <p:spPr bwMode="auto">
            <a:xfrm rot="-5400000">
              <a:off x="1154" y="3125"/>
              <a:ext cx="34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chemeClr val="bg1"/>
                  </a:solidFill>
                </a:rPr>
                <a:t>-3.0 m</a:t>
              </a:r>
            </a:p>
          </p:txBody>
        </p:sp>
        <p:sp>
          <p:nvSpPr>
            <p:cNvPr id="31" name="Freeform 37"/>
            <p:cNvSpPr>
              <a:spLocks/>
            </p:cNvSpPr>
            <p:nvPr/>
          </p:nvSpPr>
          <p:spPr bwMode="auto">
            <a:xfrm>
              <a:off x="1735" y="572"/>
              <a:ext cx="852" cy="1405"/>
            </a:xfrm>
            <a:custGeom>
              <a:avLst/>
              <a:gdLst>
                <a:gd name="T0" fmla="*/ 743 w 852"/>
                <a:gd name="T1" fmla="*/ 5 h 1723"/>
                <a:gd name="T2" fmla="*/ 617 w 852"/>
                <a:gd name="T3" fmla="*/ 18 h 1723"/>
                <a:gd name="T4" fmla="*/ 398 w 852"/>
                <a:gd name="T5" fmla="*/ 45 h 1723"/>
                <a:gd name="T6" fmla="*/ 170 w 852"/>
                <a:gd name="T7" fmla="*/ 197 h 1723"/>
                <a:gd name="T8" fmla="*/ 20 w 852"/>
                <a:gd name="T9" fmla="*/ 393 h 1723"/>
                <a:gd name="T10" fmla="*/ 293 w 852"/>
                <a:gd name="T11" fmla="*/ 557 h 1723"/>
                <a:gd name="T12" fmla="*/ 761 w 852"/>
                <a:gd name="T13" fmla="*/ 605 h 1723"/>
                <a:gd name="T14" fmla="*/ 839 w 852"/>
                <a:gd name="T15" fmla="*/ 459 h 1723"/>
                <a:gd name="T16" fmla="*/ 776 w 852"/>
                <a:gd name="T17" fmla="*/ 360 h 1723"/>
                <a:gd name="T18" fmla="*/ 779 w 852"/>
                <a:gd name="T19" fmla="*/ 265 h 1723"/>
                <a:gd name="T20" fmla="*/ 812 w 852"/>
                <a:gd name="T21" fmla="*/ 155 h 1723"/>
                <a:gd name="T22" fmla="*/ 791 w 852"/>
                <a:gd name="T23" fmla="*/ 46 h 1723"/>
                <a:gd name="T24" fmla="*/ 743 w 852"/>
                <a:gd name="T25" fmla="*/ 5 h 17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2"/>
                <a:gd name="T40" fmla="*/ 0 h 1723"/>
                <a:gd name="T41" fmla="*/ 852 w 852"/>
                <a:gd name="T42" fmla="*/ 1723 h 17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2" h="1723">
                  <a:moveTo>
                    <a:pt x="743" y="13"/>
                  </a:moveTo>
                  <a:cubicBezTo>
                    <a:pt x="714" y="0"/>
                    <a:pt x="675" y="30"/>
                    <a:pt x="617" y="49"/>
                  </a:cubicBezTo>
                  <a:cubicBezTo>
                    <a:pt x="559" y="68"/>
                    <a:pt x="472" y="42"/>
                    <a:pt x="398" y="124"/>
                  </a:cubicBezTo>
                  <a:cubicBezTo>
                    <a:pt x="324" y="206"/>
                    <a:pt x="233" y="383"/>
                    <a:pt x="170" y="544"/>
                  </a:cubicBezTo>
                  <a:cubicBezTo>
                    <a:pt x="107" y="705"/>
                    <a:pt x="0" y="924"/>
                    <a:pt x="20" y="1090"/>
                  </a:cubicBezTo>
                  <a:cubicBezTo>
                    <a:pt x="40" y="1256"/>
                    <a:pt x="170" y="1445"/>
                    <a:pt x="293" y="1543"/>
                  </a:cubicBezTo>
                  <a:cubicBezTo>
                    <a:pt x="416" y="1641"/>
                    <a:pt x="670" y="1723"/>
                    <a:pt x="761" y="1678"/>
                  </a:cubicBezTo>
                  <a:cubicBezTo>
                    <a:pt x="852" y="1633"/>
                    <a:pt x="837" y="1386"/>
                    <a:pt x="839" y="1273"/>
                  </a:cubicBezTo>
                  <a:cubicBezTo>
                    <a:pt x="841" y="1160"/>
                    <a:pt x="786" y="1089"/>
                    <a:pt x="776" y="1000"/>
                  </a:cubicBezTo>
                  <a:cubicBezTo>
                    <a:pt x="766" y="911"/>
                    <a:pt x="773" y="831"/>
                    <a:pt x="779" y="736"/>
                  </a:cubicBezTo>
                  <a:cubicBezTo>
                    <a:pt x="785" y="641"/>
                    <a:pt x="810" y="531"/>
                    <a:pt x="812" y="430"/>
                  </a:cubicBezTo>
                  <a:cubicBezTo>
                    <a:pt x="814" y="329"/>
                    <a:pt x="802" y="197"/>
                    <a:pt x="791" y="127"/>
                  </a:cubicBezTo>
                  <a:cubicBezTo>
                    <a:pt x="780" y="57"/>
                    <a:pt x="772" y="26"/>
                    <a:pt x="743" y="13"/>
                  </a:cubicBezTo>
                  <a:close/>
                </a:path>
              </a:pathLst>
            </a:custGeom>
            <a:solidFill>
              <a:srgbClr val="00FF00">
                <a:alpha val="65097"/>
              </a:srgbClr>
            </a:solidFill>
            <a:ln w="25400">
              <a:solidFill>
                <a:srgbClr val="009900"/>
              </a:solidFill>
              <a:round/>
              <a:headEnd/>
              <a:tailEnd/>
            </a:ln>
          </p:spPr>
          <p:txBody>
            <a:bodyPr/>
            <a:lstStyle/>
            <a:p>
              <a:endParaRPr lang="en-US"/>
            </a:p>
          </p:txBody>
        </p:sp>
        <p:sp>
          <p:nvSpPr>
            <p:cNvPr id="32" name="Line 8"/>
            <p:cNvSpPr>
              <a:spLocks noChangeShapeType="1"/>
            </p:cNvSpPr>
            <p:nvPr/>
          </p:nvSpPr>
          <p:spPr bwMode="auto">
            <a:xfrm flipH="1" flipV="1">
              <a:off x="1732" y="1488"/>
              <a:ext cx="1066" cy="6"/>
            </a:xfrm>
            <a:prstGeom prst="line">
              <a:avLst/>
            </a:prstGeom>
            <a:noFill/>
            <a:ln w="5080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Text Box 40"/>
            <p:cNvSpPr txBox="1">
              <a:spLocks noChangeArrowheads="1"/>
            </p:cNvSpPr>
            <p:nvPr/>
          </p:nvSpPr>
          <p:spPr bwMode="auto">
            <a:xfrm rot="-5400000">
              <a:off x="2258" y="3113"/>
              <a:ext cx="396" cy="173"/>
            </a:xfrm>
            <a:prstGeom prst="rect">
              <a:avLst/>
            </a:prstGeom>
            <a:solidFill>
              <a:schemeClr val="bg1">
                <a:alpha val="7803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latin typeface="Times New Roman" panose="02020603050405020304" pitchFamily="18" charset="0"/>
                </a:rPr>
                <a:t>1500 ft</a:t>
              </a:r>
            </a:p>
          </p:txBody>
        </p:sp>
        <p:sp>
          <p:nvSpPr>
            <p:cNvPr id="34" name="Line 41"/>
            <p:cNvSpPr>
              <a:spLocks noChangeShapeType="1"/>
            </p:cNvSpPr>
            <p:nvPr/>
          </p:nvSpPr>
          <p:spPr bwMode="auto">
            <a:xfrm flipH="1">
              <a:off x="798" y="270"/>
              <a:ext cx="30" cy="2382"/>
            </a:xfrm>
            <a:prstGeom prst="line">
              <a:avLst/>
            </a:prstGeom>
            <a:noFill/>
            <a:ln w="15875">
              <a:solidFill>
                <a:schemeClr val="bg1"/>
              </a:solidFill>
              <a:round/>
              <a:headEnd type="stealth" w="lg" len="lg"/>
              <a:tailEnd type="stealth" w="lg" len="lg"/>
            </a:ln>
            <a:extLst>
              <a:ext uri="{909E8E84-426E-40DD-AFC4-6F175D3DCCD1}">
                <a14:hiddenFill xmlns:a14="http://schemas.microsoft.com/office/drawing/2010/main">
                  <a:noFill/>
                </a14:hiddenFill>
              </a:ext>
            </a:extLst>
          </p:spPr>
          <p:txBody>
            <a:bodyPr/>
            <a:lstStyle/>
            <a:p>
              <a:endParaRPr lang="en-US"/>
            </a:p>
          </p:txBody>
        </p:sp>
        <p:sp>
          <p:nvSpPr>
            <p:cNvPr id="35" name="Text Box 42"/>
            <p:cNvSpPr txBox="1">
              <a:spLocks noChangeArrowheads="1"/>
            </p:cNvSpPr>
            <p:nvPr/>
          </p:nvSpPr>
          <p:spPr bwMode="auto">
            <a:xfrm rot="-5400000">
              <a:off x="537" y="1384"/>
              <a:ext cx="39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chemeClr val="bg1"/>
                  </a:solidFill>
                  <a:latin typeface="Times New Roman" panose="02020603050405020304" pitchFamily="18" charset="0"/>
                </a:rPr>
                <a:t>3000 ft</a:t>
              </a:r>
            </a:p>
          </p:txBody>
        </p:sp>
        <p:sp>
          <p:nvSpPr>
            <p:cNvPr id="36" name="Line 43"/>
            <p:cNvSpPr>
              <a:spLocks noChangeShapeType="1"/>
            </p:cNvSpPr>
            <p:nvPr/>
          </p:nvSpPr>
          <p:spPr bwMode="auto">
            <a:xfrm flipV="1">
              <a:off x="870" y="2640"/>
              <a:ext cx="708" cy="6"/>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Line 44"/>
            <p:cNvSpPr>
              <a:spLocks noChangeShapeType="1"/>
            </p:cNvSpPr>
            <p:nvPr/>
          </p:nvSpPr>
          <p:spPr bwMode="auto">
            <a:xfrm>
              <a:off x="906" y="276"/>
              <a:ext cx="720"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39"/>
            <p:cNvSpPr>
              <a:spLocks noChangeShapeType="1"/>
            </p:cNvSpPr>
            <p:nvPr/>
          </p:nvSpPr>
          <p:spPr bwMode="auto">
            <a:xfrm>
              <a:off x="2520" y="2652"/>
              <a:ext cx="0" cy="1206"/>
            </a:xfrm>
            <a:prstGeom prst="line">
              <a:avLst/>
            </a:prstGeom>
            <a:noFill/>
            <a:ln w="19050">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a:lstStyle/>
            <a:p>
              <a:endParaRPr lang="en-US"/>
            </a:p>
          </p:txBody>
        </p:sp>
        <p:sp>
          <p:nvSpPr>
            <p:cNvPr id="39" name="Line 45"/>
            <p:cNvSpPr>
              <a:spLocks noChangeShapeType="1"/>
            </p:cNvSpPr>
            <p:nvPr/>
          </p:nvSpPr>
          <p:spPr bwMode="auto">
            <a:xfrm>
              <a:off x="936" y="1488"/>
              <a:ext cx="528"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46"/>
            <p:cNvSpPr>
              <a:spLocks noChangeShapeType="1"/>
            </p:cNvSpPr>
            <p:nvPr/>
          </p:nvSpPr>
          <p:spPr bwMode="auto">
            <a:xfrm flipH="1">
              <a:off x="1218" y="1494"/>
              <a:ext cx="6" cy="1152"/>
            </a:xfrm>
            <a:prstGeom prst="line">
              <a:avLst/>
            </a:prstGeom>
            <a:noFill/>
            <a:ln w="19050">
              <a:solidFill>
                <a:schemeClr val="bg1"/>
              </a:solidFill>
              <a:round/>
              <a:headEnd type="stealth" w="lg" len="lg"/>
              <a:tailEnd type="stealth" w="lg" len="lg"/>
            </a:ln>
            <a:extLst>
              <a:ext uri="{909E8E84-426E-40DD-AFC4-6F175D3DCCD1}">
                <a14:hiddenFill xmlns:a14="http://schemas.microsoft.com/office/drawing/2010/main">
                  <a:noFill/>
                </a14:hiddenFill>
              </a:ext>
            </a:extLst>
          </p:spPr>
          <p:txBody>
            <a:bodyPr/>
            <a:lstStyle/>
            <a:p>
              <a:endParaRPr lang="en-US"/>
            </a:p>
          </p:txBody>
        </p:sp>
        <p:sp>
          <p:nvSpPr>
            <p:cNvPr id="41" name="Text Box 47"/>
            <p:cNvSpPr txBox="1">
              <a:spLocks noChangeArrowheads="1"/>
            </p:cNvSpPr>
            <p:nvPr/>
          </p:nvSpPr>
          <p:spPr bwMode="auto">
            <a:xfrm rot="-5400000">
              <a:off x="958" y="1954"/>
              <a:ext cx="39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solidFill>
                    <a:schemeClr val="bg1"/>
                  </a:solidFill>
                  <a:latin typeface="Times New Roman" panose="02020603050405020304" pitchFamily="18" charset="0"/>
                </a:rPr>
                <a:t>1500 ft</a:t>
              </a:r>
            </a:p>
          </p:txBody>
        </p:sp>
        <p:sp>
          <p:nvSpPr>
            <p:cNvPr id="42" name="Freeform 6"/>
            <p:cNvSpPr>
              <a:spLocks/>
            </p:cNvSpPr>
            <p:nvPr/>
          </p:nvSpPr>
          <p:spPr bwMode="auto">
            <a:xfrm>
              <a:off x="1522" y="264"/>
              <a:ext cx="1244" cy="2392"/>
            </a:xfrm>
            <a:custGeom>
              <a:avLst/>
              <a:gdLst>
                <a:gd name="T0" fmla="*/ 40452 w 620"/>
                <a:gd name="T1" fmla="*/ 0 h 2392"/>
                <a:gd name="T2" fmla="*/ 1300 w 620"/>
                <a:gd name="T3" fmla="*/ 4 h 2392"/>
                <a:gd name="T4" fmla="*/ 0 w 620"/>
                <a:gd name="T5" fmla="*/ 2380 h 2392"/>
                <a:gd name="T6" fmla="*/ 37860 w 620"/>
                <a:gd name="T7" fmla="*/ 2392 h 2392"/>
                <a:gd name="T8" fmla="*/ 40452 w 620"/>
                <a:gd name="T9" fmla="*/ 0 h 2392"/>
                <a:gd name="T10" fmla="*/ 0 60000 65536"/>
                <a:gd name="T11" fmla="*/ 0 60000 65536"/>
                <a:gd name="T12" fmla="*/ 0 60000 65536"/>
                <a:gd name="T13" fmla="*/ 0 60000 65536"/>
                <a:gd name="T14" fmla="*/ 0 60000 65536"/>
                <a:gd name="T15" fmla="*/ 0 w 620"/>
                <a:gd name="T16" fmla="*/ 0 h 2392"/>
                <a:gd name="T17" fmla="*/ 620 w 620"/>
                <a:gd name="T18" fmla="*/ 2392 h 2392"/>
              </a:gdLst>
              <a:ahLst/>
              <a:cxnLst>
                <a:cxn ang="T10">
                  <a:pos x="T0" y="T1"/>
                </a:cxn>
                <a:cxn ang="T11">
                  <a:pos x="T2" y="T3"/>
                </a:cxn>
                <a:cxn ang="T12">
                  <a:pos x="T4" y="T5"/>
                </a:cxn>
                <a:cxn ang="T13">
                  <a:pos x="T6" y="T7"/>
                </a:cxn>
                <a:cxn ang="T14">
                  <a:pos x="T8" y="T9"/>
                </a:cxn>
              </a:cxnLst>
              <a:rect l="T15" t="T16" r="T17" b="T18"/>
              <a:pathLst>
                <a:path w="620" h="2392">
                  <a:moveTo>
                    <a:pt x="620" y="0"/>
                  </a:moveTo>
                  <a:lnTo>
                    <a:pt x="20" y="4"/>
                  </a:lnTo>
                  <a:lnTo>
                    <a:pt x="0" y="2380"/>
                  </a:lnTo>
                  <a:lnTo>
                    <a:pt x="580" y="2392"/>
                  </a:lnTo>
                  <a:lnTo>
                    <a:pt x="620" y="0"/>
                  </a:lnTo>
                  <a:close/>
                </a:path>
              </a:pathLst>
            </a:custGeom>
            <a:noFill/>
            <a:ln w="34925">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 name="Freeform 6"/>
            <p:cNvSpPr>
              <a:spLocks/>
            </p:cNvSpPr>
            <p:nvPr/>
          </p:nvSpPr>
          <p:spPr bwMode="auto">
            <a:xfrm>
              <a:off x="1744" y="264"/>
              <a:ext cx="1016" cy="2392"/>
            </a:xfrm>
            <a:custGeom>
              <a:avLst/>
              <a:gdLst>
                <a:gd name="T0" fmla="*/ 12004 w 620"/>
                <a:gd name="T1" fmla="*/ 0 h 2392"/>
                <a:gd name="T2" fmla="*/ 387 w 620"/>
                <a:gd name="T3" fmla="*/ 4 h 2392"/>
                <a:gd name="T4" fmla="*/ 0 w 620"/>
                <a:gd name="T5" fmla="*/ 2380 h 2392"/>
                <a:gd name="T6" fmla="*/ 11225 w 620"/>
                <a:gd name="T7" fmla="*/ 2392 h 2392"/>
                <a:gd name="T8" fmla="*/ 12004 w 620"/>
                <a:gd name="T9" fmla="*/ 0 h 2392"/>
                <a:gd name="T10" fmla="*/ 0 60000 65536"/>
                <a:gd name="T11" fmla="*/ 0 60000 65536"/>
                <a:gd name="T12" fmla="*/ 0 60000 65536"/>
                <a:gd name="T13" fmla="*/ 0 60000 65536"/>
                <a:gd name="T14" fmla="*/ 0 60000 65536"/>
                <a:gd name="T15" fmla="*/ 0 w 620"/>
                <a:gd name="T16" fmla="*/ 0 h 2392"/>
                <a:gd name="T17" fmla="*/ 620 w 620"/>
                <a:gd name="T18" fmla="*/ 2392 h 2392"/>
              </a:gdLst>
              <a:ahLst/>
              <a:cxnLst>
                <a:cxn ang="T10">
                  <a:pos x="T0" y="T1"/>
                </a:cxn>
                <a:cxn ang="T11">
                  <a:pos x="T2" y="T3"/>
                </a:cxn>
                <a:cxn ang="T12">
                  <a:pos x="T4" y="T5"/>
                </a:cxn>
                <a:cxn ang="T13">
                  <a:pos x="T6" y="T7"/>
                </a:cxn>
                <a:cxn ang="T14">
                  <a:pos x="T8" y="T9"/>
                </a:cxn>
              </a:cxnLst>
              <a:rect l="T15" t="T16" r="T17" b="T18"/>
              <a:pathLst>
                <a:path w="620" h="2392">
                  <a:moveTo>
                    <a:pt x="620" y="0"/>
                  </a:moveTo>
                  <a:lnTo>
                    <a:pt x="20" y="4"/>
                  </a:lnTo>
                  <a:lnTo>
                    <a:pt x="0" y="2380"/>
                  </a:lnTo>
                  <a:lnTo>
                    <a:pt x="580" y="2392"/>
                  </a:lnTo>
                  <a:lnTo>
                    <a:pt x="620" y="0"/>
                  </a:lnTo>
                  <a:close/>
                </a:path>
              </a:pathLst>
            </a:custGeom>
            <a:solidFill>
              <a:srgbClr val="00FF00">
                <a:alpha val="25882"/>
              </a:srgbClr>
            </a:solidFill>
            <a:ln w="22225">
              <a:solidFill>
                <a:schemeClr val="tx1"/>
              </a:solidFill>
              <a:prstDash val="sysDot"/>
              <a:round/>
              <a:headEnd/>
              <a:tailEnd/>
            </a:ln>
          </p:spPr>
          <p:txBody>
            <a:bodyPr/>
            <a:lstStyle/>
            <a:p>
              <a:endParaRPr lang="en-US"/>
            </a:p>
          </p:txBody>
        </p:sp>
        <p:sp>
          <p:nvSpPr>
            <p:cNvPr id="44" name="Text Box 10"/>
            <p:cNvSpPr txBox="1">
              <a:spLocks noChangeArrowheads="1"/>
            </p:cNvSpPr>
            <p:nvPr/>
          </p:nvSpPr>
          <p:spPr bwMode="auto">
            <a:xfrm>
              <a:off x="1504" y="1375"/>
              <a:ext cx="220"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t>A</a:t>
              </a:r>
            </a:p>
          </p:txBody>
        </p:sp>
      </p:grpSp>
    </p:spTree>
    <p:extLst>
      <p:ext uri="{BB962C8B-B14F-4D97-AF65-F5344CB8AC3E}">
        <p14:creationId xmlns:p14="http://schemas.microsoft.com/office/powerpoint/2010/main" val="25669776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a:grpSpLocks/>
          </p:cNvGrpSpPr>
          <p:nvPr/>
        </p:nvGrpSpPr>
        <p:grpSpPr bwMode="auto">
          <a:xfrm>
            <a:off x="3175" y="141288"/>
            <a:ext cx="9004300" cy="6523037"/>
            <a:chOff x="3175" y="141288"/>
            <a:chExt cx="9004300" cy="6523077"/>
          </a:xfrm>
        </p:grpSpPr>
        <p:pic>
          <p:nvPicPr>
            <p:cNvPr id="3" name="Picture 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5" y="477838"/>
              <a:ext cx="9004300" cy="592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p:nvPr/>
          </p:nvCxnSpPr>
          <p:spPr bwMode="auto">
            <a:xfrm rot="10800000">
              <a:off x="347663" y="2979755"/>
              <a:ext cx="6189662" cy="1587"/>
            </a:xfrm>
            <a:prstGeom prst="line">
              <a:avLst/>
            </a:prstGeom>
            <a:ln w="19050">
              <a:solidFill>
                <a:srgbClr val="0000FF"/>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bwMode="auto">
            <a:xfrm rot="10800000">
              <a:off x="312738" y="4432326"/>
              <a:ext cx="3968750" cy="6350"/>
            </a:xfrm>
            <a:prstGeom prst="line">
              <a:avLst/>
            </a:prstGeom>
            <a:ln w="19050">
              <a:solidFill>
                <a:srgbClr val="0000FF"/>
              </a:solidFill>
              <a:prstDash val="sysDot"/>
            </a:ln>
          </p:spPr>
          <p:style>
            <a:lnRef idx="1">
              <a:schemeClr val="accent1"/>
            </a:lnRef>
            <a:fillRef idx="0">
              <a:schemeClr val="accent1"/>
            </a:fillRef>
            <a:effectRef idx="0">
              <a:schemeClr val="accent1"/>
            </a:effectRef>
            <a:fontRef idx="minor">
              <a:schemeClr val="tx1"/>
            </a:fontRef>
          </p:style>
        </p:cxnSp>
        <p:sp>
          <p:nvSpPr>
            <p:cNvPr id="6" name="TextBox 16"/>
            <p:cNvSpPr txBox="1">
              <a:spLocks noChangeArrowheads="1"/>
            </p:cNvSpPr>
            <p:nvPr/>
          </p:nvSpPr>
          <p:spPr bwMode="auto">
            <a:xfrm>
              <a:off x="369888" y="2740026"/>
              <a:ext cx="6746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0000FF"/>
                  </a:solidFill>
                </a:rPr>
                <a:t>MHHW</a:t>
              </a:r>
            </a:p>
          </p:txBody>
        </p:sp>
        <p:sp>
          <p:nvSpPr>
            <p:cNvPr id="7" name="TextBox 17"/>
            <p:cNvSpPr txBox="1">
              <a:spLocks noChangeArrowheads="1"/>
            </p:cNvSpPr>
            <p:nvPr/>
          </p:nvSpPr>
          <p:spPr bwMode="auto">
            <a:xfrm>
              <a:off x="328613" y="4181476"/>
              <a:ext cx="623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solidFill>
                    <a:srgbClr val="0000FF"/>
                  </a:solidFill>
                </a:rPr>
                <a:t>MLLW</a:t>
              </a:r>
            </a:p>
          </p:txBody>
        </p:sp>
        <p:sp>
          <p:nvSpPr>
            <p:cNvPr id="8" name="Freeform 7"/>
            <p:cNvSpPr/>
            <p:nvPr/>
          </p:nvSpPr>
          <p:spPr bwMode="auto">
            <a:xfrm>
              <a:off x="773113" y="2571765"/>
              <a:ext cx="6191250" cy="3032144"/>
            </a:xfrm>
            <a:custGeom>
              <a:avLst/>
              <a:gdLst>
                <a:gd name="connsiteX0" fmla="*/ 5657850 w 5657850"/>
                <a:gd name="connsiteY0" fmla="*/ 0 h 2260600"/>
                <a:gd name="connsiteX1" fmla="*/ 5029200 w 5657850"/>
                <a:gd name="connsiteY1" fmla="*/ 260350 h 2260600"/>
                <a:gd name="connsiteX2" fmla="*/ 4362450 w 5657850"/>
                <a:gd name="connsiteY2" fmla="*/ 469900 h 2260600"/>
                <a:gd name="connsiteX3" fmla="*/ 2908300 w 5657850"/>
                <a:gd name="connsiteY3" fmla="*/ 673100 h 2260600"/>
                <a:gd name="connsiteX4" fmla="*/ 2425700 w 5657850"/>
                <a:gd name="connsiteY4" fmla="*/ 800100 h 2260600"/>
                <a:gd name="connsiteX5" fmla="*/ 1054100 w 5657850"/>
                <a:gd name="connsiteY5" fmla="*/ 1231900 h 2260600"/>
                <a:gd name="connsiteX6" fmla="*/ 0 w 5657850"/>
                <a:gd name="connsiteY6" fmla="*/ 2260600 h 226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7850" h="2260600">
                  <a:moveTo>
                    <a:pt x="5657850" y="0"/>
                  </a:moveTo>
                  <a:cubicBezTo>
                    <a:pt x="5451475" y="91016"/>
                    <a:pt x="5245100" y="182033"/>
                    <a:pt x="5029200" y="260350"/>
                  </a:cubicBezTo>
                  <a:cubicBezTo>
                    <a:pt x="4813300" y="338667"/>
                    <a:pt x="4715933" y="401108"/>
                    <a:pt x="4362450" y="469900"/>
                  </a:cubicBezTo>
                  <a:cubicBezTo>
                    <a:pt x="4008967" y="538692"/>
                    <a:pt x="3231092" y="618067"/>
                    <a:pt x="2908300" y="673100"/>
                  </a:cubicBezTo>
                  <a:cubicBezTo>
                    <a:pt x="2585508" y="728133"/>
                    <a:pt x="2734733" y="706967"/>
                    <a:pt x="2425700" y="800100"/>
                  </a:cubicBezTo>
                  <a:cubicBezTo>
                    <a:pt x="2116667" y="893233"/>
                    <a:pt x="1458383" y="988483"/>
                    <a:pt x="1054100" y="1231900"/>
                  </a:cubicBezTo>
                  <a:cubicBezTo>
                    <a:pt x="649817" y="1475317"/>
                    <a:pt x="324908" y="1867958"/>
                    <a:pt x="0" y="2260600"/>
                  </a:cubicBezTo>
                </a:path>
              </a:pathLst>
            </a:custGeom>
            <a:ln w="44450">
              <a:solidFill>
                <a:srgbClr val="66FF33"/>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TextBox 22"/>
            <p:cNvSpPr txBox="1">
              <a:spLocks noChangeArrowheads="1"/>
            </p:cNvSpPr>
            <p:nvPr/>
          </p:nvSpPr>
          <p:spPr bwMode="auto">
            <a:xfrm>
              <a:off x="6157913" y="4105276"/>
              <a:ext cx="1687513" cy="2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rgbClr val="008000"/>
                  </a:solidFill>
                </a:rPr>
                <a:t>Existing shoreface grade</a:t>
              </a:r>
            </a:p>
          </p:txBody>
        </p:sp>
        <p:sp>
          <p:nvSpPr>
            <p:cNvPr id="11" name="TextBox 26"/>
            <p:cNvSpPr txBox="1">
              <a:spLocks noChangeArrowheads="1"/>
            </p:cNvSpPr>
            <p:nvPr/>
          </p:nvSpPr>
          <p:spPr bwMode="auto">
            <a:xfrm>
              <a:off x="614363" y="3333751"/>
              <a:ext cx="1779588" cy="2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rgbClr val="00CC00"/>
                  </a:solidFill>
                </a:rPr>
                <a:t>Target Fill Template Grade</a:t>
              </a:r>
            </a:p>
          </p:txBody>
        </p:sp>
        <p:sp>
          <p:nvSpPr>
            <p:cNvPr id="12" name="Text Box 12"/>
            <p:cNvSpPr txBox="1">
              <a:spLocks noChangeArrowheads="1"/>
            </p:cNvSpPr>
            <p:nvPr/>
          </p:nvSpPr>
          <p:spPr bwMode="auto">
            <a:xfrm>
              <a:off x="146050" y="6122988"/>
              <a:ext cx="349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t>A</a:t>
              </a:r>
            </a:p>
          </p:txBody>
        </p:sp>
        <p:sp>
          <p:nvSpPr>
            <p:cNvPr id="13" name="Text Box 13"/>
            <p:cNvSpPr txBox="1">
              <a:spLocks noChangeArrowheads="1"/>
            </p:cNvSpPr>
            <p:nvPr/>
          </p:nvSpPr>
          <p:spPr bwMode="auto">
            <a:xfrm>
              <a:off x="8089900" y="6075363"/>
              <a:ext cx="412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t>A’</a:t>
              </a:r>
            </a:p>
          </p:txBody>
        </p:sp>
        <p:sp>
          <p:nvSpPr>
            <p:cNvPr id="14" name="Text Box 14"/>
            <p:cNvSpPr txBox="1">
              <a:spLocks noChangeArrowheads="1"/>
            </p:cNvSpPr>
            <p:nvPr/>
          </p:nvSpPr>
          <p:spPr bwMode="auto">
            <a:xfrm>
              <a:off x="7327900" y="569913"/>
              <a:ext cx="247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t>‘</a:t>
              </a:r>
            </a:p>
          </p:txBody>
        </p:sp>
        <p:sp>
          <p:nvSpPr>
            <p:cNvPr id="15" name="Text Box 15"/>
            <p:cNvSpPr txBox="1">
              <a:spLocks noChangeArrowheads="1"/>
            </p:cNvSpPr>
            <p:nvPr/>
          </p:nvSpPr>
          <p:spPr bwMode="auto">
            <a:xfrm>
              <a:off x="3441700" y="141288"/>
              <a:ext cx="1809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View to NORTH</a:t>
              </a:r>
            </a:p>
          </p:txBody>
        </p:sp>
        <p:sp>
          <p:nvSpPr>
            <p:cNvPr id="16" name="Line 16"/>
            <p:cNvSpPr>
              <a:spLocks noChangeShapeType="1"/>
            </p:cNvSpPr>
            <p:nvPr/>
          </p:nvSpPr>
          <p:spPr bwMode="auto">
            <a:xfrm flipH="1" flipV="1">
              <a:off x="5600700" y="3933826"/>
              <a:ext cx="590550" cy="3238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 name="Line 17"/>
            <p:cNvSpPr>
              <a:spLocks noChangeShapeType="1"/>
            </p:cNvSpPr>
            <p:nvPr/>
          </p:nvSpPr>
          <p:spPr bwMode="auto">
            <a:xfrm>
              <a:off x="2352675" y="3495676"/>
              <a:ext cx="238125"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 name="Text Box 61"/>
            <p:cNvSpPr txBox="1">
              <a:spLocks noChangeArrowheads="1"/>
            </p:cNvSpPr>
            <p:nvPr/>
          </p:nvSpPr>
          <p:spPr bwMode="auto">
            <a:xfrm>
              <a:off x="6619875" y="6230938"/>
              <a:ext cx="10937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1000"/>
                <a:t>0 ft NAVD = </a:t>
              </a:r>
            </a:p>
            <a:p>
              <a:pPr algn="r" eaLnBrk="1" hangingPunct="1"/>
              <a:r>
                <a:rPr lang="en-US" altLang="en-US" sz="1000"/>
                <a:t>+0.2 ft MLLW</a:t>
              </a:r>
            </a:p>
          </p:txBody>
        </p:sp>
        <p:sp>
          <p:nvSpPr>
            <p:cNvPr id="20" name="TextBox 21"/>
            <p:cNvSpPr txBox="1">
              <a:spLocks noChangeArrowheads="1"/>
            </p:cNvSpPr>
            <p:nvPr/>
          </p:nvSpPr>
          <p:spPr bwMode="auto">
            <a:xfrm>
              <a:off x="1310640" y="6356588"/>
              <a:ext cx="53222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i="1"/>
                <a:t>Oceanward     &lt;-----    Cross-shore distance       -----&gt;   Landward</a:t>
              </a:r>
            </a:p>
          </p:txBody>
        </p:sp>
      </p:grpSp>
    </p:spTree>
    <p:extLst>
      <p:ext uri="{BB962C8B-B14F-4D97-AF65-F5344CB8AC3E}">
        <p14:creationId xmlns:p14="http://schemas.microsoft.com/office/powerpoint/2010/main" val="29381942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a:grpSpLocks/>
          </p:cNvGrpSpPr>
          <p:nvPr/>
        </p:nvGrpSpPr>
        <p:grpSpPr bwMode="auto">
          <a:xfrm>
            <a:off x="66675" y="171450"/>
            <a:ext cx="8920163" cy="6565900"/>
            <a:chOff x="66008" y="170943"/>
            <a:chExt cx="8920919" cy="6566532"/>
          </a:xfrm>
        </p:grpSpPr>
        <p:grpSp>
          <p:nvGrpSpPr>
            <p:cNvPr id="3" name="Group 30"/>
            <p:cNvGrpSpPr>
              <a:grpSpLocks/>
            </p:cNvGrpSpPr>
            <p:nvPr/>
          </p:nvGrpSpPr>
          <p:grpSpPr bwMode="auto">
            <a:xfrm>
              <a:off x="66008" y="170943"/>
              <a:ext cx="8920919" cy="6566532"/>
              <a:chOff x="66008" y="170943"/>
              <a:chExt cx="8920919" cy="6566532"/>
            </a:xfrm>
          </p:grpSpPr>
          <p:pic>
            <p:nvPicPr>
              <p:cNvPr id="6" name="Picture 2" descr="Blob_Fina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21628" y="3592285"/>
                <a:ext cx="4665299" cy="3135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Blob_Fina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5199" y="170943"/>
                <a:ext cx="4670111" cy="3138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5"/>
              <p:cNvSpPr txBox="1">
                <a:spLocks noChangeArrowheads="1"/>
              </p:cNvSpPr>
              <p:nvPr/>
            </p:nvSpPr>
            <p:spPr bwMode="auto">
              <a:xfrm>
                <a:off x="4920342" y="359229"/>
                <a:ext cx="391885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3-dimensional view of the intended morphological feature to be formed along the intertidal zone of Benson Beach, in response to the placement of 250-400 KCY of sand (dredged from the MCR navigation channel) during 15 July – 15 September 2010. </a:t>
                </a:r>
              </a:p>
            </p:txBody>
          </p:sp>
          <p:sp>
            <p:nvSpPr>
              <p:cNvPr id="9" name="TextBox 6"/>
              <p:cNvSpPr txBox="1">
                <a:spLocks noChangeArrowheads="1"/>
              </p:cNvSpPr>
              <p:nvPr/>
            </p:nvSpPr>
            <p:spPr bwMode="auto">
              <a:xfrm>
                <a:off x="206831" y="6368143"/>
                <a:ext cx="4053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View from the south, facing northward</a:t>
                </a:r>
              </a:p>
            </p:txBody>
          </p:sp>
          <p:cxnSp>
            <p:nvCxnSpPr>
              <p:cNvPr id="10" name="Straight Arrow Connector 9"/>
              <p:cNvCxnSpPr/>
              <p:nvPr/>
            </p:nvCxnSpPr>
            <p:spPr>
              <a:xfrm flipV="1">
                <a:off x="304153" y="718684"/>
                <a:ext cx="1873409" cy="641412"/>
              </a:xfrm>
              <a:prstGeom prst="straightConnector1">
                <a:avLst/>
              </a:prstGeom>
              <a:ln w="19050">
                <a:solidFill>
                  <a:schemeClr val="tx1"/>
                </a:solidFill>
                <a:prstDash val="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5519533" y="4354409"/>
                <a:ext cx="1784501" cy="107960"/>
              </a:xfrm>
              <a:prstGeom prst="straightConnector1">
                <a:avLst/>
              </a:prstGeom>
              <a:ln w="19050">
                <a:solidFill>
                  <a:schemeClr val="tx1"/>
                </a:solidFill>
                <a:prstDash val="dash"/>
                <a:headEnd type="stealth"/>
                <a:tailEnd type="stealth"/>
              </a:ln>
            </p:spPr>
            <p:style>
              <a:lnRef idx="1">
                <a:schemeClr val="accent1"/>
              </a:lnRef>
              <a:fillRef idx="0">
                <a:schemeClr val="accent1"/>
              </a:fillRef>
              <a:effectRef idx="0">
                <a:schemeClr val="accent1"/>
              </a:effectRef>
              <a:fontRef idx="minor">
                <a:schemeClr val="tx1"/>
              </a:fontRef>
            </p:style>
          </p:cxnSp>
          <p:sp>
            <p:nvSpPr>
              <p:cNvPr id="12" name="TextBox 12"/>
              <p:cNvSpPr txBox="1">
                <a:spLocks noChangeArrowheads="1"/>
              </p:cNvSpPr>
              <p:nvPr/>
            </p:nvSpPr>
            <p:spPr bwMode="auto">
              <a:xfrm rot="-1184441">
                <a:off x="892624" y="783767"/>
                <a:ext cx="89639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a:t>900-1300 ft</a:t>
                </a:r>
              </a:p>
            </p:txBody>
          </p:sp>
          <p:sp>
            <p:nvSpPr>
              <p:cNvPr id="13" name="TextBox 13"/>
              <p:cNvSpPr txBox="1">
                <a:spLocks noChangeArrowheads="1"/>
              </p:cNvSpPr>
              <p:nvPr/>
            </p:nvSpPr>
            <p:spPr bwMode="auto">
              <a:xfrm rot="-264326">
                <a:off x="6124390" y="4180110"/>
                <a:ext cx="81785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a:t>700-900 ft</a:t>
                </a:r>
              </a:p>
            </p:txBody>
          </p:sp>
          <p:sp>
            <p:nvSpPr>
              <p:cNvPr id="14" name="TextBox 14"/>
              <p:cNvSpPr txBox="1">
                <a:spLocks noChangeArrowheads="1"/>
              </p:cNvSpPr>
              <p:nvPr/>
            </p:nvSpPr>
            <p:spPr bwMode="auto">
              <a:xfrm>
                <a:off x="2797628" y="2960914"/>
                <a:ext cx="18523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Water level at 0 ft MLLW</a:t>
                </a:r>
              </a:p>
            </p:txBody>
          </p:sp>
          <p:sp>
            <p:nvSpPr>
              <p:cNvPr id="15" name="TextBox 15"/>
              <p:cNvSpPr txBox="1">
                <a:spLocks noChangeArrowheads="1"/>
              </p:cNvSpPr>
              <p:nvPr/>
            </p:nvSpPr>
            <p:spPr bwMode="auto">
              <a:xfrm rot="679075">
                <a:off x="7218830" y="3937907"/>
                <a:ext cx="17620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present foredune scarp</a:t>
                </a:r>
              </a:p>
            </p:txBody>
          </p:sp>
          <p:sp>
            <p:nvSpPr>
              <p:cNvPr id="16" name="TextBox 16"/>
              <p:cNvSpPr txBox="1">
                <a:spLocks noChangeArrowheads="1"/>
              </p:cNvSpPr>
              <p:nvPr/>
            </p:nvSpPr>
            <p:spPr bwMode="auto">
              <a:xfrm>
                <a:off x="163286" y="3331027"/>
                <a:ext cx="4053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View from the north, facing southward</a:t>
                </a:r>
              </a:p>
            </p:txBody>
          </p:sp>
          <p:sp>
            <p:nvSpPr>
              <p:cNvPr id="17" name="TextBox 17"/>
              <p:cNvSpPr txBox="1">
                <a:spLocks noChangeArrowheads="1"/>
              </p:cNvSpPr>
              <p:nvPr/>
            </p:nvSpPr>
            <p:spPr bwMode="auto">
              <a:xfrm rot="263030">
                <a:off x="2928240" y="185054"/>
                <a:ext cx="9444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800"/>
                  <a:t>MCR North Jetty</a:t>
                </a:r>
              </a:p>
            </p:txBody>
          </p:sp>
          <p:cxnSp>
            <p:nvCxnSpPr>
              <p:cNvPr id="18" name="Straight Arrow Connector 17"/>
              <p:cNvCxnSpPr/>
              <p:nvPr/>
            </p:nvCxnSpPr>
            <p:spPr>
              <a:xfrm flipV="1">
                <a:off x="2645915" y="413854"/>
                <a:ext cx="1098643" cy="412790"/>
              </a:xfrm>
              <a:prstGeom prst="straightConnector1">
                <a:avLst/>
              </a:prstGeom>
              <a:ln w="12700">
                <a:solidFill>
                  <a:schemeClr val="tx1"/>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sp>
            <p:nvSpPr>
              <p:cNvPr id="19" name="TextBox 20"/>
              <p:cNvSpPr txBox="1">
                <a:spLocks noChangeArrowheads="1"/>
              </p:cNvSpPr>
              <p:nvPr/>
            </p:nvSpPr>
            <p:spPr bwMode="auto">
              <a:xfrm rot="-1184441">
                <a:off x="3006537" y="555167"/>
                <a:ext cx="6527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a:t> 2500 ft</a:t>
                </a:r>
              </a:p>
            </p:txBody>
          </p:sp>
          <p:sp>
            <p:nvSpPr>
              <p:cNvPr id="20" name="TextBox 21"/>
              <p:cNvSpPr txBox="1">
                <a:spLocks noChangeArrowheads="1"/>
              </p:cNvSpPr>
              <p:nvPr/>
            </p:nvSpPr>
            <p:spPr bwMode="auto">
              <a:xfrm rot="-871247">
                <a:off x="66008" y="639865"/>
                <a:ext cx="17620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present foredune scarp</a:t>
                </a:r>
              </a:p>
            </p:txBody>
          </p:sp>
          <p:sp>
            <p:nvSpPr>
              <p:cNvPr id="21" name="TextBox 22"/>
              <p:cNvSpPr txBox="1">
                <a:spLocks noChangeArrowheads="1"/>
              </p:cNvSpPr>
              <p:nvPr/>
            </p:nvSpPr>
            <p:spPr bwMode="auto">
              <a:xfrm rot="1160129">
                <a:off x="7963264" y="4478531"/>
                <a:ext cx="7521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solidFill>
                      <a:srgbClr val="0000FF"/>
                    </a:solidFill>
                  </a:rPr>
                  <a:t>8 ft NAVD</a:t>
                </a:r>
              </a:p>
            </p:txBody>
          </p:sp>
          <p:sp>
            <p:nvSpPr>
              <p:cNvPr id="22" name="TextBox 23"/>
              <p:cNvSpPr txBox="1">
                <a:spLocks noChangeArrowheads="1"/>
              </p:cNvSpPr>
              <p:nvPr/>
            </p:nvSpPr>
            <p:spPr bwMode="auto">
              <a:xfrm>
                <a:off x="5257799" y="6433457"/>
                <a:ext cx="18523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Water level at 0 ft MLLW</a:t>
                </a:r>
              </a:p>
            </p:txBody>
          </p:sp>
          <p:sp>
            <p:nvSpPr>
              <p:cNvPr id="23" name="TextBox 24"/>
              <p:cNvSpPr txBox="1">
                <a:spLocks noChangeArrowheads="1"/>
              </p:cNvSpPr>
              <p:nvPr/>
            </p:nvSpPr>
            <p:spPr bwMode="auto">
              <a:xfrm>
                <a:off x="141515" y="3733796"/>
                <a:ext cx="404948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a:t>The “transient morphological feature” will be dispersed by waves and currents through time; the rate of dispersion is unknown.  As this feature is dispersed, the dispersed sand will augment the littoral sediment budget of the adjacent areas.</a:t>
                </a:r>
              </a:p>
              <a:p>
                <a:pPr eaLnBrk="1" hangingPunct="1"/>
                <a:endParaRPr lang="en-US" altLang="en-US" sz="1400"/>
              </a:p>
              <a:p>
                <a:pPr eaLnBrk="1" hangingPunct="1"/>
                <a:r>
                  <a:rPr lang="en-US" altLang="en-US" sz="1400"/>
                  <a:t>Execution of a pre-planned monitoring program will track the movement of the feature to gain understanding of how sediment is transported along Benson Beach and how to mitigate future erosion at this location.  </a:t>
                </a:r>
              </a:p>
            </p:txBody>
          </p:sp>
          <p:sp>
            <p:nvSpPr>
              <p:cNvPr id="24" name="TextBox 25"/>
              <p:cNvSpPr txBox="1">
                <a:spLocks noChangeArrowheads="1"/>
              </p:cNvSpPr>
              <p:nvPr/>
            </p:nvSpPr>
            <p:spPr bwMode="auto">
              <a:xfrm>
                <a:off x="6096000" y="5388427"/>
                <a:ext cx="28648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i="1"/>
                  <a:t>Benson </a:t>
                </a:r>
              </a:p>
              <a:p>
                <a:pPr eaLnBrk="1" hangingPunct="1"/>
                <a:endParaRPr lang="en-US" altLang="en-US" b="1" i="1"/>
              </a:p>
              <a:p>
                <a:pPr eaLnBrk="1" hangingPunct="1"/>
                <a:r>
                  <a:rPr lang="en-US" altLang="en-US" b="1" i="1"/>
                  <a:t>                               Beach</a:t>
                </a:r>
              </a:p>
            </p:txBody>
          </p:sp>
          <p:sp>
            <p:nvSpPr>
              <p:cNvPr id="25" name="TextBox 26"/>
              <p:cNvSpPr txBox="1">
                <a:spLocks noChangeArrowheads="1"/>
              </p:cNvSpPr>
              <p:nvPr/>
            </p:nvSpPr>
            <p:spPr bwMode="auto">
              <a:xfrm>
                <a:off x="1273629" y="990596"/>
                <a:ext cx="20791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rgbClr val="C00000"/>
                    </a:solidFill>
                  </a:rPr>
                  <a:t>transient morphology feature </a:t>
                </a:r>
              </a:p>
            </p:txBody>
          </p:sp>
          <p:sp>
            <p:nvSpPr>
              <p:cNvPr id="26" name="TextBox 27"/>
              <p:cNvSpPr txBox="1">
                <a:spLocks noChangeArrowheads="1"/>
              </p:cNvSpPr>
              <p:nvPr/>
            </p:nvSpPr>
            <p:spPr bwMode="auto">
              <a:xfrm>
                <a:off x="283195" y="2242251"/>
                <a:ext cx="2601519" cy="553998"/>
              </a:xfrm>
              <a:prstGeom prst="rect">
                <a:avLst/>
              </a:prstGeom>
              <a:solidFill>
                <a:schemeClr val="bg1">
                  <a:alpha val="4392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Dredged material will be hydraulically placed  to form the morphology feature as shown; side slope will be 1v:10h</a:t>
                </a:r>
              </a:p>
            </p:txBody>
          </p:sp>
          <p:cxnSp>
            <p:nvCxnSpPr>
              <p:cNvPr id="27" name="Straight Arrow Connector 26"/>
              <p:cNvCxnSpPr/>
              <p:nvPr/>
            </p:nvCxnSpPr>
            <p:spPr>
              <a:xfrm rot="5400000" flipH="1" flipV="1">
                <a:off x="2275990" y="1664926"/>
                <a:ext cx="1065315" cy="436600"/>
              </a:xfrm>
              <a:prstGeom prst="straightConnector1">
                <a:avLst/>
              </a:prstGeom>
              <a:ln w="15875">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4" name="Freeform 3"/>
            <p:cNvSpPr/>
            <p:nvPr/>
          </p:nvSpPr>
          <p:spPr>
            <a:xfrm>
              <a:off x="151740" y="183644"/>
              <a:ext cx="1695594" cy="520750"/>
            </a:xfrm>
            <a:custGeom>
              <a:avLst/>
              <a:gdLst>
                <a:gd name="connsiteX0" fmla="*/ 1695450 w 1695450"/>
                <a:gd name="connsiteY0" fmla="*/ 82550 h 476250"/>
                <a:gd name="connsiteX1" fmla="*/ 1003300 w 1695450"/>
                <a:gd name="connsiteY1" fmla="*/ 0 h 476250"/>
                <a:gd name="connsiteX2" fmla="*/ 12700 w 1695450"/>
                <a:gd name="connsiteY2" fmla="*/ 0 h 476250"/>
                <a:gd name="connsiteX3" fmla="*/ 0 w 1695450"/>
                <a:gd name="connsiteY3" fmla="*/ 476250 h 476250"/>
                <a:gd name="connsiteX4" fmla="*/ 1492250 w 1695450"/>
                <a:gd name="connsiteY4" fmla="*/ 190500 h 476250"/>
                <a:gd name="connsiteX5" fmla="*/ 1670050 w 1695450"/>
                <a:gd name="connsiteY5" fmla="*/ 127000 h 476250"/>
                <a:gd name="connsiteX6" fmla="*/ 1695450 w 1695450"/>
                <a:gd name="connsiteY6" fmla="*/ 82550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450" h="476250">
                  <a:moveTo>
                    <a:pt x="1695450" y="82550"/>
                  </a:moveTo>
                  <a:lnTo>
                    <a:pt x="1003300" y="0"/>
                  </a:lnTo>
                  <a:lnTo>
                    <a:pt x="12700" y="0"/>
                  </a:lnTo>
                  <a:lnTo>
                    <a:pt x="0" y="476250"/>
                  </a:lnTo>
                  <a:lnTo>
                    <a:pt x="1492250" y="190500"/>
                  </a:lnTo>
                  <a:lnTo>
                    <a:pt x="1670050" y="127000"/>
                  </a:lnTo>
                  <a:lnTo>
                    <a:pt x="1695450" y="82550"/>
                  </a:lnTo>
                  <a:close/>
                </a:path>
              </a:pathLst>
            </a:custGeom>
            <a:solidFill>
              <a:srgbClr val="E7E993">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Freeform 4"/>
            <p:cNvSpPr/>
            <p:nvPr/>
          </p:nvSpPr>
          <p:spPr>
            <a:xfrm>
              <a:off x="6318113" y="3581221"/>
              <a:ext cx="2654525" cy="400089"/>
            </a:xfrm>
            <a:custGeom>
              <a:avLst/>
              <a:gdLst>
                <a:gd name="connsiteX0" fmla="*/ 0 w 2654300"/>
                <a:gd name="connsiteY0" fmla="*/ 0 h 400050"/>
                <a:gd name="connsiteX1" fmla="*/ 2654300 w 2654300"/>
                <a:gd name="connsiteY1" fmla="*/ 6350 h 400050"/>
                <a:gd name="connsiteX2" fmla="*/ 2654300 w 2654300"/>
                <a:gd name="connsiteY2" fmla="*/ 400050 h 400050"/>
                <a:gd name="connsiteX3" fmla="*/ 0 w 2654300"/>
                <a:gd name="connsiteY3" fmla="*/ 0 h 400050"/>
              </a:gdLst>
              <a:ahLst/>
              <a:cxnLst>
                <a:cxn ang="0">
                  <a:pos x="connsiteX0" y="connsiteY0"/>
                </a:cxn>
                <a:cxn ang="0">
                  <a:pos x="connsiteX1" y="connsiteY1"/>
                </a:cxn>
                <a:cxn ang="0">
                  <a:pos x="connsiteX2" y="connsiteY2"/>
                </a:cxn>
                <a:cxn ang="0">
                  <a:pos x="connsiteX3" y="connsiteY3"/>
                </a:cxn>
              </a:cxnLst>
              <a:rect l="l" t="t" r="r" b="b"/>
              <a:pathLst>
                <a:path w="2654300" h="400050">
                  <a:moveTo>
                    <a:pt x="0" y="0"/>
                  </a:moveTo>
                  <a:lnTo>
                    <a:pt x="2654300" y="6350"/>
                  </a:lnTo>
                  <a:lnTo>
                    <a:pt x="2654300" y="400050"/>
                  </a:lnTo>
                  <a:lnTo>
                    <a:pt x="0" y="0"/>
                  </a:lnTo>
                  <a:close/>
                </a:path>
              </a:pathLst>
            </a:custGeom>
            <a:solidFill>
              <a:srgbClr val="E7E993">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val="28893412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22234"/>
            <a:ext cx="9157851" cy="6222945"/>
          </a:xfrm>
          <a:prstGeom prst="rect">
            <a:avLst/>
          </a:prstGeom>
        </p:spPr>
      </p:pic>
    </p:spTree>
    <p:extLst>
      <p:ext uri="{BB962C8B-B14F-4D97-AF65-F5344CB8AC3E}">
        <p14:creationId xmlns:p14="http://schemas.microsoft.com/office/powerpoint/2010/main" val="79273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Slide Templates">
  <a:themeElements>
    <a:clrScheme name="Custom 2">
      <a:dk1>
        <a:srgbClr val="000000"/>
      </a:dk1>
      <a:lt1>
        <a:srgbClr val="FFFFFF"/>
      </a:lt1>
      <a:dk2>
        <a:srgbClr val="83847A"/>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8716D87-7E03-45E0-B0FD-33082A230BB4}" vid="{2FBFD162-1A33-4D3C-9A4E-25AC5DA4971C}"/>
    </a:ext>
  </a:extLst>
</a:theme>
</file>

<file path=ppt/theme/theme3.xml><?xml version="1.0" encoding="utf-8"?>
<a:theme xmlns:a="http://schemas.openxmlformats.org/drawingml/2006/main" name="9_Content Templates">
  <a:themeElements>
    <a:clrScheme name="USAC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DF1F2E"/>
      </a:accent6>
      <a:hlink>
        <a:srgbClr val="3E6682"/>
      </a:hlink>
      <a:folHlink>
        <a:srgbClr val="DF1F2E"/>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4.xml><?xml version="1.0" encoding="utf-8"?>
<a:theme xmlns:a="http://schemas.openxmlformats.org/drawingml/2006/main" name="1_Title Slide Templates">
  <a:themeElements>
    <a:clrScheme name="Custom 2">
      <a:dk1>
        <a:srgbClr val="000000"/>
      </a:dk1>
      <a:lt1>
        <a:srgbClr val="FFFFFF"/>
      </a:lt1>
      <a:dk2>
        <a:srgbClr val="83847A"/>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8716D87-7E03-45E0-B0FD-33082A230BB4}" vid="{2FBFD162-1A33-4D3C-9A4E-25AC5DA4971C}"/>
    </a:ext>
  </a:extLst>
</a:theme>
</file>

<file path=ppt/theme/theme5.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3703</TotalTime>
  <Words>2526</Words>
  <Application>Microsoft Office PowerPoint</Application>
  <PresentationFormat>On-screen Show (4:3)</PresentationFormat>
  <Paragraphs>395</Paragraphs>
  <Slides>48</Slides>
  <Notes>4</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48</vt:i4>
      </vt:variant>
    </vt:vector>
  </HeadingPairs>
  <TitlesOfParts>
    <vt:vector size="60" baseType="lpstr">
      <vt:lpstr>ＭＳ Ｐゴシック</vt:lpstr>
      <vt:lpstr>Arial</vt:lpstr>
      <vt:lpstr>Calibri</vt:lpstr>
      <vt:lpstr>Calibri Light</vt:lpstr>
      <vt:lpstr>Times New Roman</vt:lpstr>
      <vt:lpstr>Wingdings</vt:lpstr>
      <vt:lpstr>Office Theme</vt:lpstr>
      <vt:lpstr>Title Slide Templates</vt:lpstr>
      <vt:lpstr>9_Content Templates</vt:lpstr>
      <vt:lpstr>1_Title Slide Templates</vt:lpstr>
      <vt:lpstr>12_Office Theme</vt:lpstr>
      <vt:lpstr>14_Office Theme</vt:lpstr>
      <vt:lpstr> phase ii - north head site Pilot Study Assessing Nearshore Placement  of Dredged Material  Sustaining Peacock Spit at the  Mouth of Columbia River, WA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Moritz, Hans R CIV USARMY CENWP (US)</dc:creator>
  <cp:lastModifiedBy>Moritz, Hans R CIV USARMY CENWP (US)</cp:lastModifiedBy>
  <cp:revision>147</cp:revision>
  <dcterms:created xsi:type="dcterms:W3CDTF">2018-12-03T09:23:55Z</dcterms:created>
  <dcterms:modified xsi:type="dcterms:W3CDTF">2020-01-14T12:24:00Z</dcterms:modified>
</cp:coreProperties>
</file>