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63" r:id="rId2"/>
    <p:sldId id="394" r:id="rId3"/>
    <p:sldId id="407" r:id="rId4"/>
    <p:sldId id="329" r:id="rId5"/>
    <p:sldId id="310" r:id="rId6"/>
    <p:sldId id="304" r:id="rId7"/>
    <p:sldId id="305" r:id="rId8"/>
    <p:sldId id="306" r:id="rId9"/>
    <p:sldId id="333" r:id="rId10"/>
    <p:sldId id="327" r:id="rId11"/>
    <p:sldId id="328" r:id="rId12"/>
    <p:sldId id="324" r:id="rId13"/>
    <p:sldId id="325" r:id="rId14"/>
    <p:sldId id="326" r:id="rId15"/>
    <p:sldId id="319" r:id="rId16"/>
    <p:sldId id="330" r:id="rId17"/>
    <p:sldId id="334" r:id="rId18"/>
    <p:sldId id="335" r:id="rId19"/>
    <p:sldId id="293" r:id="rId20"/>
    <p:sldId id="331" r:id="rId21"/>
    <p:sldId id="332" r:id="rId22"/>
    <p:sldId id="289" r:id="rId23"/>
    <p:sldId id="282" r:id="rId24"/>
    <p:sldId id="286" r:id="rId25"/>
    <p:sldId id="287" r:id="rId26"/>
    <p:sldId id="273" r:id="rId27"/>
    <p:sldId id="274" r:id="rId28"/>
    <p:sldId id="277" r:id="rId29"/>
    <p:sldId id="303" r:id="rId30"/>
    <p:sldId id="307" r:id="rId31"/>
    <p:sldId id="278" r:id="rId32"/>
    <p:sldId id="313" r:id="rId33"/>
    <p:sldId id="318" r:id="rId34"/>
    <p:sldId id="312" r:id="rId35"/>
    <p:sldId id="315" r:id="rId36"/>
    <p:sldId id="294" r:id="rId37"/>
    <p:sldId id="299" r:id="rId38"/>
    <p:sldId id="314" r:id="rId39"/>
    <p:sldId id="298" r:id="rId40"/>
    <p:sldId id="266" r:id="rId41"/>
    <p:sldId id="272" r:id="rId42"/>
    <p:sldId id="271" r:id="rId43"/>
    <p:sldId id="296" r:id="rId44"/>
    <p:sldId id="261" r:id="rId45"/>
    <p:sldId id="290" r:id="rId46"/>
    <p:sldId id="292" r:id="rId47"/>
    <p:sldId id="295" r:id="rId48"/>
    <p:sldId id="262" r:id="rId49"/>
    <p:sldId id="311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D26ED5D-EE81-40A9-8E0F-45B054F35A6F}">
          <p14:sldIdLst>
            <p14:sldId id="263"/>
            <p14:sldId id="394"/>
            <p14:sldId id="407"/>
            <p14:sldId id="329"/>
            <p14:sldId id="310"/>
            <p14:sldId id="304"/>
            <p14:sldId id="305"/>
            <p14:sldId id="306"/>
            <p14:sldId id="333"/>
            <p14:sldId id="327"/>
            <p14:sldId id="328"/>
            <p14:sldId id="324"/>
            <p14:sldId id="325"/>
            <p14:sldId id="326"/>
            <p14:sldId id="319"/>
            <p14:sldId id="330"/>
            <p14:sldId id="334"/>
            <p14:sldId id="335"/>
            <p14:sldId id="293"/>
            <p14:sldId id="331"/>
            <p14:sldId id="332"/>
            <p14:sldId id="289"/>
            <p14:sldId id="282"/>
            <p14:sldId id="286"/>
            <p14:sldId id="287"/>
            <p14:sldId id="273"/>
            <p14:sldId id="274"/>
            <p14:sldId id="277"/>
            <p14:sldId id="303"/>
            <p14:sldId id="307"/>
            <p14:sldId id="278"/>
            <p14:sldId id="313"/>
            <p14:sldId id="318"/>
            <p14:sldId id="312"/>
            <p14:sldId id="315"/>
            <p14:sldId id="294"/>
            <p14:sldId id="299"/>
            <p14:sldId id="314"/>
            <p14:sldId id="298"/>
          </p14:sldIdLst>
        </p14:section>
        <p14:section name="Untitled Section" id="{227CA87B-A50A-4155-8F71-40B3C0D93945}">
          <p14:sldIdLst>
            <p14:sldId id="266"/>
            <p14:sldId id="272"/>
            <p14:sldId id="271"/>
            <p14:sldId id="296"/>
            <p14:sldId id="261"/>
            <p14:sldId id="290"/>
            <p14:sldId id="292"/>
            <p14:sldId id="295"/>
            <p14:sldId id="262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21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58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5D906-0C04-4334-A93B-91B3B1BB289E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02B88-A749-498C-A367-28AC471D9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82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used a range of tools to monitor Dungeness</a:t>
            </a:r>
            <a:r>
              <a:rPr lang="en-US" baseline="0" dirty="0"/>
              <a:t> at the SJS. </a:t>
            </a:r>
          </a:p>
          <a:p>
            <a:endParaRPr lang="en-US" baseline="0" dirty="0"/>
          </a:p>
          <a:p>
            <a:r>
              <a:rPr lang="en-US" baseline="0" dirty="0"/>
              <a:t>Traditionally they have been monitored with crab pots, which we deployed in 2015.</a:t>
            </a:r>
            <a:endParaRPr lang="en-US" dirty="0"/>
          </a:p>
          <a:p>
            <a:endParaRPr lang="en-US" dirty="0"/>
          </a:p>
          <a:p>
            <a:r>
              <a:rPr lang="en-US" dirty="0"/>
              <a:t>New tools include video</a:t>
            </a:r>
            <a:r>
              <a:rPr lang="en-US" baseline="0" dirty="0"/>
              <a:t> sleds and baited cameras/landers.</a:t>
            </a:r>
          </a:p>
          <a:p>
            <a:r>
              <a:rPr lang="en-US" baseline="0" dirty="0"/>
              <a:t>They are non-extractive and actually put eyes on the seafloor for direct observation of organisms in their habitat and interacting with dredged material disposal.</a:t>
            </a:r>
          </a:p>
          <a:p>
            <a:r>
              <a:rPr lang="en-US" baseline="0" dirty="0"/>
              <a:t>The video sled allows us to assess the benthic community more on a whole (not just Dungeness), but for this talk I’ll focus on the crabs exclusively. </a:t>
            </a:r>
          </a:p>
          <a:p>
            <a:endParaRPr lang="en-US" baseline="0" dirty="0"/>
          </a:p>
          <a:p>
            <a:r>
              <a:rPr lang="en-US" baseline="0" dirty="0"/>
              <a:t>Acoustic tags to track movement through time…Curtis will follow my talk on this subject.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7AD70-3F58-4DEC-AE4B-3272A1B9E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08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02A2C-C0BC-4AB4-8DEA-B1F4B5BA82E6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1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44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1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4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208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5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63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72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46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9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32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931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20096-581C-4300-AF35-8B567ECB683E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BD757-0888-4CCD-92A1-7D53969258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3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5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16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1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56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55.emf"/><Relationship Id="rId4" Type="http://schemas.openxmlformats.org/officeDocument/2006/relationships/oleObject" Target="../embeddings/oleObject19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image" Target="../media/image59.emf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6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video" Target="../media/media3.wmv"/><Relationship Id="rId7" Type="http://schemas.openxmlformats.org/officeDocument/2006/relationships/image" Target="../media/image2.jpeg"/><Relationship Id="rId12" Type="http://schemas.openxmlformats.org/officeDocument/2006/relationships/image" Target="../media/image68.jpeg"/><Relationship Id="rId2" Type="http://schemas.microsoft.com/office/2007/relationships/media" Target="../media/media3.wmv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5.jpeg"/><Relationship Id="rId11" Type="http://schemas.openxmlformats.org/officeDocument/2006/relationships/image" Target="../media/image67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64.emf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23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7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69.emf"/><Relationship Id="rId4" Type="http://schemas.openxmlformats.org/officeDocument/2006/relationships/oleObject" Target="../embeddings/oleObject2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5732" y="320920"/>
            <a:ext cx="7762875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3600" dirty="0">
                <a:latin typeface="Copperplate Gothic Light" panose="020E0507020206020404" pitchFamily="34" charset="0"/>
                <a:ea typeface="Calibri"/>
                <a:cs typeface="Times New Roman"/>
              </a:rPr>
              <a:t>Mouth of the Columbia River</a:t>
            </a:r>
          </a:p>
          <a:p>
            <a:pPr algn="ctr">
              <a:spcAft>
                <a:spcPts val="1000"/>
              </a:spcAft>
            </a:pPr>
            <a:r>
              <a:rPr lang="en-US" sz="3600" dirty="0">
                <a:latin typeface="Copperplate Gothic Light" panose="020E0507020206020404" pitchFamily="34" charset="0"/>
                <a:ea typeface="Calibri"/>
                <a:cs typeface="Times New Roman"/>
              </a:rPr>
              <a:t> Crab Telemetry Study</a:t>
            </a:r>
            <a:endParaRPr lang="en-US" sz="4400" dirty="0">
              <a:latin typeface="Copperplate Gothic Light" panose="020E0507020206020404" pitchFamily="34" charset="0"/>
              <a:ea typeface="Calibri"/>
              <a:cs typeface="Times New Roman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840347" y="2503976"/>
            <a:ext cx="4160520" cy="3304401"/>
            <a:chOff x="7687947" y="2331256"/>
            <a:chExt cx="4160520" cy="3304401"/>
          </a:xfrm>
        </p:grpSpPr>
        <p:grpSp>
          <p:nvGrpSpPr>
            <p:cNvPr id="3" name="Group 2"/>
            <p:cNvGrpSpPr/>
            <p:nvPr/>
          </p:nvGrpSpPr>
          <p:grpSpPr>
            <a:xfrm>
              <a:off x="7687947" y="2331256"/>
              <a:ext cx="4160520" cy="1638366"/>
              <a:chOff x="5401620" y="2228671"/>
              <a:chExt cx="4160520" cy="1638366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5401620" y="2228671"/>
                <a:ext cx="4160520" cy="12618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>
                    <a:latin typeface="Copperplate Gothic Light" panose="020E0507020206020404" pitchFamily="34" charset="0"/>
                    <a:ea typeface="Calibri"/>
                    <a:cs typeface="Times New Roman"/>
                  </a:rPr>
                  <a:t>Curtis Roegner</a:t>
                </a:r>
              </a:p>
              <a:p>
                <a:pPr algn="ctr"/>
                <a:endParaRPr lang="en-US" sz="2400" dirty="0">
                  <a:latin typeface="Copperplate Gothic Light" panose="020E0507020206020404" pitchFamily="34" charset="0"/>
                  <a:ea typeface="Calibri"/>
                  <a:cs typeface="Times New Roman"/>
                </a:endParaRPr>
              </a:p>
              <a:p>
                <a:pPr algn="ctr"/>
                <a:endParaRPr lang="en-US" sz="2400" dirty="0">
                  <a:latin typeface="Copperplate Gothic Light" panose="020E0507020206020404" pitchFamily="34" charset="0"/>
                  <a:ea typeface="Calibri"/>
                  <a:cs typeface="Times New Roman"/>
                </a:endParaRPr>
              </a:p>
            </p:txBody>
          </p:sp>
          <p:graphicFrame>
            <p:nvGraphicFramePr>
              <p:cNvPr id="7" name="Object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67148565"/>
                  </p:ext>
                </p:extLst>
              </p:nvPr>
            </p:nvGraphicFramePr>
            <p:xfrm>
              <a:off x="6782391" y="2697671"/>
              <a:ext cx="1266940" cy="11693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37" name="Microsoft Imager 1.0 Picture" r:id="rId3" imgW="1047750" imgH="987425" progId="">
                      <p:embed/>
                    </p:oleObj>
                  </mc:Choice>
                  <mc:Fallback>
                    <p:oleObj name="Microsoft Imager 1.0 Picture" r:id="rId3" imgW="1047750" imgH="987425" progId="">
                      <p:embed/>
                      <p:pic>
                        <p:nvPicPr>
                          <p:cNvPr id="7" name="Object 6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82391" y="2697671"/>
                            <a:ext cx="1266940" cy="11693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8450980" y="4004441"/>
              <a:ext cx="2502416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Maiandra GD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Maiandra GD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Maiandra GD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Maiandra GD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Maiandra G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Maiandra G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Maiandra G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Maiandra G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Maiandra GD" pitchFamily="34" charset="0"/>
                </a:defRPr>
              </a:lvl9pPr>
            </a:lstStyle>
            <a:p>
              <a:pPr algn="ctr"/>
              <a:r>
                <a:rPr lang="en-US" sz="2000" dirty="0">
                  <a:latin typeface="Copperplate Gothic Light" panose="020E0507020206020404" pitchFamily="34" charset="0"/>
                  <a:ea typeface="Calibri"/>
                  <a:cs typeface="Times New Roman"/>
                </a:rPr>
                <a:t>MCR Program</a:t>
              </a:r>
            </a:p>
            <a:p>
              <a:pPr algn="ctr"/>
              <a:r>
                <a:rPr lang="en-US" sz="2000" dirty="0">
                  <a:latin typeface="Copperplate Gothic Light" panose="020E0507020206020404" pitchFamily="34" charset="0"/>
                  <a:ea typeface="Calibri"/>
                  <a:cs typeface="Times New Roman"/>
                </a:rPr>
                <a:t>Meeting</a:t>
              </a:r>
            </a:p>
            <a:p>
              <a:pPr algn="ctr"/>
              <a:r>
                <a:rPr lang="en-US" sz="2000" dirty="0">
                  <a:latin typeface="Copperplate Gothic Light" panose="020E0507020206020404" pitchFamily="34" charset="0"/>
                  <a:ea typeface="Calibri"/>
                  <a:cs typeface="Times New Roman"/>
                </a:rPr>
                <a:t>~</a:t>
              </a:r>
            </a:p>
            <a:p>
              <a:pPr algn="ctr"/>
              <a:r>
                <a:rPr lang="en-US" sz="2000" dirty="0">
                  <a:latin typeface="Copperplate Gothic Light" panose="020E0507020206020404" pitchFamily="34" charset="0"/>
                  <a:ea typeface="Calibri"/>
                  <a:cs typeface="Times New Roman"/>
                </a:rPr>
                <a:t>Astoria, OR</a:t>
              </a:r>
            </a:p>
            <a:p>
              <a:pPr algn="ctr"/>
              <a:r>
                <a:rPr lang="en-US" sz="2000" dirty="0">
                  <a:latin typeface="Copperplate Gothic Light" panose="020E0507020206020404" pitchFamily="34" charset="0"/>
                  <a:ea typeface="Calibri"/>
                  <a:cs typeface="Times New Roman"/>
                </a:rPr>
                <a:t>14 January 2020</a:t>
              </a:r>
            </a:p>
          </p:txBody>
        </p:sp>
      </p:grpSp>
      <p:pic>
        <p:nvPicPr>
          <p:cNvPr id="9" name="Picture 3" descr="C:\Users\Stephanie\Pictures\Summer 2014\IMG_798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6" t="4849" b="16121"/>
          <a:stretch/>
        </p:blipFill>
        <p:spPr bwMode="auto">
          <a:xfrm>
            <a:off x="848868" y="2158868"/>
            <a:ext cx="6416605" cy="420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30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8389" y="1225433"/>
            <a:ext cx="4252419" cy="484275"/>
          </a:xfrm>
        </p:spPr>
        <p:txBody>
          <a:bodyPr>
            <a:noAutofit/>
          </a:bodyPr>
          <a:lstStyle/>
          <a:p>
            <a:r>
              <a:rPr lang="en-US" sz="2800" dirty="0"/>
              <a:t>Monitoring Approaches</a:t>
            </a:r>
          </a:p>
        </p:txBody>
      </p:sp>
      <p:pic>
        <p:nvPicPr>
          <p:cNvPr id="16" name="Picture 7" descr="C:\Users\Stephanie\Pictures\MCR '15\IMG_8770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37" r="9987" b="4301"/>
          <a:stretch/>
        </p:blipFill>
        <p:spPr bwMode="auto">
          <a:xfrm>
            <a:off x="6233619" y="1371601"/>
            <a:ext cx="1719200" cy="3112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Stephanie\Pictures\iphone 9\IMG_578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33"/>
          <a:stretch/>
        </p:blipFill>
        <p:spPr bwMode="auto">
          <a:xfrm>
            <a:off x="3956742" y="2409690"/>
            <a:ext cx="2139259" cy="2183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:\Presentation Clips\RYKA Photos\DSC0062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3" t="16097" r="19465" b="7636"/>
          <a:stretch/>
        </p:blipFill>
        <p:spPr bwMode="auto">
          <a:xfrm>
            <a:off x="1752601" y="2562117"/>
            <a:ext cx="2048177" cy="1922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tephanie\Pictures\Summer 2014\IMG_798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6" t="4849" b="16121"/>
          <a:stretch/>
        </p:blipFill>
        <p:spPr bwMode="auto">
          <a:xfrm rot="16200000">
            <a:off x="7745044" y="1926815"/>
            <a:ext cx="3090487" cy="202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84117" y="4789054"/>
            <a:ext cx="19868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Video Sled</a:t>
            </a:r>
          </a:p>
          <a:p>
            <a:pPr algn="ctr"/>
            <a:r>
              <a:rPr lang="en-US" sz="2000" dirty="0"/>
              <a:t>Densities in control and impact areas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09355" y="4777507"/>
            <a:ext cx="24491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Video Lander</a:t>
            </a:r>
          </a:p>
          <a:p>
            <a:pPr algn="ctr"/>
            <a:r>
              <a:rPr lang="en-US" sz="2000" dirty="0"/>
              <a:t>Impact dynamics and crab abundances before and after disposal events</a:t>
            </a:r>
          </a:p>
          <a:p>
            <a:pPr algn="ctr"/>
            <a:endParaRPr lang="en-US" sz="2400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1783260" y="4789054"/>
            <a:ext cx="19868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Crab pots</a:t>
            </a:r>
          </a:p>
          <a:p>
            <a:pPr algn="ctr"/>
            <a:r>
              <a:rPr lang="en-US" sz="2000" dirty="0"/>
              <a:t>Abundances of crab (traditional tool)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2803" y="4777506"/>
            <a:ext cx="220085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Acoustic Tags</a:t>
            </a:r>
          </a:p>
          <a:p>
            <a:pPr algn="ctr"/>
            <a:r>
              <a:rPr lang="en-US" sz="2000" dirty="0"/>
              <a:t>Acute and long term movements of crabs in response to disposal events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75280" y="840792"/>
            <a:ext cx="1286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  <a:latin typeface="Wingdings" panose="05000000000000000000" pitchFamily="2" charset="2"/>
              </a:rPr>
              <a:t>ü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501884" y="58329"/>
            <a:ext cx="8759716" cy="662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Mouth of Columbia River Sediment Management Plan 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6FCD-49B6-4D8C-A45E-A0A2C776F13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31118" y="6142751"/>
            <a:ext cx="2099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(Fields et al. 2019.</a:t>
            </a:r>
          </a:p>
          <a:p>
            <a:r>
              <a:rPr lang="en-US" dirty="0"/>
              <a:t> </a:t>
            </a:r>
            <a:r>
              <a:rPr lang="en-US" dirty="0" err="1"/>
              <a:t>Envir</a:t>
            </a:r>
            <a:r>
              <a:rPr lang="en-US" dirty="0"/>
              <a:t> </a:t>
            </a:r>
            <a:r>
              <a:rPr lang="en-US" dirty="0" err="1"/>
              <a:t>Monit</a:t>
            </a:r>
            <a:r>
              <a:rPr lang="en-US" dirty="0"/>
              <a:t> Assess) </a:t>
            </a:r>
          </a:p>
        </p:txBody>
      </p:sp>
    </p:spTree>
    <p:extLst>
      <p:ext uri="{BB962C8B-B14F-4D97-AF65-F5344CB8AC3E}">
        <p14:creationId xmlns:p14="http://schemas.microsoft.com/office/powerpoint/2010/main" val="307476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421" y="134204"/>
            <a:ext cx="8122022" cy="65872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1100" y="134204"/>
            <a:ext cx="1722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2015 </a:t>
            </a:r>
            <a:r>
              <a:rPr lang="en-US" sz="1500" dirty="0">
                <a:solidFill>
                  <a:srgbClr val="FFFF00"/>
                </a:solidFill>
              </a:rPr>
              <a:t>&amp; </a:t>
            </a:r>
            <a:r>
              <a:rPr lang="en-US" sz="2400" dirty="0">
                <a:solidFill>
                  <a:srgbClr val="FFFF00"/>
                </a:solidFill>
              </a:rPr>
              <a:t>2016</a:t>
            </a:r>
          </a:p>
          <a:p>
            <a:pPr algn="ctr"/>
            <a:r>
              <a:rPr lang="en-US" sz="2400" dirty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6FCD-49B6-4D8C-A45E-A0A2C776F13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87600" y="834201"/>
            <a:ext cx="370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Movement characteristics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Few differences between impact and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Extremely linear tracks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Low residence time in arrays (hours to days)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Little evidence of mortality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Crabs that return to arrays also have linear movements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5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55" y="2078437"/>
            <a:ext cx="5554911" cy="3664926"/>
          </a:xfrm>
          <a:prstGeom prst="rect">
            <a:avLst/>
          </a:prstGeom>
          <a:ln w="44450">
            <a:solidFill>
              <a:schemeClr val="accent2"/>
            </a:solidFill>
          </a:ln>
        </p:spPr>
      </p:pic>
      <p:cxnSp>
        <p:nvCxnSpPr>
          <p:cNvPr id="4" name="Straight Connector 3"/>
          <p:cNvCxnSpPr/>
          <p:nvPr/>
        </p:nvCxnSpPr>
        <p:spPr>
          <a:xfrm>
            <a:off x="3441699" y="4509058"/>
            <a:ext cx="1130300" cy="491067"/>
          </a:xfrm>
          <a:prstGeom prst="line">
            <a:avLst/>
          </a:prstGeom>
          <a:ln w="158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03512" y="4370558"/>
            <a:ext cx="1329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ESsAYONES</a:t>
            </a:r>
            <a:r>
              <a:rPr lang="en-US" sz="1200" dirty="0">
                <a:solidFill>
                  <a:schemeClr val="bg1"/>
                </a:solidFill>
              </a:rPr>
              <a:t> TRACK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8226" y="3608339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EBUOY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20255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2018 MOUND EXPERIMENT</a:t>
            </a:r>
          </a:p>
        </p:txBody>
      </p:sp>
    </p:spTree>
    <p:extLst>
      <p:ext uri="{BB962C8B-B14F-4D97-AF65-F5344CB8AC3E}">
        <p14:creationId xmlns:p14="http://schemas.microsoft.com/office/powerpoint/2010/main" val="193488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1371" y="1013402"/>
            <a:ext cx="5778057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ESTUARY (E1) VRS SOUTH JETTY (SJ)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22 &amp; 23 August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MOUND EXPERIMENT</a:t>
            </a:r>
          </a:p>
          <a:p>
            <a:pPr marL="800100" lvl="1" indent="-342900"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19 Sept: IMPACT (MI) &amp; ESTUARY (ME)</a:t>
            </a:r>
          </a:p>
          <a:p>
            <a:pPr marL="800100" lvl="1" indent="-342900"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21 Sept: CONTROL (MC1) </a:t>
            </a:r>
          </a:p>
          <a:p>
            <a:pPr marL="800100" lvl="1" indent="-342900"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28 Sept: CONTROL 2 (MC2) 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HABITAT COMPARISON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28 Sept: CONTROL 2 (MC2) 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3 October: FALCON COVE RELEASE (FC)</a:t>
            </a:r>
          </a:p>
          <a:p>
            <a:pPr marL="800100" lvl="1" indent="-342900">
              <a:buFont typeface="+mj-lt"/>
              <a:buAutoNum type="arabicPeriod"/>
            </a:pPr>
            <a:endParaRPr lang="en-US" sz="2400" dirty="0">
              <a:solidFill>
                <a:schemeClr val="bg1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endParaRPr lang="en-US" sz="2400" dirty="0">
              <a:solidFill>
                <a:schemeClr val="bg1"/>
              </a:solidFill>
            </a:endParaRPr>
          </a:p>
          <a:p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018310" y="0"/>
            <a:ext cx="6248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2018 EXPERIMENTS – MOVED TO NH SITE</a:t>
            </a:r>
          </a:p>
        </p:txBody>
      </p:sp>
    </p:spTree>
    <p:extLst>
      <p:ext uri="{BB962C8B-B14F-4D97-AF65-F5344CB8AC3E}">
        <p14:creationId xmlns:p14="http://schemas.microsoft.com/office/powerpoint/2010/main" val="62186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10" y="17296"/>
            <a:ext cx="10394637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8310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2018 MOUND EXPERIMENT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7418962" y="1066800"/>
            <a:ext cx="3242" cy="703634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56502" y="156835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3652" y="27133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1499" y="399378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74409" y="598471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0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36943"/>
              </p:ext>
            </p:extLst>
          </p:nvPr>
        </p:nvGraphicFramePr>
        <p:xfrm>
          <a:off x="1516084" y="3435683"/>
          <a:ext cx="2459736" cy="2084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4" name="SPW 13.0 Graph" r:id="rId4" imgW="5663110" imgH="4799059" progId="SigmaPlotGraphicObject.12">
                  <p:embed/>
                </p:oleObj>
              </mc:Choice>
              <mc:Fallback>
                <p:oleObj name="SPW 13.0 Graph" r:id="rId4" imgW="5663110" imgH="4799059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16084" y="3435683"/>
                        <a:ext cx="2459736" cy="20846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886154" y="3618235"/>
            <a:ext cx="1935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ARRAY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512125"/>
              </p:ext>
            </p:extLst>
          </p:nvPr>
        </p:nvGraphicFramePr>
        <p:xfrm>
          <a:off x="4152530" y="3429000"/>
          <a:ext cx="2424961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5" name="SPW 13.0 Graph" r:id="rId6" imgW="5664553" imgH="4890477" progId="SigmaPlotGraphicObject.12">
                  <p:embed/>
                </p:oleObj>
              </mc:Choice>
              <mc:Fallback>
                <p:oleObj name="SPW 13.0 Graph" r:id="rId6" imgW="5664553" imgH="4890477" progId="SigmaPlotGraphicObject.12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52530" y="3429000"/>
                        <a:ext cx="2424961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655295" y="3624720"/>
            <a:ext cx="148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TRAVEL TO NHL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11238" y="677066"/>
            <a:ext cx="482523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accent4"/>
                </a:solidFill>
              </a:rPr>
              <a:t>19 Sept: IMPACT  (MI)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21 Sept: CONTROL (MC1)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12 DAYS: CONTROL 2 (MC2)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03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8310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2018 MOUND EXPERIMENT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422204" y="1147864"/>
            <a:ext cx="272375" cy="622570"/>
          </a:xfrm>
          <a:prstGeom prst="straightConnector1">
            <a:avLst/>
          </a:prstGeom>
          <a:ln w="41275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81782" y="138830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3652" y="27133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1499" y="399378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74409" y="598471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0</a:t>
            </a: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132233"/>
              </p:ext>
            </p:extLst>
          </p:nvPr>
        </p:nvGraphicFramePr>
        <p:xfrm>
          <a:off x="1514538" y="3437539"/>
          <a:ext cx="2470795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2" name="SPW 13.0 Graph" r:id="rId4" imgW="5663110" imgH="4799059" progId="SigmaPlotGraphicObject.12">
                  <p:embed/>
                </p:oleObj>
              </mc:Choice>
              <mc:Fallback>
                <p:oleObj name="SPW 13.0 Graph" r:id="rId4" imgW="5663110" imgH="4799059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14538" y="3437539"/>
                        <a:ext cx="2470795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927802" y="3609394"/>
            <a:ext cx="1935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ARRAY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393023" y="2159541"/>
            <a:ext cx="496109" cy="1994170"/>
          </a:xfrm>
          <a:prstGeom prst="straightConnector1">
            <a:avLst/>
          </a:prstGeom>
          <a:ln w="41275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721815" y="2840473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7.4 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1238" y="677066"/>
            <a:ext cx="477919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19 Sept: IMPACT  (MI)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accent4"/>
                </a:solidFill>
              </a:rPr>
              <a:t>21 Sept: CONTROL (MC1)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30 Sept: CONTROL 2 (MC2)  </a:t>
            </a:r>
          </a:p>
          <a:p>
            <a:endParaRPr lang="en-US" dirty="0">
              <a:solidFill>
                <a:schemeClr val="accent4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674190"/>
              </p:ext>
            </p:extLst>
          </p:nvPr>
        </p:nvGraphicFramePr>
        <p:xfrm>
          <a:off x="4142482" y="3447013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3" name="SPW 13.0 Graph" r:id="rId6" imgW="5664553" imgH="4890477" progId="SigmaPlotGraphicObject.12">
                  <p:embed/>
                </p:oleObj>
              </mc:Choice>
              <mc:Fallback>
                <p:oleObj name="SPW 13.0 Graph" r:id="rId6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42482" y="3447013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688857" y="3609394"/>
            <a:ext cx="148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TRAVEL TO NHL</a:t>
            </a:r>
          </a:p>
        </p:txBody>
      </p:sp>
    </p:spTree>
    <p:extLst>
      <p:ext uri="{BB962C8B-B14F-4D97-AF65-F5344CB8AC3E}">
        <p14:creationId xmlns:p14="http://schemas.microsoft.com/office/powerpoint/2010/main" val="57611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8310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2018 MOUND EXPERIMENT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422204" y="1108953"/>
            <a:ext cx="301558" cy="661481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75956" y="156835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56590" y="20053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1499" y="399378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74409" y="598471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393023" y="2159541"/>
            <a:ext cx="505837" cy="1935804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741270" y="286965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34.6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1238" y="677066"/>
            <a:ext cx="482523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19 Sept: IMPACT  (MI)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21 Sept: CONTROL (MC1)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accent4"/>
                </a:solidFill>
              </a:rPr>
              <a:t>12 DAYS: CONTROL 2 (MC2)  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263792"/>
              </p:ext>
            </p:extLst>
          </p:nvPr>
        </p:nvGraphicFramePr>
        <p:xfrm>
          <a:off x="1522192" y="3444498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2" name="SPW 13.0 Graph" r:id="rId4" imgW="5664553" imgH="4890477" progId="SigmaPlotGraphicObject.12">
                  <p:embed/>
                </p:oleObj>
              </mc:Choice>
              <mc:Fallback>
                <p:oleObj name="SPW 13.0 Graph" r:id="rId4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2192" y="3444498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46663"/>
              </p:ext>
            </p:extLst>
          </p:nvPr>
        </p:nvGraphicFramePr>
        <p:xfrm>
          <a:off x="4115234" y="3444498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3" name="SPW 13.0 Graph" r:id="rId6" imgW="5664553" imgH="4890477" progId="SigmaPlotGraphicObject.12">
                  <p:embed/>
                </p:oleObj>
              </mc:Choice>
              <mc:Fallback>
                <p:oleObj name="SPW 13.0 Graph" r:id="rId6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15234" y="3444498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927802" y="3609394"/>
            <a:ext cx="1935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ARRAY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88857" y="3609394"/>
            <a:ext cx="148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TRAVEL TO NHL</a:t>
            </a:r>
          </a:p>
        </p:txBody>
      </p:sp>
    </p:spTree>
    <p:extLst>
      <p:ext uri="{BB962C8B-B14F-4D97-AF65-F5344CB8AC3E}">
        <p14:creationId xmlns:p14="http://schemas.microsoft.com/office/powerpoint/2010/main" val="3522925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321" y="14735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2019 MOUND EXPERIMENT</a:t>
            </a:r>
          </a:p>
        </p:txBody>
      </p:sp>
    </p:spTree>
    <p:extLst>
      <p:ext uri="{BB962C8B-B14F-4D97-AF65-F5344CB8AC3E}">
        <p14:creationId xmlns:p14="http://schemas.microsoft.com/office/powerpoint/2010/main" val="251366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1" y="0"/>
            <a:ext cx="12020679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321" y="14735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2019 MOUND EXPERIMENT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20237" y="3153315"/>
            <a:ext cx="8653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NORTH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HEAD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ARRAY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46524" y="5482864"/>
            <a:ext cx="2089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SOUTH JETTY ARRAY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75034" y="5020500"/>
            <a:ext cx="1895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SOUTH JETTY LINE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5550" y="850277"/>
            <a:ext cx="852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OCEAN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PARK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LINE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43130" y="6075426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SOUTH LINE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613" y="594598"/>
            <a:ext cx="5210081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chemeClr val="bg1"/>
                </a:solidFill>
              </a:rPr>
              <a:t>TAG RELEASES – Paired SJS &amp; NHS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Aug: no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29 Aug: 2 s &lt; SJS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6 Sept: SJS impact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13 Sept: Estuary Release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Sept: NHS impact, SJS impact</a:t>
            </a:r>
          </a:p>
          <a:p>
            <a:pPr marL="342900" indent="-342900">
              <a:buAutoNum type="arabicPeriod"/>
            </a:pPr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912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35"/>
            <a:ext cx="12020679" cy="685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6372727" y="5273842"/>
            <a:ext cx="547247" cy="324070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193736" y="3980140"/>
            <a:ext cx="60114" cy="1109036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84396" y="4986711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3; 3.0 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6237" y="1124820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23.1 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321" y="14735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2019 MOUND EXPERIMENT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613" y="594598"/>
            <a:ext cx="5210081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chemeClr val="bg1"/>
                </a:solidFill>
              </a:rPr>
              <a:t>TAG RELEASES – Paired SJS &amp; NHS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20 Aug: no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29 Aug: 2 s &lt; SJS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6 Sept: SJS impact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13 Sept: Estuary Release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Sept: NHS impact, SJS impact</a:t>
            </a:r>
          </a:p>
          <a:p>
            <a:pPr marL="342900" indent="-342900">
              <a:buAutoNum type="arabicPeriod"/>
            </a:pPr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78137" y="3891776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23.1 d</a:t>
            </a:r>
          </a:p>
        </p:txBody>
      </p:sp>
      <p:sp>
        <p:nvSpPr>
          <p:cNvPr id="7" name="Freeform 6"/>
          <p:cNvSpPr/>
          <p:nvPr/>
        </p:nvSpPr>
        <p:spPr>
          <a:xfrm>
            <a:off x="5273645" y="735723"/>
            <a:ext cx="847060" cy="4425143"/>
          </a:xfrm>
          <a:custGeom>
            <a:avLst/>
            <a:gdLst>
              <a:gd name="connsiteX0" fmla="*/ 626004 w 626004"/>
              <a:gd name="connsiteY0" fmla="*/ 0 h 4560849"/>
              <a:gd name="connsiteX1" fmla="*/ 1535 w 626004"/>
              <a:gd name="connsiteY1" fmla="*/ 2352908 h 4560849"/>
              <a:gd name="connsiteX2" fmla="*/ 436433 w 626004"/>
              <a:gd name="connsiteY2" fmla="*/ 4560849 h 4560849"/>
              <a:gd name="connsiteX3" fmla="*/ 436433 w 626004"/>
              <a:gd name="connsiteY3" fmla="*/ 4560849 h 4560849"/>
              <a:gd name="connsiteX0" fmla="*/ 409059 w 435014"/>
              <a:gd name="connsiteY0" fmla="*/ 0 h 4515692"/>
              <a:gd name="connsiteX1" fmla="*/ 116 w 435014"/>
              <a:gd name="connsiteY1" fmla="*/ 2307751 h 4515692"/>
              <a:gd name="connsiteX2" fmla="*/ 435014 w 435014"/>
              <a:gd name="connsiteY2" fmla="*/ 4515692 h 4515692"/>
              <a:gd name="connsiteX3" fmla="*/ 435014 w 435014"/>
              <a:gd name="connsiteY3" fmla="*/ 4515692 h 4515692"/>
              <a:gd name="connsiteX0" fmla="*/ 409059 w 1068811"/>
              <a:gd name="connsiteY0" fmla="*/ 0 h 5111556"/>
              <a:gd name="connsiteX1" fmla="*/ 116 w 1068811"/>
              <a:gd name="connsiteY1" fmla="*/ 2307751 h 5111556"/>
              <a:gd name="connsiteX2" fmla="*/ 435014 w 1068811"/>
              <a:gd name="connsiteY2" fmla="*/ 4515692 h 5111556"/>
              <a:gd name="connsiteX3" fmla="*/ 1068811 w 1068811"/>
              <a:gd name="connsiteY3" fmla="*/ 5111556 h 5111556"/>
              <a:gd name="connsiteX0" fmla="*/ 630955 w 1290707"/>
              <a:gd name="connsiteY0" fmla="*/ 0 h 5111556"/>
              <a:gd name="connsiteX1" fmla="*/ 222012 w 1290707"/>
              <a:gd name="connsiteY1" fmla="*/ 2307751 h 5111556"/>
              <a:gd name="connsiteX2" fmla="*/ 63741 w 1290707"/>
              <a:gd name="connsiteY2" fmla="*/ 4558253 h 5111556"/>
              <a:gd name="connsiteX3" fmla="*/ 1290707 w 1290707"/>
              <a:gd name="connsiteY3" fmla="*/ 5111556 h 5111556"/>
              <a:gd name="connsiteX0" fmla="*/ 650863 w 1310615"/>
              <a:gd name="connsiteY0" fmla="*/ 0 h 5111556"/>
              <a:gd name="connsiteX1" fmla="*/ 168790 w 1310615"/>
              <a:gd name="connsiteY1" fmla="*/ 2254549 h 5111556"/>
              <a:gd name="connsiteX2" fmla="*/ 83649 w 1310615"/>
              <a:gd name="connsiteY2" fmla="*/ 4558253 h 5111556"/>
              <a:gd name="connsiteX3" fmla="*/ 1310615 w 1310615"/>
              <a:gd name="connsiteY3" fmla="*/ 5111556 h 5111556"/>
              <a:gd name="connsiteX0" fmla="*/ 608375 w 693095"/>
              <a:gd name="connsiteY0" fmla="*/ 0 h 5099443"/>
              <a:gd name="connsiteX1" fmla="*/ 126302 w 693095"/>
              <a:gd name="connsiteY1" fmla="*/ 2254549 h 5099443"/>
              <a:gd name="connsiteX2" fmla="*/ 41161 w 693095"/>
              <a:gd name="connsiteY2" fmla="*/ 4558253 h 5099443"/>
              <a:gd name="connsiteX3" fmla="*/ 693095 w 693095"/>
              <a:gd name="connsiteY3" fmla="*/ 5099443 h 5099443"/>
              <a:gd name="connsiteX0" fmla="*/ 494574 w 579294"/>
              <a:gd name="connsiteY0" fmla="*/ 0 h 5099443"/>
              <a:gd name="connsiteX1" fmla="*/ 12501 w 579294"/>
              <a:gd name="connsiteY1" fmla="*/ 2254549 h 5099443"/>
              <a:gd name="connsiteX2" fmla="*/ 178936 w 579294"/>
              <a:gd name="connsiteY2" fmla="*/ 4425022 h 5099443"/>
              <a:gd name="connsiteX3" fmla="*/ 579294 w 579294"/>
              <a:gd name="connsiteY3" fmla="*/ 5099443 h 509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294" h="5099443">
                <a:moveTo>
                  <a:pt x="494574" y="0"/>
                </a:moveTo>
                <a:cubicBezTo>
                  <a:pt x="198137" y="796383"/>
                  <a:pt x="65107" y="1517045"/>
                  <a:pt x="12501" y="2254549"/>
                </a:cubicBezTo>
                <a:cubicBezTo>
                  <a:pt x="-40105" y="2992053"/>
                  <a:pt x="84470" y="3950873"/>
                  <a:pt x="178936" y="4425022"/>
                </a:cubicBezTo>
                <a:cubicBezTo>
                  <a:pt x="273402" y="4899171"/>
                  <a:pt x="368028" y="4900822"/>
                  <a:pt x="579294" y="5099443"/>
                </a:cubicBezTo>
              </a:path>
            </a:pathLst>
          </a:custGeom>
          <a:noFill/>
          <a:ln w="44450">
            <a:solidFill>
              <a:srgbClr val="92D050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278137" y="5370949"/>
            <a:ext cx="547247" cy="324070"/>
          </a:xfrm>
          <a:prstGeom prst="straightConnector1">
            <a:avLst/>
          </a:prstGeom>
          <a:ln w="41275">
            <a:solidFill>
              <a:schemeClr val="accent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6919975" y="5833242"/>
            <a:ext cx="238100" cy="383840"/>
          </a:xfrm>
          <a:prstGeom prst="straightConnector1">
            <a:avLst/>
          </a:prstGeom>
          <a:ln w="41275">
            <a:solidFill>
              <a:schemeClr val="accent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95230" y="557248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1.0 d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930477"/>
              </p:ext>
            </p:extLst>
          </p:nvPr>
        </p:nvGraphicFramePr>
        <p:xfrm>
          <a:off x="2743786" y="3445042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SPW 13.0 Graph" r:id="rId4" imgW="5664553" imgH="4890477" progId="SigmaPlotGraphicObject.12">
                  <p:embed/>
                </p:oleObj>
              </mc:Choice>
              <mc:Fallback>
                <p:oleObj name="SPW 13.0 Graph" r:id="rId4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43786" y="3445042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239593" y="5861304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0.4 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790" y="3469079"/>
            <a:ext cx="2419698" cy="2093976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5714751" y="2783411"/>
            <a:ext cx="602316" cy="790105"/>
          </a:xfrm>
          <a:custGeom>
            <a:avLst/>
            <a:gdLst>
              <a:gd name="connsiteX0" fmla="*/ 584301 w 657572"/>
              <a:gd name="connsiteY0" fmla="*/ 630621 h 788276"/>
              <a:gd name="connsiteX1" fmla="*/ 647363 w 657572"/>
              <a:gd name="connsiteY1" fmla="*/ 147145 h 788276"/>
              <a:gd name="connsiteX2" fmla="*/ 395115 w 657572"/>
              <a:gd name="connsiteY2" fmla="*/ 0 h 788276"/>
              <a:gd name="connsiteX3" fmla="*/ 27253 w 657572"/>
              <a:gd name="connsiteY3" fmla="*/ 147145 h 788276"/>
              <a:gd name="connsiteX4" fmla="*/ 37763 w 657572"/>
              <a:gd name="connsiteY4" fmla="*/ 557049 h 788276"/>
              <a:gd name="connsiteX5" fmla="*/ 121846 w 657572"/>
              <a:gd name="connsiteY5" fmla="*/ 704193 h 788276"/>
              <a:gd name="connsiteX6" fmla="*/ 300522 w 657572"/>
              <a:gd name="connsiteY6" fmla="*/ 788276 h 788276"/>
              <a:gd name="connsiteX0" fmla="*/ 580982 w 654253"/>
              <a:gd name="connsiteY0" fmla="*/ 630621 h 788276"/>
              <a:gd name="connsiteX1" fmla="*/ 644044 w 654253"/>
              <a:gd name="connsiteY1" fmla="*/ 147145 h 788276"/>
              <a:gd name="connsiteX2" fmla="*/ 391796 w 654253"/>
              <a:gd name="connsiteY2" fmla="*/ 0 h 788276"/>
              <a:gd name="connsiteX3" fmla="*/ 23934 w 654253"/>
              <a:gd name="connsiteY3" fmla="*/ 147145 h 788276"/>
              <a:gd name="connsiteX4" fmla="*/ 44955 w 654253"/>
              <a:gd name="connsiteY4" fmla="*/ 493987 h 788276"/>
              <a:gd name="connsiteX5" fmla="*/ 118527 w 654253"/>
              <a:gd name="connsiteY5" fmla="*/ 704193 h 788276"/>
              <a:gd name="connsiteX6" fmla="*/ 297203 w 654253"/>
              <a:gd name="connsiteY6" fmla="*/ 788276 h 788276"/>
              <a:gd name="connsiteX0" fmla="*/ 557252 w 630523"/>
              <a:gd name="connsiteY0" fmla="*/ 630660 h 788315"/>
              <a:gd name="connsiteX1" fmla="*/ 620314 w 630523"/>
              <a:gd name="connsiteY1" fmla="*/ 147184 h 788315"/>
              <a:gd name="connsiteX2" fmla="*/ 368066 w 630523"/>
              <a:gd name="connsiteY2" fmla="*/ 39 h 788315"/>
              <a:gd name="connsiteX3" fmla="*/ 31735 w 630523"/>
              <a:gd name="connsiteY3" fmla="*/ 136674 h 788315"/>
              <a:gd name="connsiteX4" fmla="*/ 21225 w 630523"/>
              <a:gd name="connsiteY4" fmla="*/ 494026 h 788315"/>
              <a:gd name="connsiteX5" fmla="*/ 94797 w 630523"/>
              <a:gd name="connsiteY5" fmla="*/ 704232 h 788315"/>
              <a:gd name="connsiteX6" fmla="*/ 273473 w 630523"/>
              <a:gd name="connsiteY6" fmla="*/ 788315 h 788315"/>
              <a:gd name="connsiteX0" fmla="*/ 568418 w 641689"/>
              <a:gd name="connsiteY0" fmla="*/ 630656 h 788311"/>
              <a:gd name="connsiteX1" fmla="*/ 631480 w 641689"/>
              <a:gd name="connsiteY1" fmla="*/ 147180 h 788311"/>
              <a:gd name="connsiteX2" fmla="*/ 379232 w 641689"/>
              <a:gd name="connsiteY2" fmla="*/ 35 h 788311"/>
              <a:gd name="connsiteX3" fmla="*/ 42901 w 641689"/>
              <a:gd name="connsiteY3" fmla="*/ 136670 h 788311"/>
              <a:gd name="connsiteX4" fmla="*/ 11371 w 641689"/>
              <a:gd name="connsiteY4" fmla="*/ 441470 h 788311"/>
              <a:gd name="connsiteX5" fmla="*/ 105963 w 641689"/>
              <a:gd name="connsiteY5" fmla="*/ 704228 h 788311"/>
              <a:gd name="connsiteX6" fmla="*/ 284639 w 641689"/>
              <a:gd name="connsiteY6" fmla="*/ 788311 h 788311"/>
              <a:gd name="connsiteX0" fmla="*/ 568418 w 609312"/>
              <a:gd name="connsiteY0" fmla="*/ 633047 h 790702"/>
              <a:gd name="connsiteX1" fmla="*/ 589439 w 609312"/>
              <a:gd name="connsiteY1" fmla="*/ 244164 h 790702"/>
              <a:gd name="connsiteX2" fmla="*/ 379232 w 609312"/>
              <a:gd name="connsiteY2" fmla="*/ 2426 h 790702"/>
              <a:gd name="connsiteX3" fmla="*/ 42901 w 609312"/>
              <a:gd name="connsiteY3" fmla="*/ 139061 h 790702"/>
              <a:gd name="connsiteX4" fmla="*/ 11371 w 609312"/>
              <a:gd name="connsiteY4" fmla="*/ 443861 h 790702"/>
              <a:gd name="connsiteX5" fmla="*/ 105963 w 609312"/>
              <a:gd name="connsiteY5" fmla="*/ 706619 h 790702"/>
              <a:gd name="connsiteX6" fmla="*/ 284639 w 609312"/>
              <a:gd name="connsiteY6" fmla="*/ 790702 h 790702"/>
              <a:gd name="connsiteX0" fmla="*/ 567259 w 609649"/>
              <a:gd name="connsiteY0" fmla="*/ 633047 h 790702"/>
              <a:gd name="connsiteX1" fmla="*/ 588280 w 609649"/>
              <a:gd name="connsiteY1" fmla="*/ 244164 h 790702"/>
              <a:gd name="connsiteX2" fmla="*/ 357052 w 609649"/>
              <a:gd name="connsiteY2" fmla="*/ 2426 h 790702"/>
              <a:gd name="connsiteX3" fmla="*/ 41742 w 609649"/>
              <a:gd name="connsiteY3" fmla="*/ 139061 h 790702"/>
              <a:gd name="connsiteX4" fmla="*/ 10212 w 609649"/>
              <a:gd name="connsiteY4" fmla="*/ 443861 h 790702"/>
              <a:gd name="connsiteX5" fmla="*/ 104804 w 609649"/>
              <a:gd name="connsiteY5" fmla="*/ 706619 h 790702"/>
              <a:gd name="connsiteX6" fmla="*/ 283480 w 609649"/>
              <a:gd name="connsiteY6" fmla="*/ 790702 h 790702"/>
              <a:gd name="connsiteX0" fmla="*/ 559926 w 602316"/>
              <a:gd name="connsiteY0" fmla="*/ 632450 h 790105"/>
              <a:gd name="connsiteX1" fmla="*/ 580947 w 602316"/>
              <a:gd name="connsiteY1" fmla="*/ 243567 h 790105"/>
              <a:gd name="connsiteX2" fmla="*/ 349719 w 602316"/>
              <a:gd name="connsiteY2" fmla="*/ 1829 h 790105"/>
              <a:gd name="connsiteX3" fmla="*/ 55430 w 602316"/>
              <a:gd name="connsiteY3" fmla="*/ 148975 h 790105"/>
              <a:gd name="connsiteX4" fmla="*/ 2879 w 602316"/>
              <a:gd name="connsiteY4" fmla="*/ 443264 h 790105"/>
              <a:gd name="connsiteX5" fmla="*/ 97471 w 602316"/>
              <a:gd name="connsiteY5" fmla="*/ 706022 h 790105"/>
              <a:gd name="connsiteX6" fmla="*/ 276147 w 602316"/>
              <a:gd name="connsiteY6" fmla="*/ 790105 h 79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316" h="790105">
                <a:moveTo>
                  <a:pt x="559926" y="632450"/>
                </a:moveTo>
                <a:cubicBezTo>
                  <a:pt x="607222" y="443264"/>
                  <a:pt x="615982" y="348671"/>
                  <a:pt x="580947" y="243567"/>
                </a:cubicBezTo>
                <a:cubicBezTo>
                  <a:pt x="545913" y="138464"/>
                  <a:pt x="437305" y="17594"/>
                  <a:pt x="349719" y="1829"/>
                </a:cubicBezTo>
                <a:cubicBezTo>
                  <a:pt x="262133" y="-13936"/>
                  <a:pt x="113237" y="75403"/>
                  <a:pt x="55430" y="148975"/>
                </a:cubicBezTo>
                <a:cubicBezTo>
                  <a:pt x="-2377" y="222547"/>
                  <a:pt x="-4128" y="350423"/>
                  <a:pt x="2879" y="443264"/>
                </a:cubicBezTo>
                <a:cubicBezTo>
                  <a:pt x="9886" y="536105"/>
                  <a:pt x="51926" y="648215"/>
                  <a:pt x="97471" y="706022"/>
                </a:cubicBezTo>
                <a:cubicBezTo>
                  <a:pt x="143016" y="763829"/>
                  <a:pt x="208705" y="767332"/>
                  <a:pt x="276147" y="790105"/>
                </a:cubicBezTo>
              </a:path>
            </a:pathLst>
          </a:custGeom>
          <a:noFill/>
          <a:ln w="41275">
            <a:solidFill>
              <a:schemeClr val="accent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551719" y="2371788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56.3 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121" y="3641586"/>
            <a:ext cx="1664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SJA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80919" y="3641586"/>
            <a:ext cx="1769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NHA</a:t>
            </a:r>
          </a:p>
        </p:txBody>
      </p:sp>
    </p:spTree>
    <p:extLst>
      <p:ext uri="{BB962C8B-B14F-4D97-AF65-F5344CB8AC3E}">
        <p14:creationId xmlns:p14="http://schemas.microsoft.com/office/powerpoint/2010/main" val="2278523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" y="-10340"/>
            <a:ext cx="12020679" cy="685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6372727" y="5273842"/>
            <a:ext cx="547247" cy="324070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253850" y="3891776"/>
            <a:ext cx="0" cy="1197400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15325" y="5089176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8; 4.5 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98164" y="1854443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13.9  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321" y="14735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2019 MOUND EXPERIMENT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613" y="594598"/>
            <a:ext cx="5210081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chemeClr val="bg1"/>
                </a:solidFill>
              </a:rPr>
              <a:t>TAG RELEASES – Paired SJS &amp; NHS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Aug: no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29 Aug: 2 d &lt; SJS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6 Sept: SJS impact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13 Sept: Estuary Release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Sept: NHS impact, SJS impact</a:t>
            </a:r>
          </a:p>
          <a:p>
            <a:pPr marL="342900" indent="-342900">
              <a:buAutoNum type="arabicPeriod"/>
            </a:pPr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609363" y="669074"/>
            <a:ext cx="562684" cy="4460490"/>
          </a:xfrm>
          <a:custGeom>
            <a:avLst/>
            <a:gdLst>
              <a:gd name="connsiteX0" fmla="*/ 626004 w 626004"/>
              <a:gd name="connsiteY0" fmla="*/ 0 h 4560849"/>
              <a:gd name="connsiteX1" fmla="*/ 1535 w 626004"/>
              <a:gd name="connsiteY1" fmla="*/ 2352908 h 4560849"/>
              <a:gd name="connsiteX2" fmla="*/ 436433 w 626004"/>
              <a:gd name="connsiteY2" fmla="*/ 4560849 h 4560849"/>
              <a:gd name="connsiteX3" fmla="*/ 436433 w 626004"/>
              <a:gd name="connsiteY3" fmla="*/ 4560849 h 4560849"/>
              <a:gd name="connsiteX0" fmla="*/ 409059 w 435014"/>
              <a:gd name="connsiteY0" fmla="*/ 0 h 4515692"/>
              <a:gd name="connsiteX1" fmla="*/ 116 w 435014"/>
              <a:gd name="connsiteY1" fmla="*/ 2307751 h 4515692"/>
              <a:gd name="connsiteX2" fmla="*/ 435014 w 435014"/>
              <a:gd name="connsiteY2" fmla="*/ 4515692 h 4515692"/>
              <a:gd name="connsiteX3" fmla="*/ 435014 w 435014"/>
              <a:gd name="connsiteY3" fmla="*/ 4515692 h 451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014" h="4515692">
                <a:moveTo>
                  <a:pt x="409059" y="0"/>
                </a:moveTo>
                <a:cubicBezTo>
                  <a:pt x="112622" y="796383"/>
                  <a:pt x="-4210" y="1555136"/>
                  <a:pt x="116" y="2307751"/>
                </a:cubicBezTo>
                <a:cubicBezTo>
                  <a:pt x="4442" y="3060366"/>
                  <a:pt x="435014" y="4515692"/>
                  <a:pt x="435014" y="4515692"/>
                </a:cubicBezTo>
                <a:lnTo>
                  <a:pt x="435014" y="4515692"/>
                </a:lnTo>
              </a:path>
            </a:pathLst>
          </a:custGeom>
          <a:noFill/>
          <a:ln w="44450">
            <a:solidFill>
              <a:srgbClr val="92D050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253850" y="749876"/>
            <a:ext cx="24287" cy="1644655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49145" y="732350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2; 15.6 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78137" y="3891776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6.5 d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6304410" y="5373692"/>
            <a:ext cx="547247" cy="324070"/>
          </a:xfrm>
          <a:prstGeom prst="straightConnector1">
            <a:avLst/>
          </a:prstGeom>
          <a:ln w="41275">
            <a:solidFill>
              <a:srgbClr val="92D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072596" y="5783179"/>
            <a:ext cx="150821" cy="448269"/>
          </a:xfrm>
          <a:prstGeom prst="straightConnector1">
            <a:avLst/>
          </a:prstGeom>
          <a:ln w="41275">
            <a:solidFill>
              <a:srgbClr val="92D05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553531"/>
              </p:ext>
            </p:extLst>
          </p:nvPr>
        </p:nvGraphicFramePr>
        <p:xfrm>
          <a:off x="206545" y="3435948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SPW 13.0 Graph" r:id="rId4" imgW="5664553" imgH="4890477" progId="SigmaPlotGraphicObject.12">
                  <p:embed/>
                </p:oleObj>
              </mc:Choice>
              <mc:Fallback>
                <p:oleObj name="SPW 13.0 Graph" r:id="rId4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6545" y="3435948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480732"/>
              </p:ext>
            </p:extLst>
          </p:nvPr>
        </p:nvGraphicFramePr>
        <p:xfrm>
          <a:off x="2781341" y="3443423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3" name="SPW 13.0 Graph" r:id="rId6" imgW="5664553" imgH="4890477" progId="SigmaPlotGraphicObject.12">
                  <p:embed/>
                </p:oleObj>
              </mc:Choice>
              <mc:Fallback>
                <p:oleObj name="SPW 13.0 Graph" r:id="rId6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81341" y="3443423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flipH="1" flipV="1">
            <a:off x="6120563" y="3854020"/>
            <a:ext cx="26006" cy="1169825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75510" y="4113604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2.6 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31829" y="2394531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2; &gt;14 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6121" y="3641586"/>
            <a:ext cx="1664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SJA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80919" y="3641586"/>
            <a:ext cx="1769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NHA</a:t>
            </a:r>
          </a:p>
        </p:txBody>
      </p:sp>
      <p:sp>
        <p:nvSpPr>
          <p:cNvPr id="44" name="Freeform 43"/>
          <p:cNvSpPr/>
          <p:nvPr/>
        </p:nvSpPr>
        <p:spPr>
          <a:xfrm>
            <a:off x="5771035" y="2716841"/>
            <a:ext cx="602316" cy="790105"/>
          </a:xfrm>
          <a:custGeom>
            <a:avLst/>
            <a:gdLst>
              <a:gd name="connsiteX0" fmla="*/ 584301 w 657572"/>
              <a:gd name="connsiteY0" fmla="*/ 630621 h 788276"/>
              <a:gd name="connsiteX1" fmla="*/ 647363 w 657572"/>
              <a:gd name="connsiteY1" fmla="*/ 147145 h 788276"/>
              <a:gd name="connsiteX2" fmla="*/ 395115 w 657572"/>
              <a:gd name="connsiteY2" fmla="*/ 0 h 788276"/>
              <a:gd name="connsiteX3" fmla="*/ 27253 w 657572"/>
              <a:gd name="connsiteY3" fmla="*/ 147145 h 788276"/>
              <a:gd name="connsiteX4" fmla="*/ 37763 w 657572"/>
              <a:gd name="connsiteY4" fmla="*/ 557049 h 788276"/>
              <a:gd name="connsiteX5" fmla="*/ 121846 w 657572"/>
              <a:gd name="connsiteY5" fmla="*/ 704193 h 788276"/>
              <a:gd name="connsiteX6" fmla="*/ 300522 w 657572"/>
              <a:gd name="connsiteY6" fmla="*/ 788276 h 788276"/>
              <a:gd name="connsiteX0" fmla="*/ 580982 w 654253"/>
              <a:gd name="connsiteY0" fmla="*/ 630621 h 788276"/>
              <a:gd name="connsiteX1" fmla="*/ 644044 w 654253"/>
              <a:gd name="connsiteY1" fmla="*/ 147145 h 788276"/>
              <a:gd name="connsiteX2" fmla="*/ 391796 w 654253"/>
              <a:gd name="connsiteY2" fmla="*/ 0 h 788276"/>
              <a:gd name="connsiteX3" fmla="*/ 23934 w 654253"/>
              <a:gd name="connsiteY3" fmla="*/ 147145 h 788276"/>
              <a:gd name="connsiteX4" fmla="*/ 44955 w 654253"/>
              <a:gd name="connsiteY4" fmla="*/ 493987 h 788276"/>
              <a:gd name="connsiteX5" fmla="*/ 118527 w 654253"/>
              <a:gd name="connsiteY5" fmla="*/ 704193 h 788276"/>
              <a:gd name="connsiteX6" fmla="*/ 297203 w 654253"/>
              <a:gd name="connsiteY6" fmla="*/ 788276 h 788276"/>
              <a:gd name="connsiteX0" fmla="*/ 557252 w 630523"/>
              <a:gd name="connsiteY0" fmla="*/ 630660 h 788315"/>
              <a:gd name="connsiteX1" fmla="*/ 620314 w 630523"/>
              <a:gd name="connsiteY1" fmla="*/ 147184 h 788315"/>
              <a:gd name="connsiteX2" fmla="*/ 368066 w 630523"/>
              <a:gd name="connsiteY2" fmla="*/ 39 h 788315"/>
              <a:gd name="connsiteX3" fmla="*/ 31735 w 630523"/>
              <a:gd name="connsiteY3" fmla="*/ 136674 h 788315"/>
              <a:gd name="connsiteX4" fmla="*/ 21225 w 630523"/>
              <a:gd name="connsiteY4" fmla="*/ 494026 h 788315"/>
              <a:gd name="connsiteX5" fmla="*/ 94797 w 630523"/>
              <a:gd name="connsiteY5" fmla="*/ 704232 h 788315"/>
              <a:gd name="connsiteX6" fmla="*/ 273473 w 630523"/>
              <a:gd name="connsiteY6" fmla="*/ 788315 h 788315"/>
              <a:gd name="connsiteX0" fmla="*/ 568418 w 641689"/>
              <a:gd name="connsiteY0" fmla="*/ 630656 h 788311"/>
              <a:gd name="connsiteX1" fmla="*/ 631480 w 641689"/>
              <a:gd name="connsiteY1" fmla="*/ 147180 h 788311"/>
              <a:gd name="connsiteX2" fmla="*/ 379232 w 641689"/>
              <a:gd name="connsiteY2" fmla="*/ 35 h 788311"/>
              <a:gd name="connsiteX3" fmla="*/ 42901 w 641689"/>
              <a:gd name="connsiteY3" fmla="*/ 136670 h 788311"/>
              <a:gd name="connsiteX4" fmla="*/ 11371 w 641689"/>
              <a:gd name="connsiteY4" fmla="*/ 441470 h 788311"/>
              <a:gd name="connsiteX5" fmla="*/ 105963 w 641689"/>
              <a:gd name="connsiteY5" fmla="*/ 704228 h 788311"/>
              <a:gd name="connsiteX6" fmla="*/ 284639 w 641689"/>
              <a:gd name="connsiteY6" fmla="*/ 788311 h 788311"/>
              <a:gd name="connsiteX0" fmla="*/ 568418 w 609312"/>
              <a:gd name="connsiteY0" fmla="*/ 633047 h 790702"/>
              <a:gd name="connsiteX1" fmla="*/ 589439 w 609312"/>
              <a:gd name="connsiteY1" fmla="*/ 244164 h 790702"/>
              <a:gd name="connsiteX2" fmla="*/ 379232 w 609312"/>
              <a:gd name="connsiteY2" fmla="*/ 2426 h 790702"/>
              <a:gd name="connsiteX3" fmla="*/ 42901 w 609312"/>
              <a:gd name="connsiteY3" fmla="*/ 139061 h 790702"/>
              <a:gd name="connsiteX4" fmla="*/ 11371 w 609312"/>
              <a:gd name="connsiteY4" fmla="*/ 443861 h 790702"/>
              <a:gd name="connsiteX5" fmla="*/ 105963 w 609312"/>
              <a:gd name="connsiteY5" fmla="*/ 706619 h 790702"/>
              <a:gd name="connsiteX6" fmla="*/ 284639 w 609312"/>
              <a:gd name="connsiteY6" fmla="*/ 790702 h 790702"/>
              <a:gd name="connsiteX0" fmla="*/ 567259 w 609649"/>
              <a:gd name="connsiteY0" fmla="*/ 633047 h 790702"/>
              <a:gd name="connsiteX1" fmla="*/ 588280 w 609649"/>
              <a:gd name="connsiteY1" fmla="*/ 244164 h 790702"/>
              <a:gd name="connsiteX2" fmla="*/ 357052 w 609649"/>
              <a:gd name="connsiteY2" fmla="*/ 2426 h 790702"/>
              <a:gd name="connsiteX3" fmla="*/ 41742 w 609649"/>
              <a:gd name="connsiteY3" fmla="*/ 139061 h 790702"/>
              <a:gd name="connsiteX4" fmla="*/ 10212 w 609649"/>
              <a:gd name="connsiteY4" fmla="*/ 443861 h 790702"/>
              <a:gd name="connsiteX5" fmla="*/ 104804 w 609649"/>
              <a:gd name="connsiteY5" fmla="*/ 706619 h 790702"/>
              <a:gd name="connsiteX6" fmla="*/ 283480 w 609649"/>
              <a:gd name="connsiteY6" fmla="*/ 790702 h 790702"/>
              <a:gd name="connsiteX0" fmla="*/ 559926 w 602316"/>
              <a:gd name="connsiteY0" fmla="*/ 632450 h 790105"/>
              <a:gd name="connsiteX1" fmla="*/ 580947 w 602316"/>
              <a:gd name="connsiteY1" fmla="*/ 243567 h 790105"/>
              <a:gd name="connsiteX2" fmla="*/ 349719 w 602316"/>
              <a:gd name="connsiteY2" fmla="*/ 1829 h 790105"/>
              <a:gd name="connsiteX3" fmla="*/ 55430 w 602316"/>
              <a:gd name="connsiteY3" fmla="*/ 148975 h 790105"/>
              <a:gd name="connsiteX4" fmla="*/ 2879 w 602316"/>
              <a:gd name="connsiteY4" fmla="*/ 443264 h 790105"/>
              <a:gd name="connsiteX5" fmla="*/ 97471 w 602316"/>
              <a:gd name="connsiteY5" fmla="*/ 706022 h 790105"/>
              <a:gd name="connsiteX6" fmla="*/ 276147 w 602316"/>
              <a:gd name="connsiteY6" fmla="*/ 790105 h 79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316" h="790105">
                <a:moveTo>
                  <a:pt x="559926" y="632450"/>
                </a:moveTo>
                <a:cubicBezTo>
                  <a:pt x="607222" y="443264"/>
                  <a:pt x="615982" y="348671"/>
                  <a:pt x="580947" y="243567"/>
                </a:cubicBezTo>
                <a:cubicBezTo>
                  <a:pt x="545913" y="138464"/>
                  <a:pt x="437305" y="17594"/>
                  <a:pt x="349719" y="1829"/>
                </a:cubicBezTo>
                <a:cubicBezTo>
                  <a:pt x="262133" y="-13936"/>
                  <a:pt x="113237" y="75403"/>
                  <a:pt x="55430" y="148975"/>
                </a:cubicBezTo>
                <a:cubicBezTo>
                  <a:pt x="-2377" y="222547"/>
                  <a:pt x="-4128" y="350423"/>
                  <a:pt x="2879" y="443264"/>
                </a:cubicBezTo>
                <a:cubicBezTo>
                  <a:pt x="9886" y="536105"/>
                  <a:pt x="51926" y="648215"/>
                  <a:pt x="97471" y="706022"/>
                </a:cubicBezTo>
                <a:cubicBezTo>
                  <a:pt x="143016" y="763829"/>
                  <a:pt x="208705" y="767332"/>
                  <a:pt x="276147" y="790105"/>
                </a:cubicBezTo>
              </a:path>
            </a:pathLst>
          </a:custGeom>
          <a:noFill/>
          <a:ln w="41275">
            <a:solidFill>
              <a:schemeClr val="accent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84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1" y="0"/>
            <a:ext cx="12020679" cy="685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6442711" y="5280088"/>
            <a:ext cx="345547" cy="252097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833755" y="148408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33 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35791" y="506188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(9; 2.4 d)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321" y="14735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2019 MOUND EXPERIMENT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613" y="594598"/>
            <a:ext cx="521008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chemeClr val="bg1"/>
                </a:solidFill>
              </a:rPr>
              <a:t>TAG RELEASES – Paired SJS &amp; NHS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Aug: no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29 Aug: 2 s &lt; SJS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6 Sept: SJS impact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13 Sept: Estuary Release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Sept: NHS impact, SJS impact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6186752" y="3894965"/>
            <a:ext cx="19048" cy="1286546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67286" y="4069371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(2; </a:t>
            </a:r>
            <a:r>
              <a:rPr lang="en-US" dirty="0" err="1">
                <a:solidFill>
                  <a:srgbClr val="92D050"/>
                </a:solidFill>
              </a:rPr>
              <a:t>6.5d</a:t>
            </a:r>
            <a:r>
              <a:rPr lang="en-US" dirty="0">
                <a:solidFill>
                  <a:srgbClr val="92D050"/>
                </a:solidFill>
              </a:rPr>
              <a:t>)</a:t>
            </a:r>
          </a:p>
        </p:txBody>
      </p:sp>
      <p:sp>
        <p:nvSpPr>
          <p:cNvPr id="16" name="Freeform 15"/>
          <p:cNvSpPr/>
          <p:nvPr/>
        </p:nvSpPr>
        <p:spPr>
          <a:xfrm rot="19585657" flipH="1">
            <a:off x="6331287" y="4661426"/>
            <a:ext cx="1260815" cy="502161"/>
          </a:xfrm>
          <a:custGeom>
            <a:avLst/>
            <a:gdLst>
              <a:gd name="connsiteX0" fmla="*/ 1729239 w 1729239"/>
              <a:gd name="connsiteY0" fmla="*/ 99800 h 215377"/>
              <a:gd name="connsiteX1" fmla="*/ 904291 w 1729239"/>
              <a:gd name="connsiteY1" fmla="*/ 408 h 215377"/>
              <a:gd name="connsiteX2" fmla="*/ 337761 w 1729239"/>
              <a:gd name="connsiteY2" fmla="*/ 69982 h 215377"/>
              <a:gd name="connsiteX3" fmla="*/ 29648 w 1729239"/>
              <a:gd name="connsiteY3" fmla="*/ 199191 h 215377"/>
              <a:gd name="connsiteX4" fmla="*/ 29648 w 1729239"/>
              <a:gd name="connsiteY4" fmla="*/ 209130 h 215377"/>
              <a:gd name="connsiteX0" fmla="*/ 1729239 w 1729239"/>
              <a:gd name="connsiteY0" fmla="*/ 50195 h 165772"/>
              <a:gd name="connsiteX1" fmla="*/ 951394 w 1729239"/>
              <a:gd name="connsiteY1" fmla="*/ 3194 h 165772"/>
              <a:gd name="connsiteX2" fmla="*/ 337761 w 1729239"/>
              <a:gd name="connsiteY2" fmla="*/ 20377 h 165772"/>
              <a:gd name="connsiteX3" fmla="*/ 29648 w 1729239"/>
              <a:gd name="connsiteY3" fmla="*/ 149586 h 165772"/>
              <a:gd name="connsiteX4" fmla="*/ 29648 w 1729239"/>
              <a:gd name="connsiteY4" fmla="*/ 159525 h 165772"/>
              <a:gd name="connsiteX0" fmla="*/ 1729239 w 1729239"/>
              <a:gd name="connsiteY0" fmla="*/ 48307 h 163884"/>
              <a:gd name="connsiteX1" fmla="*/ 951394 w 1729239"/>
              <a:gd name="connsiteY1" fmla="*/ 1306 h 163884"/>
              <a:gd name="connsiteX2" fmla="*/ 449668 w 1729239"/>
              <a:gd name="connsiteY2" fmla="*/ 74119 h 163884"/>
              <a:gd name="connsiteX3" fmla="*/ 29648 w 1729239"/>
              <a:gd name="connsiteY3" fmla="*/ 147698 h 163884"/>
              <a:gd name="connsiteX4" fmla="*/ 29648 w 1729239"/>
              <a:gd name="connsiteY4" fmla="*/ 157637 h 163884"/>
              <a:gd name="connsiteX0" fmla="*/ 1729239 w 1729239"/>
              <a:gd name="connsiteY0" fmla="*/ 47336 h 162913"/>
              <a:gd name="connsiteX1" fmla="*/ 951394 w 1729239"/>
              <a:gd name="connsiteY1" fmla="*/ 335 h 162913"/>
              <a:gd name="connsiteX2" fmla="*/ 441168 w 1729239"/>
              <a:gd name="connsiteY2" fmla="*/ 56044 h 162913"/>
              <a:gd name="connsiteX3" fmla="*/ 29648 w 1729239"/>
              <a:gd name="connsiteY3" fmla="*/ 146727 h 162913"/>
              <a:gd name="connsiteX4" fmla="*/ 29648 w 1729239"/>
              <a:gd name="connsiteY4" fmla="*/ 156666 h 162913"/>
              <a:gd name="connsiteX0" fmla="*/ 1796252 w 1796252"/>
              <a:gd name="connsiteY0" fmla="*/ 47336 h 173789"/>
              <a:gd name="connsiteX1" fmla="*/ 1018407 w 1796252"/>
              <a:gd name="connsiteY1" fmla="*/ 335 h 173789"/>
              <a:gd name="connsiteX2" fmla="*/ 508181 w 1796252"/>
              <a:gd name="connsiteY2" fmla="*/ 56044 h 173789"/>
              <a:gd name="connsiteX3" fmla="*/ 96661 w 1796252"/>
              <a:gd name="connsiteY3" fmla="*/ 146727 h 173789"/>
              <a:gd name="connsiteX4" fmla="*/ 5779 w 1796252"/>
              <a:gd name="connsiteY4" fmla="*/ 171582 h 173789"/>
              <a:gd name="connsiteX0" fmla="*/ 1761835 w 1761835"/>
              <a:gd name="connsiteY0" fmla="*/ 51302 h 173521"/>
              <a:gd name="connsiteX1" fmla="*/ 1018407 w 1761835"/>
              <a:gd name="connsiteY1" fmla="*/ 67 h 173521"/>
              <a:gd name="connsiteX2" fmla="*/ 508181 w 1761835"/>
              <a:gd name="connsiteY2" fmla="*/ 55776 h 173521"/>
              <a:gd name="connsiteX3" fmla="*/ 96661 w 1761835"/>
              <a:gd name="connsiteY3" fmla="*/ 146459 h 173521"/>
              <a:gd name="connsiteX4" fmla="*/ 5779 w 1761835"/>
              <a:gd name="connsiteY4" fmla="*/ 171314 h 17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1835" h="173521">
                <a:moveTo>
                  <a:pt x="1761835" y="51302"/>
                </a:moveTo>
                <a:cubicBezTo>
                  <a:pt x="1465317" y="4091"/>
                  <a:pt x="1227349" y="-679"/>
                  <a:pt x="1018407" y="67"/>
                </a:cubicBezTo>
                <a:cubicBezTo>
                  <a:pt x="809465" y="813"/>
                  <a:pt x="661805" y="31377"/>
                  <a:pt x="508181" y="55776"/>
                </a:cubicBezTo>
                <a:cubicBezTo>
                  <a:pt x="354557" y="80175"/>
                  <a:pt x="148013" y="123268"/>
                  <a:pt x="96661" y="146459"/>
                </a:cubicBezTo>
                <a:cubicBezTo>
                  <a:pt x="45309" y="169650"/>
                  <a:pt x="-19897" y="177940"/>
                  <a:pt x="5779" y="171314"/>
                </a:cubicBezTo>
              </a:path>
            </a:pathLst>
          </a:custGeom>
          <a:noFill/>
          <a:ln w="41275">
            <a:solidFill>
              <a:srgbClr val="92D05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188206" y="4717824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(</a:t>
            </a:r>
            <a:r>
              <a:rPr lang="en-US" dirty="0" err="1">
                <a:solidFill>
                  <a:srgbClr val="92D050"/>
                </a:solidFill>
              </a:rPr>
              <a:t>91d</a:t>
            </a:r>
            <a:r>
              <a:rPr lang="en-US" dirty="0">
                <a:solidFill>
                  <a:srgbClr val="92D050"/>
                </a:solidFill>
              </a:rPr>
              <a:t>)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037385" y="5805243"/>
            <a:ext cx="150821" cy="448269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88206" y="5745382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(</a:t>
            </a:r>
            <a:r>
              <a:rPr lang="en-US" dirty="0" err="1">
                <a:solidFill>
                  <a:srgbClr val="92D050"/>
                </a:solidFill>
              </a:rPr>
              <a:t>3.0d</a:t>
            </a:r>
            <a:r>
              <a:rPr lang="en-US" dirty="0">
                <a:solidFill>
                  <a:srgbClr val="92D050"/>
                </a:solidFill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35791" y="3406270"/>
            <a:ext cx="2357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 secondary detections</a:t>
            </a:r>
          </a:p>
        </p:txBody>
      </p:sp>
      <p:sp>
        <p:nvSpPr>
          <p:cNvPr id="27" name="Freeform 26"/>
          <p:cNvSpPr/>
          <p:nvPr/>
        </p:nvSpPr>
        <p:spPr>
          <a:xfrm>
            <a:off x="5609363" y="669074"/>
            <a:ext cx="562684" cy="4460490"/>
          </a:xfrm>
          <a:custGeom>
            <a:avLst/>
            <a:gdLst>
              <a:gd name="connsiteX0" fmla="*/ 626004 w 626004"/>
              <a:gd name="connsiteY0" fmla="*/ 0 h 4560849"/>
              <a:gd name="connsiteX1" fmla="*/ 1535 w 626004"/>
              <a:gd name="connsiteY1" fmla="*/ 2352908 h 4560849"/>
              <a:gd name="connsiteX2" fmla="*/ 436433 w 626004"/>
              <a:gd name="connsiteY2" fmla="*/ 4560849 h 4560849"/>
              <a:gd name="connsiteX3" fmla="*/ 436433 w 626004"/>
              <a:gd name="connsiteY3" fmla="*/ 4560849 h 4560849"/>
              <a:gd name="connsiteX0" fmla="*/ 409059 w 435014"/>
              <a:gd name="connsiteY0" fmla="*/ 0 h 4515692"/>
              <a:gd name="connsiteX1" fmla="*/ 116 w 435014"/>
              <a:gd name="connsiteY1" fmla="*/ 2307751 h 4515692"/>
              <a:gd name="connsiteX2" fmla="*/ 435014 w 435014"/>
              <a:gd name="connsiteY2" fmla="*/ 4515692 h 4515692"/>
              <a:gd name="connsiteX3" fmla="*/ 435014 w 435014"/>
              <a:gd name="connsiteY3" fmla="*/ 4515692 h 451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014" h="4515692">
                <a:moveTo>
                  <a:pt x="409059" y="0"/>
                </a:moveTo>
                <a:cubicBezTo>
                  <a:pt x="112622" y="796383"/>
                  <a:pt x="-4210" y="1555136"/>
                  <a:pt x="116" y="2307751"/>
                </a:cubicBezTo>
                <a:cubicBezTo>
                  <a:pt x="4442" y="3060366"/>
                  <a:pt x="435014" y="4515692"/>
                  <a:pt x="435014" y="4515692"/>
                </a:cubicBezTo>
                <a:lnTo>
                  <a:pt x="435014" y="4515692"/>
                </a:lnTo>
              </a:path>
            </a:pathLst>
          </a:custGeom>
          <a:noFill/>
          <a:ln w="44450">
            <a:solidFill>
              <a:srgbClr val="92D050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730290"/>
              </p:ext>
            </p:extLst>
          </p:nvPr>
        </p:nvGraphicFramePr>
        <p:xfrm>
          <a:off x="193235" y="3438209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SPW 13.0 Graph" r:id="rId4" imgW="5664553" imgH="4890477" progId="SigmaPlotGraphicObject.12">
                  <p:embed/>
                </p:oleObj>
              </mc:Choice>
              <mc:Fallback>
                <p:oleObj name="SPW 13.0 Graph" r:id="rId4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3235" y="3438209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133966"/>
              </p:ext>
            </p:extLst>
          </p:nvPr>
        </p:nvGraphicFramePr>
        <p:xfrm>
          <a:off x="2745106" y="3438209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SPW 13.0 Graph" r:id="rId6" imgW="5664553" imgH="4890477" progId="SigmaPlotGraphicObject.12">
                  <p:embed/>
                </p:oleObj>
              </mc:Choice>
              <mc:Fallback>
                <p:oleObj name="SPW 13.0 Graph" r:id="rId6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45106" y="3438209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Freeform 29"/>
          <p:cNvSpPr/>
          <p:nvPr/>
        </p:nvSpPr>
        <p:spPr>
          <a:xfrm>
            <a:off x="5771035" y="2716841"/>
            <a:ext cx="602316" cy="790105"/>
          </a:xfrm>
          <a:custGeom>
            <a:avLst/>
            <a:gdLst>
              <a:gd name="connsiteX0" fmla="*/ 584301 w 657572"/>
              <a:gd name="connsiteY0" fmla="*/ 630621 h 788276"/>
              <a:gd name="connsiteX1" fmla="*/ 647363 w 657572"/>
              <a:gd name="connsiteY1" fmla="*/ 147145 h 788276"/>
              <a:gd name="connsiteX2" fmla="*/ 395115 w 657572"/>
              <a:gd name="connsiteY2" fmla="*/ 0 h 788276"/>
              <a:gd name="connsiteX3" fmla="*/ 27253 w 657572"/>
              <a:gd name="connsiteY3" fmla="*/ 147145 h 788276"/>
              <a:gd name="connsiteX4" fmla="*/ 37763 w 657572"/>
              <a:gd name="connsiteY4" fmla="*/ 557049 h 788276"/>
              <a:gd name="connsiteX5" fmla="*/ 121846 w 657572"/>
              <a:gd name="connsiteY5" fmla="*/ 704193 h 788276"/>
              <a:gd name="connsiteX6" fmla="*/ 300522 w 657572"/>
              <a:gd name="connsiteY6" fmla="*/ 788276 h 788276"/>
              <a:gd name="connsiteX0" fmla="*/ 580982 w 654253"/>
              <a:gd name="connsiteY0" fmla="*/ 630621 h 788276"/>
              <a:gd name="connsiteX1" fmla="*/ 644044 w 654253"/>
              <a:gd name="connsiteY1" fmla="*/ 147145 h 788276"/>
              <a:gd name="connsiteX2" fmla="*/ 391796 w 654253"/>
              <a:gd name="connsiteY2" fmla="*/ 0 h 788276"/>
              <a:gd name="connsiteX3" fmla="*/ 23934 w 654253"/>
              <a:gd name="connsiteY3" fmla="*/ 147145 h 788276"/>
              <a:gd name="connsiteX4" fmla="*/ 44955 w 654253"/>
              <a:gd name="connsiteY4" fmla="*/ 493987 h 788276"/>
              <a:gd name="connsiteX5" fmla="*/ 118527 w 654253"/>
              <a:gd name="connsiteY5" fmla="*/ 704193 h 788276"/>
              <a:gd name="connsiteX6" fmla="*/ 297203 w 654253"/>
              <a:gd name="connsiteY6" fmla="*/ 788276 h 788276"/>
              <a:gd name="connsiteX0" fmla="*/ 557252 w 630523"/>
              <a:gd name="connsiteY0" fmla="*/ 630660 h 788315"/>
              <a:gd name="connsiteX1" fmla="*/ 620314 w 630523"/>
              <a:gd name="connsiteY1" fmla="*/ 147184 h 788315"/>
              <a:gd name="connsiteX2" fmla="*/ 368066 w 630523"/>
              <a:gd name="connsiteY2" fmla="*/ 39 h 788315"/>
              <a:gd name="connsiteX3" fmla="*/ 31735 w 630523"/>
              <a:gd name="connsiteY3" fmla="*/ 136674 h 788315"/>
              <a:gd name="connsiteX4" fmla="*/ 21225 w 630523"/>
              <a:gd name="connsiteY4" fmla="*/ 494026 h 788315"/>
              <a:gd name="connsiteX5" fmla="*/ 94797 w 630523"/>
              <a:gd name="connsiteY5" fmla="*/ 704232 h 788315"/>
              <a:gd name="connsiteX6" fmla="*/ 273473 w 630523"/>
              <a:gd name="connsiteY6" fmla="*/ 788315 h 788315"/>
              <a:gd name="connsiteX0" fmla="*/ 568418 w 641689"/>
              <a:gd name="connsiteY0" fmla="*/ 630656 h 788311"/>
              <a:gd name="connsiteX1" fmla="*/ 631480 w 641689"/>
              <a:gd name="connsiteY1" fmla="*/ 147180 h 788311"/>
              <a:gd name="connsiteX2" fmla="*/ 379232 w 641689"/>
              <a:gd name="connsiteY2" fmla="*/ 35 h 788311"/>
              <a:gd name="connsiteX3" fmla="*/ 42901 w 641689"/>
              <a:gd name="connsiteY3" fmla="*/ 136670 h 788311"/>
              <a:gd name="connsiteX4" fmla="*/ 11371 w 641689"/>
              <a:gd name="connsiteY4" fmla="*/ 441470 h 788311"/>
              <a:gd name="connsiteX5" fmla="*/ 105963 w 641689"/>
              <a:gd name="connsiteY5" fmla="*/ 704228 h 788311"/>
              <a:gd name="connsiteX6" fmla="*/ 284639 w 641689"/>
              <a:gd name="connsiteY6" fmla="*/ 788311 h 788311"/>
              <a:gd name="connsiteX0" fmla="*/ 568418 w 609312"/>
              <a:gd name="connsiteY0" fmla="*/ 633047 h 790702"/>
              <a:gd name="connsiteX1" fmla="*/ 589439 w 609312"/>
              <a:gd name="connsiteY1" fmla="*/ 244164 h 790702"/>
              <a:gd name="connsiteX2" fmla="*/ 379232 w 609312"/>
              <a:gd name="connsiteY2" fmla="*/ 2426 h 790702"/>
              <a:gd name="connsiteX3" fmla="*/ 42901 w 609312"/>
              <a:gd name="connsiteY3" fmla="*/ 139061 h 790702"/>
              <a:gd name="connsiteX4" fmla="*/ 11371 w 609312"/>
              <a:gd name="connsiteY4" fmla="*/ 443861 h 790702"/>
              <a:gd name="connsiteX5" fmla="*/ 105963 w 609312"/>
              <a:gd name="connsiteY5" fmla="*/ 706619 h 790702"/>
              <a:gd name="connsiteX6" fmla="*/ 284639 w 609312"/>
              <a:gd name="connsiteY6" fmla="*/ 790702 h 790702"/>
              <a:gd name="connsiteX0" fmla="*/ 567259 w 609649"/>
              <a:gd name="connsiteY0" fmla="*/ 633047 h 790702"/>
              <a:gd name="connsiteX1" fmla="*/ 588280 w 609649"/>
              <a:gd name="connsiteY1" fmla="*/ 244164 h 790702"/>
              <a:gd name="connsiteX2" fmla="*/ 357052 w 609649"/>
              <a:gd name="connsiteY2" fmla="*/ 2426 h 790702"/>
              <a:gd name="connsiteX3" fmla="*/ 41742 w 609649"/>
              <a:gd name="connsiteY3" fmla="*/ 139061 h 790702"/>
              <a:gd name="connsiteX4" fmla="*/ 10212 w 609649"/>
              <a:gd name="connsiteY4" fmla="*/ 443861 h 790702"/>
              <a:gd name="connsiteX5" fmla="*/ 104804 w 609649"/>
              <a:gd name="connsiteY5" fmla="*/ 706619 h 790702"/>
              <a:gd name="connsiteX6" fmla="*/ 283480 w 609649"/>
              <a:gd name="connsiteY6" fmla="*/ 790702 h 790702"/>
              <a:gd name="connsiteX0" fmla="*/ 559926 w 602316"/>
              <a:gd name="connsiteY0" fmla="*/ 632450 h 790105"/>
              <a:gd name="connsiteX1" fmla="*/ 580947 w 602316"/>
              <a:gd name="connsiteY1" fmla="*/ 243567 h 790105"/>
              <a:gd name="connsiteX2" fmla="*/ 349719 w 602316"/>
              <a:gd name="connsiteY2" fmla="*/ 1829 h 790105"/>
              <a:gd name="connsiteX3" fmla="*/ 55430 w 602316"/>
              <a:gd name="connsiteY3" fmla="*/ 148975 h 790105"/>
              <a:gd name="connsiteX4" fmla="*/ 2879 w 602316"/>
              <a:gd name="connsiteY4" fmla="*/ 443264 h 790105"/>
              <a:gd name="connsiteX5" fmla="*/ 97471 w 602316"/>
              <a:gd name="connsiteY5" fmla="*/ 706022 h 790105"/>
              <a:gd name="connsiteX6" fmla="*/ 276147 w 602316"/>
              <a:gd name="connsiteY6" fmla="*/ 790105 h 79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316" h="790105">
                <a:moveTo>
                  <a:pt x="559926" y="632450"/>
                </a:moveTo>
                <a:cubicBezTo>
                  <a:pt x="607222" y="443264"/>
                  <a:pt x="615982" y="348671"/>
                  <a:pt x="580947" y="243567"/>
                </a:cubicBezTo>
                <a:cubicBezTo>
                  <a:pt x="545913" y="138464"/>
                  <a:pt x="437305" y="17594"/>
                  <a:pt x="349719" y="1829"/>
                </a:cubicBezTo>
                <a:cubicBezTo>
                  <a:pt x="262133" y="-13936"/>
                  <a:pt x="113237" y="75403"/>
                  <a:pt x="55430" y="148975"/>
                </a:cubicBezTo>
                <a:cubicBezTo>
                  <a:pt x="-2377" y="222547"/>
                  <a:pt x="-4128" y="350423"/>
                  <a:pt x="2879" y="443264"/>
                </a:cubicBezTo>
                <a:cubicBezTo>
                  <a:pt x="9886" y="536105"/>
                  <a:pt x="51926" y="648215"/>
                  <a:pt x="97471" y="706022"/>
                </a:cubicBezTo>
                <a:cubicBezTo>
                  <a:pt x="143016" y="763829"/>
                  <a:pt x="208705" y="767332"/>
                  <a:pt x="276147" y="790105"/>
                </a:cubicBezTo>
              </a:path>
            </a:pathLst>
          </a:custGeom>
          <a:noFill/>
          <a:ln w="41275">
            <a:solidFill>
              <a:schemeClr val="accent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50105" y="2327961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9.2 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6121" y="3641586"/>
            <a:ext cx="1664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SJA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80919" y="3641586"/>
            <a:ext cx="1769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NHA</a:t>
            </a:r>
          </a:p>
        </p:txBody>
      </p:sp>
    </p:spTree>
    <p:extLst>
      <p:ext uri="{BB962C8B-B14F-4D97-AF65-F5344CB8AC3E}">
        <p14:creationId xmlns:p14="http://schemas.microsoft.com/office/powerpoint/2010/main" val="3257808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1" y="0"/>
            <a:ext cx="12020679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321" y="14735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2019 MOUND EXPERIMENT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613" y="594598"/>
            <a:ext cx="521008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chemeClr val="bg1"/>
                </a:solidFill>
              </a:rPr>
              <a:t>TAG RELEASES – Paired SJS &amp; NHS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Aug: no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29 Aug: 2 s &lt; SJS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6 Sept: SJS impact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rgbClr val="CF219D"/>
                </a:solidFill>
              </a:rPr>
              <a:t>13 Sept: Estuary Release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Sept: NHS impact, SJS impact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85490" y="4669833"/>
            <a:ext cx="199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F219D"/>
                </a:solidFill>
              </a:rPr>
              <a:t>0 Ocean detections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608619" y="4708685"/>
            <a:ext cx="150821" cy="448269"/>
          </a:xfrm>
          <a:prstGeom prst="straightConnector1">
            <a:avLst/>
          </a:prstGeom>
          <a:ln w="41275">
            <a:solidFill>
              <a:srgbClr val="CF219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855612" y="5342722"/>
            <a:ext cx="416029" cy="290823"/>
          </a:xfrm>
          <a:prstGeom prst="straightConnector1">
            <a:avLst/>
          </a:prstGeom>
          <a:ln w="41275">
            <a:solidFill>
              <a:srgbClr val="CF219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7052440" y="4546674"/>
            <a:ext cx="451945" cy="16814"/>
          </a:xfrm>
          <a:prstGeom prst="straightConnector1">
            <a:avLst/>
          </a:prstGeom>
          <a:ln w="41275">
            <a:solidFill>
              <a:srgbClr val="CF219D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019595" y="4177342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F219D"/>
                </a:solidFill>
              </a:rPr>
              <a:t>(2)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72647" y="4708685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F219D"/>
                </a:solidFill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3598801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25" y="0"/>
            <a:ext cx="12020679" cy="685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6372726" y="5273842"/>
            <a:ext cx="685199" cy="365058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6175643" y="3848625"/>
            <a:ext cx="873570" cy="1934554"/>
          </a:xfrm>
          <a:custGeom>
            <a:avLst/>
            <a:gdLst>
              <a:gd name="connsiteX0" fmla="*/ 134856 w 787999"/>
              <a:gd name="connsiteY0" fmla="*/ 0 h 2423885"/>
              <a:gd name="connsiteX1" fmla="*/ 47771 w 787999"/>
              <a:gd name="connsiteY1" fmla="*/ 1422400 h 2423885"/>
              <a:gd name="connsiteX2" fmla="*/ 787999 w 787999"/>
              <a:gd name="connsiteY2" fmla="*/ 2423885 h 2423885"/>
              <a:gd name="connsiteX0" fmla="*/ 138071 w 834757"/>
              <a:gd name="connsiteY0" fmla="*/ 0 h 2032000"/>
              <a:gd name="connsiteX1" fmla="*/ 50986 w 834757"/>
              <a:gd name="connsiteY1" fmla="*/ 1422400 h 2032000"/>
              <a:gd name="connsiteX2" fmla="*/ 834757 w 834757"/>
              <a:gd name="connsiteY2" fmla="*/ 2032000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4757" h="2032000">
                <a:moveTo>
                  <a:pt x="138071" y="0"/>
                </a:moveTo>
                <a:cubicBezTo>
                  <a:pt x="40100" y="509209"/>
                  <a:pt x="-65128" y="1083733"/>
                  <a:pt x="50986" y="1422400"/>
                </a:cubicBezTo>
                <a:cubicBezTo>
                  <a:pt x="167100" y="1761067"/>
                  <a:pt x="812986" y="1966686"/>
                  <a:pt x="834757" y="2032000"/>
                </a:cubicBezTo>
              </a:path>
            </a:pathLst>
          </a:cu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049213" y="5783179"/>
            <a:ext cx="298071" cy="448269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15325" y="5089176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(5; </a:t>
            </a:r>
            <a:r>
              <a:rPr lang="en-US" dirty="0" err="1">
                <a:solidFill>
                  <a:srgbClr val="92D050"/>
                </a:solidFill>
              </a:rPr>
              <a:t>7.3d</a:t>
            </a:r>
            <a:r>
              <a:rPr lang="en-US" dirty="0">
                <a:solidFill>
                  <a:srgbClr val="92D050"/>
                </a:solidFill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321" y="14735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2019 MOUND EXPERIMENT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613" y="594598"/>
            <a:ext cx="521008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chemeClr val="bg1"/>
                </a:solidFill>
              </a:rPr>
              <a:t>TAG RELEASES – Paired SJS &amp; NHS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20 Aug: no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29 Aug: 2 s &lt; SJS deposition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6 Sept: SJS impact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13 Sept: Estuary Release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accent2"/>
                </a:solidFill>
              </a:rPr>
              <a:t>20 Sept: NHS impact, SJS impact</a:t>
            </a:r>
          </a:p>
          <a:p>
            <a:pPr marL="342900" indent="-342900">
              <a:buAutoNum type="arabicPeriod"/>
            </a:pP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253850" y="749875"/>
            <a:ext cx="24287" cy="2693860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49145" y="732350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(</a:t>
            </a:r>
            <a:r>
              <a:rPr lang="en-US" b="1" dirty="0" err="1">
                <a:solidFill>
                  <a:schemeClr val="accent1"/>
                </a:solidFill>
              </a:rPr>
              <a:t>7.9d</a:t>
            </a:r>
            <a:r>
              <a:rPr lang="en-US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3736" y="5875203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</a:t>
            </a:r>
            <a:r>
              <a:rPr lang="en-US" dirty="0" err="1">
                <a:solidFill>
                  <a:schemeClr val="accent1"/>
                </a:solidFill>
              </a:rPr>
              <a:t>10.1d</a:t>
            </a:r>
            <a:r>
              <a:rPr lang="en-US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82463" y="477042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</a:t>
            </a:r>
            <a:r>
              <a:rPr lang="en-US" dirty="0" err="1">
                <a:solidFill>
                  <a:schemeClr val="accent1"/>
                </a:solidFill>
              </a:rPr>
              <a:t>23.8d</a:t>
            </a:r>
            <a:r>
              <a:rPr lang="en-US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25" name="Freeform 24"/>
          <p:cNvSpPr/>
          <p:nvPr/>
        </p:nvSpPr>
        <p:spPr>
          <a:xfrm rot="19585657" flipH="1">
            <a:off x="6331287" y="4661426"/>
            <a:ext cx="1260815" cy="502161"/>
          </a:xfrm>
          <a:custGeom>
            <a:avLst/>
            <a:gdLst>
              <a:gd name="connsiteX0" fmla="*/ 1729239 w 1729239"/>
              <a:gd name="connsiteY0" fmla="*/ 99800 h 215377"/>
              <a:gd name="connsiteX1" fmla="*/ 904291 w 1729239"/>
              <a:gd name="connsiteY1" fmla="*/ 408 h 215377"/>
              <a:gd name="connsiteX2" fmla="*/ 337761 w 1729239"/>
              <a:gd name="connsiteY2" fmla="*/ 69982 h 215377"/>
              <a:gd name="connsiteX3" fmla="*/ 29648 w 1729239"/>
              <a:gd name="connsiteY3" fmla="*/ 199191 h 215377"/>
              <a:gd name="connsiteX4" fmla="*/ 29648 w 1729239"/>
              <a:gd name="connsiteY4" fmla="*/ 209130 h 215377"/>
              <a:gd name="connsiteX0" fmla="*/ 1729239 w 1729239"/>
              <a:gd name="connsiteY0" fmla="*/ 50195 h 165772"/>
              <a:gd name="connsiteX1" fmla="*/ 951394 w 1729239"/>
              <a:gd name="connsiteY1" fmla="*/ 3194 h 165772"/>
              <a:gd name="connsiteX2" fmla="*/ 337761 w 1729239"/>
              <a:gd name="connsiteY2" fmla="*/ 20377 h 165772"/>
              <a:gd name="connsiteX3" fmla="*/ 29648 w 1729239"/>
              <a:gd name="connsiteY3" fmla="*/ 149586 h 165772"/>
              <a:gd name="connsiteX4" fmla="*/ 29648 w 1729239"/>
              <a:gd name="connsiteY4" fmla="*/ 159525 h 165772"/>
              <a:gd name="connsiteX0" fmla="*/ 1729239 w 1729239"/>
              <a:gd name="connsiteY0" fmla="*/ 48307 h 163884"/>
              <a:gd name="connsiteX1" fmla="*/ 951394 w 1729239"/>
              <a:gd name="connsiteY1" fmla="*/ 1306 h 163884"/>
              <a:gd name="connsiteX2" fmla="*/ 449668 w 1729239"/>
              <a:gd name="connsiteY2" fmla="*/ 74119 h 163884"/>
              <a:gd name="connsiteX3" fmla="*/ 29648 w 1729239"/>
              <a:gd name="connsiteY3" fmla="*/ 147698 h 163884"/>
              <a:gd name="connsiteX4" fmla="*/ 29648 w 1729239"/>
              <a:gd name="connsiteY4" fmla="*/ 157637 h 163884"/>
              <a:gd name="connsiteX0" fmla="*/ 1729239 w 1729239"/>
              <a:gd name="connsiteY0" fmla="*/ 47336 h 162913"/>
              <a:gd name="connsiteX1" fmla="*/ 951394 w 1729239"/>
              <a:gd name="connsiteY1" fmla="*/ 335 h 162913"/>
              <a:gd name="connsiteX2" fmla="*/ 441168 w 1729239"/>
              <a:gd name="connsiteY2" fmla="*/ 56044 h 162913"/>
              <a:gd name="connsiteX3" fmla="*/ 29648 w 1729239"/>
              <a:gd name="connsiteY3" fmla="*/ 146727 h 162913"/>
              <a:gd name="connsiteX4" fmla="*/ 29648 w 1729239"/>
              <a:gd name="connsiteY4" fmla="*/ 156666 h 162913"/>
              <a:gd name="connsiteX0" fmla="*/ 1796252 w 1796252"/>
              <a:gd name="connsiteY0" fmla="*/ 47336 h 173789"/>
              <a:gd name="connsiteX1" fmla="*/ 1018407 w 1796252"/>
              <a:gd name="connsiteY1" fmla="*/ 335 h 173789"/>
              <a:gd name="connsiteX2" fmla="*/ 508181 w 1796252"/>
              <a:gd name="connsiteY2" fmla="*/ 56044 h 173789"/>
              <a:gd name="connsiteX3" fmla="*/ 96661 w 1796252"/>
              <a:gd name="connsiteY3" fmla="*/ 146727 h 173789"/>
              <a:gd name="connsiteX4" fmla="*/ 5779 w 1796252"/>
              <a:gd name="connsiteY4" fmla="*/ 171582 h 173789"/>
              <a:gd name="connsiteX0" fmla="*/ 1761835 w 1761835"/>
              <a:gd name="connsiteY0" fmla="*/ 51302 h 173521"/>
              <a:gd name="connsiteX1" fmla="*/ 1018407 w 1761835"/>
              <a:gd name="connsiteY1" fmla="*/ 67 h 173521"/>
              <a:gd name="connsiteX2" fmla="*/ 508181 w 1761835"/>
              <a:gd name="connsiteY2" fmla="*/ 55776 h 173521"/>
              <a:gd name="connsiteX3" fmla="*/ 96661 w 1761835"/>
              <a:gd name="connsiteY3" fmla="*/ 146459 h 173521"/>
              <a:gd name="connsiteX4" fmla="*/ 5779 w 1761835"/>
              <a:gd name="connsiteY4" fmla="*/ 171314 h 17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1835" h="173521">
                <a:moveTo>
                  <a:pt x="1761835" y="51302"/>
                </a:moveTo>
                <a:cubicBezTo>
                  <a:pt x="1465317" y="4091"/>
                  <a:pt x="1227349" y="-679"/>
                  <a:pt x="1018407" y="67"/>
                </a:cubicBezTo>
                <a:cubicBezTo>
                  <a:pt x="809465" y="813"/>
                  <a:pt x="661805" y="31377"/>
                  <a:pt x="508181" y="55776"/>
                </a:cubicBezTo>
                <a:cubicBezTo>
                  <a:pt x="354557" y="80175"/>
                  <a:pt x="148013" y="123268"/>
                  <a:pt x="96661" y="146459"/>
                </a:cubicBezTo>
                <a:cubicBezTo>
                  <a:pt x="45309" y="169650"/>
                  <a:pt x="-19897" y="177940"/>
                  <a:pt x="5779" y="171314"/>
                </a:cubicBezTo>
              </a:path>
            </a:pathLst>
          </a:custGeom>
          <a:noFill/>
          <a:ln w="41275">
            <a:solidFill>
              <a:srgbClr val="92D05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188206" y="4717824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(</a:t>
            </a:r>
            <a:r>
              <a:rPr lang="en-US" dirty="0" err="1">
                <a:solidFill>
                  <a:srgbClr val="92D050"/>
                </a:solidFill>
              </a:rPr>
              <a:t>31d</a:t>
            </a:r>
            <a:r>
              <a:rPr lang="en-US" dirty="0">
                <a:solidFill>
                  <a:srgbClr val="92D050"/>
                </a:solidFill>
              </a:rPr>
              <a:t>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188206" y="5783179"/>
            <a:ext cx="150821" cy="448269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63616" y="5745382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(2; </a:t>
            </a:r>
            <a:r>
              <a:rPr lang="en-US" dirty="0" err="1">
                <a:solidFill>
                  <a:srgbClr val="92D050"/>
                </a:solidFill>
              </a:rPr>
              <a:t>0.88d</a:t>
            </a:r>
            <a:r>
              <a:rPr lang="en-US" dirty="0">
                <a:solidFill>
                  <a:srgbClr val="92D050"/>
                </a:solidFill>
              </a:rPr>
              <a:t>)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5923565"/>
              </p:ext>
            </p:extLst>
          </p:nvPr>
        </p:nvGraphicFramePr>
        <p:xfrm>
          <a:off x="2748639" y="3443735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SPW 13.0 Graph" r:id="rId4" imgW="5664553" imgH="4890477" progId="SigmaPlotGraphicObject.12">
                  <p:embed/>
                </p:oleObj>
              </mc:Choice>
              <mc:Fallback>
                <p:oleObj name="SPW 13.0 Graph" r:id="rId4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48639" y="3443735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484978"/>
              </p:ext>
            </p:extLst>
          </p:nvPr>
        </p:nvGraphicFramePr>
        <p:xfrm>
          <a:off x="171321" y="3438329"/>
          <a:ext cx="2424962" cy="2093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SPW 13.0 Graph" r:id="rId6" imgW="5664553" imgH="4890477" progId="SigmaPlotGraphicObject.12">
                  <p:embed/>
                </p:oleObj>
              </mc:Choice>
              <mc:Fallback>
                <p:oleObj name="SPW 13.0 Graph" r:id="rId6" imgW="5664553" imgH="4890477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1321" y="3438329"/>
                        <a:ext cx="2424962" cy="2093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726121" y="3641586"/>
            <a:ext cx="1664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SJA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80919" y="3641586"/>
            <a:ext cx="1769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RESIDENCE IN NHA</a:t>
            </a:r>
          </a:p>
        </p:txBody>
      </p:sp>
    </p:spTree>
    <p:extLst>
      <p:ext uri="{BB962C8B-B14F-4D97-AF65-F5344CB8AC3E}">
        <p14:creationId xmlns:p14="http://schemas.microsoft.com/office/powerpoint/2010/main" val="3604946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71" y="-1166"/>
            <a:ext cx="10058400" cy="6687601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7524275" y="2132049"/>
            <a:ext cx="705678" cy="437322"/>
          </a:xfrm>
          <a:prstGeom prst="straightConnector1">
            <a:avLst/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rc 4"/>
          <p:cNvSpPr/>
          <p:nvPr/>
        </p:nvSpPr>
        <p:spPr>
          <a:xfrm>
            <a:off x="6030868" y="3431539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5924144" y="3005847"/>
            <a:ext cx="1068190" cy="1225702"/>
          </a:xfrm>
          <a:custGeom>
            <a:avLst/>
            <a:gdLst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81051 w 2058232"/>
              <a:gd name="connsiteY3" fmla="*/ 180667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51555 w 2058232"/>
              <a:gd name="connsiteY3" fmla="*/ 198365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51829 w 2094480"/>
              <a:gd name="connsiteY0" fmla="*/ 0 h 3923071"/>
              <a:gd name="connsiteX1" fmla="*/ 209 w 2094480"/>
              <a:gd name="connsiteY1" fmla="*/ 700549 h 3923071"/>
              <a:gd name="connsiteX2" fmla="*/ 73951 w 2094480"/>
              <a:gd name="connsiteY2" fmla="*/ 1334729 h 3923071"/>
              <a:gd name="connsiteX3" fmla="*/ 287803 w 2094480"/>
              <a:gd name="connsiteY3" fmla="*/ 1983658 h 3923071"/>
              <a:gd name="connsiteX4" fmla="*/ 708132 w 2094480"/>
              <a:gd name="connsiteY4" fmla="*/ 2684207 h 3923071"/>
              <a:gd name="connsiteX5" fmla="*/ 1062093 w 2094480"/>
              <a:gd name="connsiteY5" fmla="*/ 3089787 h 3923071"/>
              <a:gd name="connsiteX6" fmla="*/ 1659403 w 2094480"/>
              <a:gd name="connsiteY6" fmla="*/ 3694471 h 3923071"/>
              <a:gd name="connsiteX7" fmla="*/ 2094480 w 2094480"/>
              <a:gd name="connsiteY7" fmla="*/ 3923071 h 3923071"/>
              <a:gd name="connsiteX8" fmla="*/ 2094480 w 2094480"/>
              <a:gd name="connsiteY8" fmla="*/ 3923071 h 3923071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662361 w 2097438"/>
              <a:gd name="connsiteY6" fmla="*/ 3716593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628691 w 2097438"/>
              <a:gd name="connsiteY3" fmla="*/ 1836815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43967 w 2123489"/>
              <a:gd name="connsiteY0" fmla="*/ 0 h 3945193"/>
              <a:gd name="connsiteX1" fmla="*/ 29218 w 2123489"/>
              <a:gd name="connsiteY1" fmla="*/ 722671 h 3945193"/>
              <a:gd name="connsiteX2" fmla="*/ 460768 w 2123489"/>
              <a:gd name="connsiteY2" fmla="*/ 1148129 h 3945193"/>
              <a:gd name="connsiteX3" fmla="*/ 654742 w 2123489"/>
              <a:gd name="connsiteY3" fmla="*/ 1836815 h 3945193"/>
              <a:gd name="connsiteX4" fmla="*/ 925984 w 2123489"/>
              <a:gd name="connsiteY4" fmla="*/ 2577121 h 3945193"/>
              <a:gd name="connsiteX5" fmla="*/ 1200433 w 2123489"/>
              <a:gd name="connsiteY5" fmla="*/ 3062213 h 3945193"/>
              <a:gd name="connsiteX6" fmla="*/ 1622044 w 2123489"/>
              <a:gd name="connsiteY6" fmla="*/ 3642851 h 3945193"/>
              <a:gd name="connsiteX7" fmla="*/ 2123489 w 2123489"/>
              <a:gd name="connsiteY7" fmla="*/ 3945193 h 3945193"/>
              <a:gd name="connsiteX8" fmla="*/ 2123489 w 2123489"/>
              <a:gd name="connsiteY8" fmla="*/ 3945193 h 3945193"/>
              <a:gd name="connsiteX0" fmla="*/ 221 w 2079743"/>
              <a:gd name="connsiteY0" fmla="*/ 0 h 3945193"/>
              <a:gd name="connsiteX1" fmla="*/ 343280 w 2079743"/>
              <a:gd name="connsiteY1" fmla="*/ 504010 h 3945193"/>
              <a:gd name="connsiteX2" fmla="*/ 417022 w 2079743"/>
              <a:gd name="connsiteY2" fmla="*/ 1148129 h 3945193"/>
              <a:gd name="connsiteX3" fmla="*/ 610996 w 2079743"/>
              <a:gd name="connsiteY3" fmla="*/ 1836815 h 3945193"/>
              <a:gd name="connsiteX4" fmla="*/ 882238 w 2079743"/>
              <a:gd name="connsiteY4" fmla="*/ 2577121 h 3945193"/>
              <a:gd name="connsiteX5" fmla="*/ 1156687 w 2079743"/>
              <a:gd name="connsiteY5" fmla="*/ 3062213 h 3945193"/>
              <a:gd name="connsiteX6" fmla="*/ 1578298 w 2079743"/>
              <a:gd name="connsiteY6" fmla="*/ 3642851 h 3945193"/>
              <a:gd name="connsiteX7" fmla="*/ 2079743 w 2079743"/>
              <a:gd name="connsiteY7" fmla="*/ 3945193 h 3945193"/>
              <a:gd name="connsiteX8" fmla="*/ 2079743 w 2079743"/>
              <a:gd name="connsiteY8" fmla="*/ 3945193 h 3945193"/>
              <a:gd name="connsiteX0" fmla="*/ 3641 w 1755172"/>
              <a:gd name="connsiteY0" fmla="*/ 0 h 4104219"/>
              <a:gd name="connsiteX1" fmla="*/ 18709 w 1755172"/>
              <a:gd name="connsiteY1" fmla="*/ 663036 h 4104219"/>
              <a:gd name="connsiteX2" fmla="*/ 92451 w 1755172"/>
              <a:gd name="connsiteY2" fmla="*/ 1307155 h 4104219"/>
              <a:gd name="connsiteX3" fmla="*/ 286425 w 1755172"/>
              <a:gd name="connsiteY3" fmla="*/ 1995841 h 4104219"/>
              <a:gd name="connsiteX4" fmla="*/ 557667 w 1755172"/>
              <a:gd name="connsiteY4" fmla="*/ 2736147 h 4104219"/>
              <a:gd name="connsiteX5" fmla="*/ 832116 w 1755172"/>
              <a:gd name="connsiteY5" fmla="*/ 3221239 h 4104219"/>
              <a:gd name="connsiteX6" fmla="*/ 1253727 w 1755172"/>
              <a:gd name="connsiteY6" fmla="*/ 3801877 h 4104219"/>
              <a:gd name="connsiteX7" fmla="*/ 1755172 w 1755172"/>
              <a:gd name="connsiteY7" fmla="*/ 4104219 h 4104219"/>
              <a:gd name="connsiteX8" fmla="*/ 1755172 w 1755172"/>
              <a:gd name="connsiteY8" fmla="*/ 4104219 h 4104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5172" h="4104219">
                <a:moveTo>
                  <a:pt x="3641" y="0"/>
                </a:moveTo>
                <a:cubicBezTo>
                  <a:pt x="-5577" y="235360"/>
                  <a:pt x="3907" y="445177"/>
                  <a:pt x="18709" y="663036"/>
                </a:cubicBezTo>
                <a:cubicBezTo>
                  <a:pt x="33511" y="880895"/>
                  <a:pt x="47832" y="1085021"/>
                  <a:pt x="92451" y="1307155"/>
                </a:cubicBezTo>
                <a:cubicBezTo>
                  <a:pt x="137070" y="1529289"/>
                  <a:pt x="208889" y="1757676"/>
                  <a:pt x="286425" y="1995841"/>
                </a:cubicBezTo>
                <a:cubicBezTo>
                  <a:pt x="363961" y="2234006"/>
                  <a:pt x="466719" y="2531914"/>
                  <a:pt x="557667" y="2736147"/>
                </a:cubicBezTo>
                <a:cubicBezTo>
                  <a:pt x="648616" y="2940380"/>
                  <a:pt x="716106" y="3043617"/>
                  <a:pt x="832116" y="3221239"/>
                </a:cubicBezTo>
                <a:cubicBezTo>
                  <a:pt x="948126" y="3398861"/>
                  <a:pt x="1099884" y="3654714"/>
                  <a:pt x="1253727" y="3801877"/>
                </a:cubicBezTo>
                <a:cubicBezTo>
                  <a:pt x="1407570" y="3949040"/>
                  <a:pt x="1671598" y="4053829"/>
                  <a:pt x="1755172" y="4104219"/>
                </a:cubicBezTo>
                <a:lnTo>
                  <a:pt x="1755172" y="4104219"/>
                </a:lnTo>
              </a:path>
            </a:pathLst>
          </a:custGeom>
          <a:noFill/>
          <a:ln w="111125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786241" y="4673929"/>
            <a:ext cx="198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5846323" y="2375257"/>
            <a:ext cx="2664251" cy="922420"/>
          </a:xfrm>
          <a:custGeom>
            <a:avLst/>
            <a:gdLst>
              <a:gd name="connsiteX0" fmla="*/ 1729239 w 1729239"/>
              <a:gd name="connsiteY0" fmla="*/ 99800 h 215377"/>
              <a:gd name="connsiteX1" fmla="*/ 904291 w 1729239"/>
              <a:gd name="connsiteY1" fmla="*/ 408 h 215377"/>
              <a:gd name="connsiteX2" fmla="*/ 337761 w 1729239"/>
              <a:gd name="connsiteY2" fmla="*/ 69982 h 215377"/>
              <a:gd name="connsiteX3" fmla="*/ 29648 w 1729239"/>
              <a:gd name="connsiteY3" fmla="*/ 199191 h 215377"/>
              <a:gd name="connsiteX4" fmla="*/ 29648 w 1729239"/>
              <a:gd name="connsiteY4" fmla="*/ 209130 h 21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9239" h="215377">
                <a:moveTo>
                  <a:pt x="1729239" y="99800"/>
                </a:moveTo>
                <a:cubicBezTo>
                  <a:pt x="1432721" y="52589"/>
                  <a:pt x="1136204" y="5378"/>
                  <a:pt x="904291" y="408"/>
                </a:cubicBezTo>
                <a:cubicBezTo>
                  <a:pt x="672378" y="-4562"/>
                  <a:pt x="483535" y="36851"/>
                  <a:pt x="337761" y="69982"/>
                </a:cubicBezTo>
                <a:cubicBezTo>
                  <a:pt x="191987" y="103113"/>
                  <a:pt x="81000" y="176000"/>
                  <a:pt x="29648" y="199191"/>
                </a:cubicBezTo>
                <a:cubicBezTo>
                  <a:pt x="-21704" y="222382"/>
                  <a:pt x="3972" y="215756"/>
                  <a:pt x="29648" y="209130"/>
                </a:cubicBezTo>
              </a:path>
            </a:pathLst>
          </a:custGeom>
          <a:noFill/>
          <a:ln w="57150">
            <a:solidFill>
              <a:srgbClr val="00B05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838545" y="2363822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2/5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01192" y="544749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3158" y="21076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8391" y="518484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99889" y="322634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53974" y="3878095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14/17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8496" y="2543504"/>
            <a:ext cx="29450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Mean time = 4.52 ± 3.61 days</a:t>
            </a:r>
          </a:p>
          <a:p>
            <a:r>
              <a:rPr lang="en-US" dirty="0">
                <a:solidFill>
                  <a:srgbClr val="FF0000"/>
                </a:solidFill>
              </a:rPr>
              <a:t>Range = 1.14 – 12.19 days</a:t>
            </a:r>
          </a:p>
          <a:p>
            <a:r>
              <a:rPr lang="en-US" dirty="0"/>
              <a:t>  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1986348" y="3205656"/>
          <a:ext cx="2985048" cy="2537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SPW 13.0 Graph" r:id="rId4" imgW="5823214" imgH="4949786" progId="SigmaPlotGraphicObject.12">
                  <p:embed/>
                </p:oleObj>
              </mc:Choice>
              <mc:Fallback>
                <p:oleObj name="SPW 13.0 Graph" r:id="rId4" imgW="5823214" imgH="4949786" progId="SigmaPlotGraphicObject.12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6348" y="3205656"/>
                        <a:ext cx="2985048" cy="2537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-518284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2017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SJS</a:t>
            </a:r>
          </a:p>
        </p:txBody>
      </p:sp>
    </p:spTree>
    <p:extLst>
      <p:ext uri="{BB962C8B-B14F-4D97-AF65-F5344CB8AC3E}">
        <p14:creationId xmlns:p14="http://schemas.microsoft.com/office/powerpoint/2010/main" val="2433137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8485" y="0"/>
            <a:ext cx="10690697" cy="6858000"/>
            <a:chOff x="1524000" y="437154"/>
            <a:chExt cx="9144000" cy="59836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437154"/>
              <a:ext cx="9144000" cy="598369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927036" y="4581939"/>
              <a:ext cx="9516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SEASIDE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65645" y="798443"/>
              <a:ext cx="777679" cy="322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bg1"/>
                  </a:solidFill>
                </a:rPr>
                <a:t>LaPUSH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ight Arrow 5"/>
          <p:cNvSpPr/>
          <p:nvPr/>
        </p:nvSpPr>
        <p:spPr>
          <a:xfrm>
            <a:off x="5265682" y="4088523"/>
            <a:ext cx="1251678" cy="620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97213" y="4225158"/>
            <a:ext cx="994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RELEASE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7957" y="350640"/>
            <a:ext cx="464665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</a:rPr>
              <a:t>SUMMARY OF TAG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ACUTE IMPACT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NO EVIDENCE OF INCREASED MORTALITY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CRABS HIGHLY MOBILE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NORTHWARD MIGRATION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LIMITED IMPORT/EXPORT FROM ESTUARY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u="sng" dirty="0">
                <a:solidFill>
                  <a:schemeClr val="bg1"/>
                </a:solidFill>
              </a:rPr>
              <a:t>MOUND EXPERIMENTS</a:t>
            </a:r>
            <a:r>
              <a:rPr lang="en-US" dirty="0">
                <a:solidFill>
                  <a:schemeClr val="bg1"/>
                </a:solidFill>
              </a:rPr>
              <a:t> (PRELIMINARY)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SIMILAR RESIDENCE IN ARRAY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 BTW CONTROL &amp;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IMPACT –STRONG NORTHWARD MIGRATION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u="sng" dirty="0">
                <a:solidFill>
                  <a:schemeClr val="bg1"/>
                </a:solidFill>
              </a:rPr>
              <a:t>UNKNOWNS</a:t>
            </a:r>
            <a:r>
              <a:rPr lang="en-US" dirty="0">
                <a:solidFill>
                  <a:schemeClr val="bg1"/>
                </a:solidFill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EXTENT OF NORTHWARD MOVEMENT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CUMULATIVE EFFECT OF IMPACTS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797269" y="323718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30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49" y="0"/>
            <a:ext cx="10817051" cy="68622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5811" y="154984"/>
            <a:ext cx="374523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OPPORTUNITY FOR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EXAMINE LARGE-SCALE MIGRATION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FILL IN GAP BEWTEEN MCR AND OLYMPIC 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CRAB BEHAVIOR AND LOW DO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83474" y="2221446"/>
            <a:ext cx="1546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OLYMPIC GRID</a:t>
            </a:r>
          </a:p>
        </p:txBody>
      </p:sp>
      <p:sp>
        <p:nvSpPr>
          <p:cNvPr id="6" name="Rectangle 5"/>
          <p:cNvSpPr/>
          <p:nvPr/>
        </p:nvSpPr>
        <p:spPr>
          <a:xfrm>
            <a:off x="8197051" y="5690483"/>
            <a:ext cx="1347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MCR ARRAY </a:t>
            </a:r>
          </a:p>
        </p:txBody>
      </p:sp>
    </p:spTree>
    <p:extLst>
      <p:ext uri="{BB962C8B-B14F-4D97-AF65-F5344CB8AC3E}">
        <p14:creationId xmlns:p14="http://schemas.microsoft.com/office/powerpoint/2010/main" val="376864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29049" y="910861"/>
          <a:ext cx="11192017" cy="55340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4640">
                  <a:extLst>
                    <a:ext uri="{9D8B030D-6E8A-4147-A177-3AD203B41FA5}">
                      <a16:colId xmlns:a16="http://schemas.microsoft.com/office/drawing/2014/main" val="966838984"/>
                    </a:ext>
                  </a:extLst>
                </a:gridCol>
                <a:gridCol w="1967679">
                  <a:extLst>
                    <a:ext uri="{9D8B030D-6E8A-4147-A177-3AD203B41FA5}">
                      <a16:colId xmlns:a16="http://schemas.microsoft.com/office/drawing/2014/main" val="2146849262"/>
                    </a:ext>
                  </a:extLst>
                </a:gridCol>
                <a:gridCol w="1954108">
                  <a:extLst>
                    <a:ext uri="{9D8B030D-6E8A-4147-A177-3AD203B41FA5}">
                      <a16:colId xmlns:a16="http://schemas.microsoft.com/office/drawing/2014/main" val="792799275"/>
                    </a:ext>
                  </a:extLst>
                </a:gridCol>
                <a:gridCol w="1984640">
                  <a:extLst>
                    <a:ext uri="{9D8B030D-6E8A-4147-A177-3AD203B41FA5}">
                      <a16:colId xmlns:a16="http://schemas.microsoft.com/office/drawing/2014/main" val="4020837285"/>
                    </a:ext>
                  </a:extLst>
                </a:gridCol>
                <a:gridCol w="1624551">
                  <a:extLst>
                    <a:ext uri="{9D8B030D-6E8A-4147-A177-3AD203B41FA5}">
                      <a16:colId xmlns:a16="http://schemas.microsoft.com/office/drawing/2014/main" val="1162713645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2065099979"/>
                    </a:ext>
                  </a:extLst>
                </a:gridCol>
              </a:tblGrid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METHOD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PURPOSE &amp;</a:t>
                      </a:r>
                    </a:p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ORGANISMS 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DATA TYPE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PROS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CONS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FINDINGS</a:t>
                      </a:r>
                      <a:endParaRPr lang="en-US" sz="18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034491"/>
                  </a:ext>
                </a:extLst>
              </a:tr>
              <a:tr h="883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BENTHIC VIDEO SLED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DETERMINE DENSITY AND SPATIAL DISTRIBUTION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LARGER MOBILE EPIFAUNA AND SESSILE INVERTEBRATES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SURVEY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BEFORE-IMPACT-AFTER EXPERIMENTAL DESIGN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RAPID SAMPLING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HIGH REPRODUCIBILITY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VISIBILITY-LIMITED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SPECIALIZED ANALYSIS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TEMPORAL</a:t>
                      </a:r>
                      <a:r>
                        <a:rPr lang="en-US" sz="1200" u="none" strike="noStrike" baseline="0" dirty="0">
                          <a:solidFill>
                            <a:srgbClr val="00B050"/>
                          </a:solidFill>
                          <a:effectLst/>
                        </a:rPr>
                        <a:t> EFFCT &gt; TREATMENT EFFECT</a:t>
                      </a:r>
                      <a:endParaRPr lang="en-US" sz="1200" u="none" strike="noStrike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en-US" sz="12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LOWER AT SJS THAN DWS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757847"/>
                  </a:ext>
                </a:extLst>
              </a:tr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BAITED CRAB POTS WITH FINE MESH LINING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TIME SERIES OF ABUNDANCE &amp; SIZE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PRIMARILY CRAB, SOME GASTROPODS, FISH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 SIZE FREQUENCY DATA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 INDIVIDUAL METRICS (SEX. LIMB LOSS, ECT)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"HANDS ON" DATA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 COMPATIBLE WITH OLDER DATA SETS.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 VISIBILITY-INDEPENDENT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REQUIRES 2 CONSECUTIVE CRUISE DAYS FOR 24-H SOAK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NO TREATMENT EFFECT</a:t>
                      </a:r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MAINLY ADULTS</a:t>
                      </a:r>
                      <a:r>
                        <a:rPr lang="en-US" sz="1200" u="none" strike="noStrike" baseline="0" dirty="0">
                          <a:effectLst/>
                        </a:rPr>
                        <a:t>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baseline="0" dirty="0">
                          <a:effectLst/>
                        </a:rPr>
                        <a:t>MALES &gt; FEMALES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151932"/>
                  </a:ext>
                </a:extLst>
              </a:tr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BENTHIC VIDEO LANDER (CAMPOD)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ACUTE EFFECTS OF DEPOSITION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MOBILE MACROINVERTEBRATES &amp; FISH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PRESENCE/ABSENCE RELATIVE TO DEPOSITION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IMPACT-CONTROL EXPERIMENTS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EASILY DEPLOYED AND ANALYZED 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BEHAVIORAL OBSERVATIONS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LIMITED BATTERY LIFE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 VISIBILITY-LIMITED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SIG IMPACT</a:t>
                      </a:r>
                      <a:r>
                        <a:rPr lang="en-US" sz="1200" u="none" strike="noStrike" baseline="0" dirty="0">
                          <a:solidFill>
                            <a:srgbClr val="00B050"/>
                          </a:solidFill>
                          <a:effectLst/>
                        </a:rPr>
                        <a:t> EFFECT</a:t>
                      </a:r>
                      <a:endParaRPr lang="en-US" sz="1200" u="none" strike="noStrike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SEDIMENT LEVEL MINIMAL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SHORT DURATION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607453"/>
                  </a:ext>
                </a:extLst>
              </a:tr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ACOUSTIC TAGS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ACUTE AND LONG-TERM MOVEMENTS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DUNGENESS CRABS (STURGEON, SHARKS)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IMPACT-CONTROL DESIGN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FINE SCALE, INDIVIDUAL BEHAVIOR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Tx/>
                        <a:buChar char="●"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</a:rPr>
                        <a:t>VISIBILITY-INDEPENDENT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 TERM BEHAVIORAL DATA</a:t>
                      </a: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SPECIALIZED ANALYSIS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SPATIAL SCALE RECEIVER-LIMITED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SLIGHT IMPACT EFFECT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HIGHLY MOBILE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MIGRATION</a:t>
                      </a:r>
                      <a:r>
                        <a:rPr lang="en-US" sz="1200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 NORTH?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CUMULATIVE EFFECT?</a:t>
                      </a:r>
                    </a:p>
                    <a:p>
                      <a:pPr marL="0" indent="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655901"/>
                  </a:ext>
                </a:extLst>
              </a:tr>
              <a:tr h="82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ENVIRONMENTAL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BUOY</a:t>
                      </a: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COLLECT</a:t>
                      </a:r>
                      <a:r>
                        <a:rPr lang="en-US" sz="1200" u="none" strike="noStrike" baseline="0" dirty="0">
                          <a:effectLst/>
                        </a:rPr>
                        <a:t> BIOPHYSICAL METRICS</a:t>
                      </a:r>
                      <a:endParaRPr lang="en-US" sz="1200" u="none" strike="noStrike" dirty="0">
                        <a:effectLst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TIME SERIES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DEPTH STRATIFIED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Tx/>
                        <a:buChar char="●"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</a:rPr>
                        <a:t>PROVIDES CONTEXT</a:t>
                      </a:r>
                      <a:r>
                        <a:rPr lang="en-US" sz="1200" u="none" strike="noStrike" baseline="0" dirty="0">
                          <a:effectLst/>
                        </a:rPr>
                        <a:t> TO ALL DATA COLLECTION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CAPTURES EVENT SCALE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 TERM DATA (CLIMATE CHANGE)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Tx/>
                        <a:buFontTx/>
                        <a:buChar char="●"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</a:rPr>
                        <a:t>VISIBILITY-INDEPENDENT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 TERM DATA</a:t>
                      </a:r>
                    </a:p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Clr>
                          <a:schemeClr val="accent1">
                            <a:lumMod val="75000"/>
                          </a:schemeClr>
                        </a:buClr>
                        <a:buFontTx/>
                        <a:buChar char="●"/>
                      </a:pPr>
                      <a:r>
                        <a:rPr lang="en-US" sz="1200" u="none" strike="noStrike" dirty="0">
                          <a:effectLst/>
                        </a:rPr>
                        <a:t>PHYSICAL CONDITIONS (HIGH TEMP, LOW</a:t>
                      </a:r>
                      <a:r>
                        <a:rPr lang="en-US" sz="1200" u="none" strike="noStrike" baseline="0" dirty="0">
                          <a:effectLst/>
                        </a:rPr>
                        <a:t> DO) MAY EFFECT BEHAVIOR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32" marR="8532" marT="85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7230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77081" y="444843"/>
            <a:ext cx="7328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COMPARISON OF METHODS USED IN BENTHIC MCR BENTHIC IMPACT STUDY</a:t>
            </a:r>
          </a:p>
        </p:txBody>
      </p:sp>
    </p:spTree>
    <p:extLst>
      <p:ext uri="{BB962C8B-B14F-4D97-AF65-F5344CB8AC3E}">
        <p14:creationId xmlns:p14="http://schemas.microsoft.com/office/powerpoint/2010/main" val="2021866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80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698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86" y="0"/>
            <a:ext cx="84558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71120" y="-9144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2014-2015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45280" y="2743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45200" y="456184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1953888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86" y="0"/>
            <a:ext cx="845582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71120" y="-9144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2015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RELEASE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7440" y="4673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ESSAYONS TRACK</a:t>
            </a:r>
          </a:p>
        </p:txBody>
      </p:sp>
    </p:spTree>
    <p:extLst>
      <p:ext uri="{BB962C8B-B14F-4D97-AF65-F5344CB8AC3E}">
        <p14:creationId xmlns:p14="http://schemas.microsoft.com/office/powerpoint/2010/main" val="3710707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71120" y="-9144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2016-2017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SJS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883" y="0"/>
            <a:ext cx="845582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00811" y="5202621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08869" y="4467247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2397245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086" y="0"/>
            <a:ext cx="84558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71120" y="-91440"/>
            <a:ext cx="2296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2016 </a:t>
            </a:r>
            <a:r>
              <a:rPr lang="en-US" sz="2000" dirty="0">
                <a:solidFill>
                  <a:srgbClr val="FFFF00"/>
                </a:solidFill>
              </a:rPr>
              <a:t>&amp; </a:t>
            </a:r>
            <a:r>
              <a:rPr lang="en-US" sz="3200" dirty="0">
                <a:solidFill>
                  <a:srgbClr val="FFFF00"/>
                </a:solidFill>
              </a:rPr>
              <a:t>2017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0755" y="2772629"/>
            <a:ext cx="75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2015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7969" y="4816891"/>
            <a:ext cx="75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4114263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4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6080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2016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53200" y="5161280"/>
            <a:ext cx="112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ARRAY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64480" y="4297680"/>
            <a:ext cx="112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GATE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6640" y="1026160"/>
            <a:ext cx="112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SENTINEL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49360" y="3596640"/>
            <a:ext cx="1127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ESTUARY</a:t>
            </a:r>
          </a:p>
          <a:p>
            <a:r>
              <a:rPr lang="en-US" dirty="0">
                <a:solidFill>
                  <a:srgbClr val="FFFF00"/>
                </a:solidFill>
              </a:rPr>
              <a:t>SENTINEL</a:t>
            </a:r>
          </a:p>
        </p:txBody>
      </p:sp>
    </p:spTree>
    <p:extLst>
      <p:ext uri="{BB962C8B-B14F-4D97-AF65-F5344CB8AC3E}">
        <p14:creationId xmlns:p14="http://schemas.microsoft.com/office/powerpoint/2010/main" val="1626166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26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86080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2016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97200" y="2885440"/>
            <a:ext cx="204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HYDROACOUSTIC SURVEY TRACK</a:t>
            </a:r>
          </a:p>
        </p:txBody>
      </p:sp>
    </p:spTree>
    <p:extLst>
      <p:ext uri="{BB962C8B-B14F-4D97-AF65-F5344CB8AC3E}">
        <p14:creationId xmlns:p14="http://schemas.microsoft.com/office/powerpoint/2010/main" val="1938331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71" y="-1166"/>
            <a:ext cx="10058400" cy="6687601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7524275" y="2132049"/>
            <a:ext cx="705678" cy="437322"/>
          </a:xfrm>
          <a:prstGeom prst="straightConnector1">
            <a:avLst/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rc 4"/>
          <p:cNvSpPr/>
          <p:nvPr/>
        </p:nvSpPr>
        <p:spPr>
          <a:xfrm>
            <a:off x="6030868" y="3431539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5924144" y="3005847"/>
            <a:ext cx="1068190" cy="1225702"/>
          </a:xfrm>
          <a:custGeom>
            <a:avLst/>
            <a:gdLst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81051 w 2058232"/>
              <a:gd name="connsiteY3" fmla="*/ 180667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51555 w 2058232"/>
              <a:gd name="connsiteY3" fmla="*/ 198365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51829 w 2094480"/>
              <a:gd name="connsiteY0" fmla="*/ 0 h 3923071"/>
              <a:gd name="connsiteX1" fmla="*/ 209 w 2094480"/>
              <a:gd name="connsiteY1" fmla="*/ 700549 h 3923071"/>
              <a:gd name="connsiteX2" fmla="*/ 73951 w 2094480"/>
              <a:gd name="connsiteY2" fmla="*/ 1334729 h 3923071"/>
              <a:gd name="connsiteX3" fmla="*/ 287803 w 2094480"/>
              <a:gd name="connsiteY3" fmla="*/ 1983658 h 3923071"/>
              <a:gd name="connsiteX4" fmla="*/ 708132 w 2094480"/>
              <a:gd name="connsiteY4" fmla="*/ 2684207 h 3923071"/>
              <a:gd name="connsiteX5" fmla="*/ 1062093 w 2094480"/>
              <a:gd name="connsiteY5" fmla="*/ 3089787 h 3923071"/>
              <a:gd name="connsiteX6" fmla="*/ 1659403 w 2094480"/>
              <a:gd name="connsiteY6" fmla="*/ 3694471 h 3923071"/>
              <a:gd name="connsiteX7" fmla="*/ 2094480 w 2094480"/>
              <a:gd name="connsiteY7" fmla="*/ 3923071 h 3923071"/>
              <a:gd name="connsiteX8" fmla="*/ 2094480 w 2094480"/>
              <a:gd name="connsiteY8" fmla="*/ 3923071 h 3923071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662361 w 2097438"/>
              <a:gd name="connsiteY6" fmla="*/ 3716593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628691 w 2097438"/>
              <a:gd name="connsiteY3" fmla="*/ 1836815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43967 w 2123489"/>
              <a:gd name="connsiteY0" fmla="*/ 0 h 3945193"/>
              <a:gd name="connsiteX1" fmla="*/ 29218 w 2123489"/>
              <a:gd name="connsiteY1" fmla="*/ 722671 h 3945193"/>
              <a:gd name="connsiteX2" fmla="*/ 460768 w 2123489"/>
              <a:gd name="connsiteY2" fmla="*/ 1148129 h 3945193"/>
              <a:gd name="connsiteX3" fmla="*/ 654742 w 2123489"/>
              <a:gd name="connsiteY3" fmla="*/ 1836815 h 3945193"/>
              <a:gd name="connsiteX4" fmla="*/ 925984 w 2123489"/>
              <a:gd name="connsiteY4" fmla="*/ 2577121 h 3945193"/>
              <a:gd name="connsiteX5" fmla="*/ 1200433 w 2123489"/>
              <a:gd name="connsiteY5" fmla="*/ 3062213 h 3945193"/>
              <a:gd name="connsiteX6" fmla="*/ 1622044 w 2123489"/>
              <a:gd name="connsiteY6" fmla="*/ 3642851 h 3945193"/>
              <a:gd name="connsiteX7" fmla="*/ 2123489 w 2123489"/>
              <a:gd name="connsiteY7" fmla="*/ 3945193 h 3945193"/>
              <a:gd name="connsiteX8" fmla="*/ 2123489 w 2123489"/>
              <a:gd name="connsiteY8" fmla="*/ 3945193 h 3945193"/>
              <a:gd name="connsiteX0" fmla="*/ 221 w 2079743"/>
              <a:gd name="connsiteY0" fmla="*/ 0 h 3945193"/>
              <a:gd name="connsiteX1" fmla="*/ 343280 w 2079743"/>
              <a:gd name="connsiteY1" fmla="*/ 504010 h 3945193"/>
              <a:gd name="connsiteX2" fmla="*/ 417022 w 2079743"/>
              <a:gd name="connsiteY2" fmla="*/ 1148129 h 3945193"/>
              <a:gd name="connsiteX3" fmla="*/ 610996 w 2079743"/>
              <a:gd name="connsiteY3" fmla="*/ 1836815 h 3945193"/>
              <a:gd name="connsiteX4" fmla="*/ 882238 w 2079743"/>
              <a:gd name="connsiteY4" fmla="*/ 2577121 h 3945193"/>
              <a:gd name="connsiteX5" fmla="*/ 1156687 w 2079743"/>
              <a:gd name="connsiteY5" fmla="*/ 3062213 h 3945193"/>
              <a:gd name="connsiteX6" fmla="*/ 1578298 w 2079743"/>
              <a:gd name="connsiteY6" fmla="*/ 3642851 h 3945193"/>
              <a:gd name="connsiteX7" fmla="*/ 2079743 w 2079743"/>
              <a:gd name="connsiteY7" fmla="*/ 3945193 h 3945193"/>
              <a:gd name="connsiteX8" fmla="*/ 2079743 w 2079743"/>
              <a:gd name="connsiteY8" fmla="*/ 3945193 h 3945193"/>
              <a:gd name="connsiteX0" fmla="*/ 3641 w 1755172"/>
              <a:gd name="connsiteY0" fmla="*/ 0 h 4104219"/>
              <a:gd name="connsiteX1" fmla="*/ 18709 w 1755172"/>
              <a:gd name="connsiteY1" fmla="*/ 663036 h 4104219"/>
              <a:gd name="connsiteX2" fmla="*/ 92451 w 1755172"/>
              <a:gd name="connsiteY2" fmla="*/ 1307155 h 4104219"/>
              <a:gd name="connsiteX3" fmla="*/ 286425 w 1755172"/>
              <a:gd name="connsiteY3" fmla="*/ 1995841 h 4104219"/>
              <a:gd name="connsiteX4" fmla="*/ 557667 w 1755172"/>
              <a:gd name="connsiteY4" fmla="*/ 2736147 h 4104219"/>
              <a:gd name="connsiteX5" fmla="*/ 832116 w 1755172"/>
              <a:gd name="connsiteY5" fmla="*/ 3221239 h 4104219"/>
              <a:gd name="connsiteX6" fmla="*/ 1253727 w 1755172"/>
              <a:gd name="connsiteY6" fmla="*/ 3801877 h 4104219"/>
              <a:gd name="connsiteX7" fmla="*/ 1755172 w 1755172"/>
              <a:gd name="connsiteY7" fmla="*/ 4104219 h 4104219"/>
              <a:gd name="connsiteX8" fmla="*/ 1755172 w 1755172"/>
              <a:gd name="connsiteY8" fmla="*/ 4104219 h 4104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5172" h="4104219">
                <a:moveTo>
                  <a:pt x="3641" y="0"/>
                </a:moveTo>
                <a:cubicBezTo>
                  <a:pt x="-5577" y="235360"/>
                  <a:pt x="3907" y="445177"/>
                  <a:pt x="18709" y="663036"/>
                </a:cubicBezTo>
                <a:cubicBezTo>
                  <a:pt x="33511" y="880895"/>
                  <a:pt x="47832" y="1085021"/>
                  <a:pt x="92451" y="1307155"/>
                </a:cubicBezTo>
                <a:cubicBezTo>
                  <a:pt x="137070" y="1529289"/>
                  <a:pt x="208889" y="1757676"/>
                  <a:pt x="286425" y="1995841"/>
                </a:cubicBezTo>
                <a:cubicBezTo>
                  <a:pt x="363961" y="2234006"/>
                  <a:pt x="466719" y="2531914"/>
                  <a:pt x="557667" y="2736147"/>
                </a:cubicBezTo>
                <a:cubicBezTo>
                  <a:pt x="648616" y="2940380"/>
                  <a:pt x="716106" y="3043617"/>
                  <a:pt x="832116" y="3221239"/>
                </a:cubicBezTo>
                <a:cubicBezTo>
                  <a:pt x="948126" y="3398861"/>
                  <a:pt x="1099884" y="3654714"/>
                  <a:pt x="1253727" y="3801877"/>
                </a:cubicBezTo>
                <a:cubicBezTo>
                  <a:pt x="1407570" y="3949040"/>
                  <a:pt x="1671598" y="4053829"/>
                  <a:pt x="1755172" y="4104219"/>
                </a:cubicBezTo>
                <a:lnTo>
                  <a:pt x="1755172" y="4104219"/>
                </a:lnTo>
              </a:path>
            </a:pathLst>
          </a:custGeom>
          <a:noFill/>
          <a:ln w="111125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786241" y="4673929"/>
            <a:ext cx="198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5846323" y="2375257"/>
            <a:ext cx="2664251" cy="922420"/>
          </a:xfrm>
          <a:custGeom>
            <a:avLst/>
            <a:gdLst>
              <a:gd name="connsiteX0" fmla="*/ 1729239 w 1729239"/>
              <a:gd name="connsiteY0" fmla="*/ 99800 h 215377"/>
              <a:gd name="connsiteX1" fmla="*/ 904291 w 1729239"/>
              <a:gd name="connsiteY1" fmla="*/ 408 h 215377"/>
              <a:gd name="connsiteX2" fmla="*/ 337761 w 1729239"/>
              <a:gd name="connsiteY2" fmla="*/ 69982 h 215377"/>
              <a:gd name="connsiteX3" fmla="*/ 29648 w 1729239"/>
              <a:gd name="connsiteY3" fmla="*/ 199191 h 215377"/>
              <a:gd name="connsiteX4" fmla="*/ 29648 w 1729239"/>
              <a:gd name="connsiteY4" fmla="*/ 209130 h 21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9239" h="215377">
                <a:moveTo>
                  <a:pt x="1729239" y="99800"/>
                </a:moveTo>
                <a:cubicBezTo>
                  <a:pt x="1432721" y="52589"/>
                  <a:pt x="1136204" y="5378"/>
                  <a:pt x="904291" y="408"/>
                </a:cubicBezTo>
                <a:cubicBezTo>
                  <a:pt x="672378" y="-4562"/>
                  <a:pt x="483535" y="36851"/>
                  <a:pt x="337761" y="69982"/>
                </a:cubicBezTo>
                <a:cubicBezTo>
                  <a:pt x="191987" y="103113"/>
                  <a:pt x="81000" y="176000"/>
                  <a:pt x="29648" y="199191"/>
                </a:cubicBezTo>
                <a:cubicBezTo>
                  <a:pt x="-21704" y="222382"/>
                  <a:pt x="3972" y="215756"/>
                  <a:pt x="29648" y="209130"/>
                </a:cubicBezTo>
              </a:path>
            </a:pathLst>
          </a:custGeom>
          <a:noFill/>
          <a:ln w="57150">
            <a:solidFill>
              <a:srgbClr val="00B05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838545" y="2363822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2/5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01192" y="544749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3158" y="21076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8391" y="518484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99889" y="322634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53974" y="3878095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14/17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8496" y="2543504"/>
            <a:ext cx="29450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Mean time = 4.52 ± 3.61 days</a:t>
            </a:r>
          </a:p>
          <a:p>
            <a:r>
              <a:rPr lang="en-US" dirty="0">
                <a:solidFill>
                  <a:srgbClr val="FF0000"/>
                </a:solidFill>
              </a:rPr>
              <a:t>Range = 1.14 – 12.19 days</a:t>
            </a:r>
          </a:p>
          <a:p>
            <a:r>
              <a:rPr lang="en-US" dirty="0"/>
              <a:t>  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665631"/>
              </p:ext>
            </p:extLst>
          </p:nvPr>
        </p:nvGraphicFramePr>
        <p:xfrm>
          <a:off x="1986348" y="3205656"/>
          <a:ext cx="2985048" cy="2537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SPW 13.0 Graph" r:id="rId4" imgW="5823214" imgH="4949786" progId="SigmaPlotGraphicObject.12">
                  <p:embed/>
                </p:oleObj>
              </mc:Choice>
              <mc:Fallback>
                <p:oleObj name="SPW 13.0 Graph" r:id="rId4" imgW="5823214" imgH="4949786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6348" y="3205656"/>
                        <a:ext cx="2985048" cy="2537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-518284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2017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SJS</a:t>
            </a:r>
          </a:p>
        </p:txBody>
      </p:sp>
    </p:spTree>
    <p:extLst>
      <p:ext uri="{BB962C8B-B14F-4D97-AF65-F5344CB8AC3E}">
        <p14:creationId xmlns:p14="http://schemas.microsoft.com/office/powerpoint/2010/main" val="224289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2" y="0"/>
            <a:ext cx="10394637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2551" y="4230327"/>
            <a:ext cx="482523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TAG RELEASES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19 Sept: IMPACT  (MI) &amp; (</a:t>
            </a:r>
            <a:r>
              <a:rPr lang="en-US" sz="2800" dirty="0">
                <a:solidFill>
                  <a:srgbClr val="92D050"/>
                </a:solidFill>
              </a:rPr>
              <a:t>ME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21 Sept: CONTROL (MC1)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12 DAYS: CONTROL 2 (MC2) 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18310" y="0"/>
            <a:ext cx="4204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2018 MOUND EXPERIMENT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97243" y="396784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07609" y="25836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74154" y="3079383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38938" y="2538918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47.9 d</a:t>
            </a:r>
          </a:p>
        </p:txBody>
      </p:sp>
      <p:sp>
        <p:nvSpPr>
          <p:cNvPr id="2" name="Arc 1"/>
          <p:cNvSpPr/>
          <p:nvPr/>
        </p:nvSpPr>
        <p:spPr>
          <a:xfrm rot="15730532" flipH="1">
            <a:off x="7512964" y="382647"/>
            <a:ext cx="2992830" cy="3323143"/>
          </a:xfrm>
          <a:prstGeom prst="arc">
            <a:avLst>
              <a:gd name="adj1" fmla="val 16048433"/>
              <a:gd name="adj2" fmla="val 0"/>
            </a:avLst>
          </a:prstGeom>
          <a:ln w="41275">
            <a:solidFill>
              <a:srgbClr val="92D05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922791" y="600740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0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7295745" y="1001949"/>
            <a:ext cx="0" cy="476656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72656" y="1115437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0.2 d</a:t>
            </a:r>
          </a:p>
        </p:txBody>
      </p:sp>
    </p:spTree>
    <p:extLst>
      <p:ext uri="{BB962C8B-B14F-4D97-AF65-F5344CB8AC3E}">
        <p14:creationId xmlns:p14="http://schemas.microsoft.com/office/powerpoint/2010/main" val="2762951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11" y="4326"/>
            <a:ext cx="10394636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99071" y="2906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97243" y="396784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7609" y="25836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35498" y="598471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7090" y="3601435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74154" y="307938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4" name="Freeform 3"/>
          <p:cNvSpPr/>
          <p:nvPr/>
        </p:nvSpPr>
        <p:spPr>
          <a:xfrm>
            <a:off x="8035047" y="3403556"/>
            <a:ext cx="1848255" cy="429141"/>
          </a:xfrm>
          <a:custGeom>
            <a:avLst/>
            <a:gdLst>
              <a:gd name="connsiteX0" fmla="*/ 1848255 w 1848255"/>
              <a:gd name="connsiteY0" fmla="*/ 40035 h 429141"/>
              <a:gd name="connsiteX1" fmla="*/ 1274323 w 1848255"/>
              <a:gd name="connsiteY1" fmla="*/ 1124 h 429141"/>
              <a:gd name="connsiteX2" fmla="*/ 719847 w 1848255"/>
              <a:gd name="connsiteY2" fmla="*/ 78946 h 429141"/>
              <a:gd name="connsiteX3" fmla="*/ 272374 w 1848255"/>
              <a:gd name="connsiteY3" fmla="*/ 283226 h 429141"/>
              <a:gd name="connsiteX4" fmla="*/ 0 w 1848255"/>
              <a:gd name="connsiteY4" fmla="*/ 429141 h 42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8255" h="429141">
                <a:moveTo>
                  <a:pt x="1848255" y="40035"/>
                </a:moveTo>
                <a:cubicBezTo>
                  <a:pt x="1655323" y="17337"/>
                  <a:pt x="1462391" y="-5361"/>
                  <a:pt x="1274323" y="1124"/>
                </a:cubicBezTo>
                <a:cubicBezTo>
                  <a:pt x="1086255" y="7609"/>
                  <a:pt x="886838" y="31929"/>
                  <a:pt x="719847" y="78946"/>
                </a:cubicBezTo>
                <a:cubicBezTo>
                  <a:pt x="552856" y="125963"/>
                  <a:pt x="392348" y="224860"/>
                  <a:pt x="272374" y="283226"/>
                </a:cubicBezTo>
                <a:cubicBezTo>
                  <a:pt x="152400" y="341592"/>
                  <a:pt x="76200" y="385366"/>
                  <a:pt x="0" y="429141"/>
                </a:cubicBezTo>
              </a:path>
            </a:pathLst>
          </a:custGeom>
          <a:noFill/>
          <a:ln w="47625">
            <a:solidFill>
              <a:srgbClr val="00B050"/>
            </a:solidFill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141337" y="4797936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</a:rPr>
              <a:t>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19031" y="593282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85558" y="402620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</a:rPr>
              <a:t>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33677" y="26808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</a:rPr>
              <a:t>1</a:t>
            </a:r>
          </a:p>
        </p:txBody>
      </p:sp>
      <p:sp>
        <p:nvSpPr>
          <p:cNvPr id="23" name="Arc 22"/>
          <p:cNvSpPr/>
          <p:nvPr/>
        </p:nvSpPr>
        <p:spPr>
          <a:xfrm rot="10059963">
            <a:off x="7465320" y="3064102"/>
            <a:ext cx="2925228" cy="2215545"/>
          </a:xfrm>
          <a:prstGeom prst="arc">
            <a:avLst/>
          </a:prstGeom>
          <a:ln w="41275">
            <a:solidFill>
              <a:srgbClr val="FFC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 rot="15461428" flipH="1">
            <a:off x="5846128" y="2207748"/>
            <a:ext cx="2801956" cy="710981"/>
          </a:xfrm>
          <a:custGeom>
            <a:avLst/>
            <a:gdLst>
              <a:gd name="connsiteX0" fmla="*/ 1848255 w 1848255"/>
              <a:gd name="connsiteY0" fmla="*/ 40035 h 429141"/>
              <a:gd name="connsiteX1" fmla="*/ 1274323 w 1848255"/>
              <a:gd name="connsiteY1" fmla="*/ 1124 h 429141"/>
              <a:gd name="connsiteX2" fmla="*/ 719847 w 1848255"/>
              <a:gd name="connsiteY2" fmla="*/ 78946 h 429141"/>
              <a:gd name="connsiteX3" fmla="*/ 272374 w 1848255"/>
              <a:gd name="connsiteY3" fmla="*/ 283226 h 429141"/>
              <a:gd name="connsiteX4" fmla="*/ 0 w 1848255"/>
              <a:gd name="connsiteY4" fmla="*/ 429141 h 42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8255" h="429141">
                <a:moveTo>
                  <a:pt x="1848255" y="40035"/>
                </a:moveTo>
                <a:cubicBezTo>
                  <a:pt x="1655323" y="17337"/>
                  <a:pt x="1462391" y="-5361"/>
                  <a:pt x="1274323" y="1124"/>
                </a:cubicBezTo>
                <a:cubicBezTo>
                  <a:pt x="1086255" y="7609"/>
                  <a:pt x="886838" y="31929"/>
                  <a:pt x="719847" y="78946"/>
                </a:cubicBezTo>
                <a:cubicBezTo>
                  <a:pt x="552856" y="125963"/>
                  <a:pt x="392348" y="224860"/>
                  <a:pt x="272374" y="283226"/>
                </a:cubicBezTo>
                <a:cubicBezTo>
                  <a:pt x="152400" y="341592"/>
                  <a:pt x="76200" y="385366"/>
                  <a:pt x="0" y="429141"/>
                </a:cubicBezTo>
              </a:path>
            </a:pathLst>
          </a:custGeom>
          <a:noFill/>
          <a:ln w="47625">
            <a:solidFill>
              <a:srgbClr val="FFC000"/>
            </a:solidFill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9854119" y="5369668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9883302" y="5252936"/>
            <a:ext cx="9728" cy="778213"/>
          </a:xfrm>
          <a:prstGeom prst="straightConnector1">
            <a:avLst/>
          </a:prstGeom>
          <a:ln w="412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754894" y="3424136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28.1 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140756" y="5492885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17.9 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83029" y="226005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9.9 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395" y="-87549"/>
            <a:ext cx="5651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2018 OCEAN AND ESTUARY RELEASES</a:t>
            </a:r>
          </a:p>
          <a:p>
            <a:r>
              <a:rPr lang="en-US" dirty="0">
                <a:solidFill>
                  <a:schemeClr val="bg1"/>
                </a:solidFill>
              </a:rPr>
              <a:t>22-23 AUGUST</a:t>
            </a: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924104"/>
              </p:ext>
            </p:extLst>
          </p:nvPr>
        </p:nvGraphicFramePr>
        <p:xfrm>
          <a:off x="2408357" y="3163023"/>
          <a:ext cx="3376505" cy="298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6" name="SPW 13.0 Graph" r:id="rId4" imgW="5536847" imgH="4890477" progId="SigmaPlotGraphicObject.12">
                  <p:embed/>
                </p:oleObj>
              </mc:Choice>
              <mc:Fallback>
                <p:oleObj name="SPW 13.0 Graph" r:id="rId4" imgW="5536847" imgH="4890477" progId="SigmaPlotGraphicObject.12">
                  <p:embed/>
                  <p:pic>
                    <p:nvPicPr>
                      <p:cNvPr id="50" name="Object 4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8357" y="3163023"/>
                        <a:ext cx="3376505" cy="2982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360176" y="3459257"/>
            <a:ext cx="1379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TRAVEL TO SJL</a:t>
            </a:r>
          </a:p>
        </p:txBody>
      </p:sp>
    </p:spTree>
    <p:extLst>
      <p:ext uri="{BB962C8B-B14F-4D97-AF65-F5344CB8AC3E}">
        <p14:creationId xmlns:p14="http://schemas.microsoft.com/office/powerpoint/2010/main" val="22157845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9361266" y="3701018"/>
            <a:ext cx="705678" cy="437322"/>
          </a:xfrm>
          <a:prstGeom prst="straightConnector1">
            <a:avLst/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c 3"/>
          <p:cNvSpPr/>
          <p:nvPr/>
        </p:nvSpPr>
        <p:spPr>
          <a:xfrm>
            <a:off x="6547970" y="4306260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6433200" y="3461433"/>
            <a:ext cx="1009292" cy="1139997"/>
          </a:xfrm>
          <a:custGeom>
            <a:avLst/>
            <a:gdLst>
              <a:gd name="connsiteX0" fmla="*/ 949657 w 949657"/>
              <a:gd name="connsiteY0" fmla="*/ 0 h 1179753"/>
              <a:gd name="connsiteX1" fmla="*/ 730996 w 949657"/>
              <a:gd name="connsiteY1" fmla="*/ 69574 h 1179753"/>
              <a:gd name="connsiteX2" fmla="*/ 253918 w 949657"/>
              <a:gd name="connsiteY2" fmla="*/ 188843 h 1179753"/>
              <a:gd name="connsiteX3" fmla="*/ 5439 w 949657"/>
              <a:gd name="connsiteY3" fmla="*/ 576470 h 1179753"/>
              <a:gd name="connsiteX4" fmla="*/ 84952 w 949657"/>
              <a:gd name="connsiteY4" fmla="*/ 1113183 h 1179753"/>
              <a:gd name="connsiteX5" fmla="*/ 114770 w 949657"/>
              <a:gd name="connsiteY5" fmla="*/ 1152939 h 1179753"/>
              <a:gd name="connsiteX0" fmla="*/ 1009292 w 1009292"/>
              <a:gd name="connsiteY0" fmla="*/ 0 h 1139997"/>
              <a:gd name="connsiteX1" fmla="*/ 730996 w 1009292"/>
              <a:gd name="connsiteY1" fmla="*/ 29818 h 1139997"/>
              <a:gd name="connsiteX2" fmla="*/ 253918 w 1009292"/>
              <a:gd name="connsiteY2" fmla="*/ 149087 h 1139997"/>
              <a:gd name="connsiteX3" fmla="*/ 5439 w 1009292"/>
              <a:gd name="connsiteY3" fmla="*/ 536714 h 1139997"/>
              <a:gd name="connsiteX4" fmla="*/ 84952 w 1009292"/>
              <a:gd name="connsiteY4" fmla="*/ 1073427 h 1139997"/>
              <a:gd name="connsiteX5" fmla="*/ 114770 w 1009292"/>
              <a:gd name="connsiteY5" fmla="*/ 1113183 h 113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292" h="1139997">
                <a:moveTo>
                  <a:pt x="1009292" y="0"/>
                </a:moveTo>
                <a:cubicBezTo>
                  <a:pt x="957939" y="19050"/>
                  <a:pt x="856892" y="4970"/>
                  <a:pt x="730996" y="29818"/>
                </a:cubicBezTo>
                <a:cubicBezTo>
                  <a:pt x="605100" y="54666"/>
                  <a:pt x="374844" y="64604"/>
                  <a:pt x="253918" y="149087"/>
                </a:cubicBezTo>
                <a:cubicBezTo>
                  <a:pt x="132992" y="233570"/>
                  <a:pt x="33600" y="382658"/>
                  <a:pt x="5439" y="536714"/>
                </a:cubicBezTo>
                <a:cubicBezTo>
                  <a:pt x="-22722" y="690770"/>
                  <a:pt x="66730" y="977349"/>
                  <a:pt x="84952" y="1073427"/>
                </a:cubicBezTo>
                <a:cubicBezTo>
                  <a:pt x="103174" y="1169505"/>
                  <a:pt x="108972" y="1141344"/>
                  <a:pt x="114770" y="1113183"/>
                </a:cubicBezTo>
              </a:path>
            </a:pathLst>
          </a:custGeom>
          <a:noFill/>
          <a:ln w="66675">
            <a:solidFill>
              <a:schemeClr val="accent6"/>
            </a:solidFill>
            <a:head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5559711" y="1138238"/>
            <a:ext cx="1755172" cy="4104219"/>
          </a:xfrm>
          <a:custGeom>
            <a:avLst/>
            <a:gdLst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81051 w 2058232"/>
              <a:gd name="connsiteY3" fmla="*/ 180667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15581 w 2058232"/>
              <a:gd name="connsiteY0" fmla="*/ 0 h 3923071"/>
              <a:gd name="connsiteX1" fmla="*/ 832 w 2058232"/>
              <a:gd name="connsiteY1" fmla="*/ 693175 h 3923071"/>
              <a:gd name="connsiteX2" fmla="*/ 37703 w 2058232"/>
              <a:gd name="connsiteY2" fmla="*/ 1334729 h 3923071"/>
              <a:gd name="connsiteX3" fmla="*/ 251555 w 2058232"/>
              <a:gd name="connsiteY3" fmla="*/ 1983658 h 3923071"/>
              <a:gd name="connsiteX4" fmla="*/ 671884 w 2058232"/>
              <a:gd name="connsiteY4" fmla="*/ 2684207 h 3923071"/>
              <a:gd name="connsiteX5" fmla="*/ 1025845 w 2058232"/>
              <a:gd name="connsiteY5" fmla="*/ 3089787 h 3923071"/>
              <a:gd name="connsiteX6" fmla="*/ 1623155 w 2058232"/>
              <a:gd name="connsiteY6" fmla="*/ 3694471 h 3923071"/>
              <a:gd name="connsiteX7" fmla="*/ 2058232 w 2058232"/>
              <a:gd name="connsiteY7" fmla="*/ 3923071 h 3923071"/>
              <a:gd name="connsiteX8" fmla="*/ 2058232 w 2058232"/>
              <a:gd name="connsiteY8" fmla="*/ 3923071 h 3923071"/>
              <a:gd name="connsiteX0" fmla="*/ 51829 w 2094480"/>
              <a:gd name="connsiteY0" fmla="*/ 0 h 3923071"/>
              <a:gd name="connsiteX1" fmla="*/ 209 w 2094480"/>
              <a:gd name="connsiteY1" fmla="*/ 700549 h 3923071"/>
              <a:gd name="connsiteX2" fmla="*/ 73951 w 2094480"/>
              <a:gd name="connsiteY2" fmla="*/ 1334729 h 3923071"/>
              <a:gd name="connsiteX3" fmla="*/ 287803 w 2094480"/>
              <a:gd name="connsiteY3" fmla="*/ 1983658 h 3923071"/>
              <a:gd name="connsiteX4" fmla="*/ 708132 w 2094480"/>
              <a:gd name="connsiteY4" fmla="*/ 2684207 h 3923071"/>
              <a:gd name="connsiteX5" fmla="*/ 1062093 w 2094480"/>
              <a:gd name="connsiteY5" fmla="*/ 3089787 h 3923071"/>
              <a:gd name="connsiteX6" fmla="*/ 1659403 w 2094480"/>
              <a:gd name="connsiteY6" fmla="*/ 3694471 h 3923071"/>
              <a:gd name="connsiteX7" fmla="*/ 2094480 w 2094480"/>
              <a:gd name="connsiteY7" fmla="*/ 3923071 h 3923071"/>
              <a:gd name="connsiteX8" fmla="*/ 2094480 w 2094480"/>
              <a:gd name="connsiteY8" fmla="*/ 3923071 h 3923071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662361 w 2097438"/>
              <a:gd name="connsiteY6" fmla="*/ 3716593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065051 w 2097438"/>
              <a:gd name="connsiteY5" fmla="*/ 3111909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711090 w 2097438"/>
              <a:gd name="connsiteY4" fmla="*/ 2706329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290761 w 2097438"/>
              <a:gd name="connsiteY3" fmla="*/ 2005780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17916 w 2097438"/>
              <a:gd name="connsiteY0" fmla="*/ 0 h 3945193"/>
              <a:gd name="connsiteX1" fmla="*/ 3167 w 2097438"/>
              <a:gd name="connsiteY1" fmla="*/ 722671 h 3945193"/>
              <a:gd name="connsiteX2" fmla="*/ 76909 w 2097438"/>
              <a:gd name="connsiteY2" fmla="*/ 1356851 h 3945193"/>
              <a:gd name="connsiteX3" fmla="*/ 628691 w 2097438"/>
              <a:gd name="connsiteY3" fmla="*/ 1836815 h 3945193"/>
              <a:gd name="connsiteX4" fmla="*/ 899933 w 2097438"/>
              <a:gd name="connsiteY4" fmla="*/ 2577121 h 3945193"/>
              <a:gd name="connsiteX5" fmla="*/ 1174382 w 2097438"/>
              <a:gd name="connsiteY5" fmla="*/ 3062213 h 3945193"/>
              <a:gd name="connsiteX6" fmla="*/ 1595993 w 2097438"/>
              <a:gd name="connsiteY6" fmla="*/ 3642851 h 3945193"/>
              <a:gd name="connsiteX7" fmla="*/ 2097438 w 2097438"/>
              <a:gd name="connsiteY7" fmla="*/ 3945193 h 3945193"/>
              <a:gd name="connsiteX8" fmla="*/ 2097438 w 2097438"/>
              <a:gd name="connsiteY8" fmla="*/ 3945193 h 3945193"/>
              <a:gd name="connsiteX0" fmla="*/ 43967 w 2123489"/>
              <a:gd name="connsiteY0" fmla="*/ 0 h 3945193"/>
              <a:gd name="connsiteX1" fmla="*/ 29218 w 2123489"/>
              <a:gd name="connsiteY1" fmla="*/ 722671 h 3945193"/>
              <a:gd name="connsiteX2" fmla="*/ 460768 w 2123489"/>
              <a:gd name="connsiteY2" fmla="*/ 1148129 h 3945193"/>
              <a:gd name="connsiteX3" fmla="*/ 654742 w 2123489"/>
              <a:gd name="connsiteY3" fmla="*/ 1836815 h 3945193"/>
              <a:gd name="connsiteX4" fmla="*/ 925984 w 2123489"/>
              <a:gd name="connsiteY4" fmla="*/ 2577121 h 3945193"/>
              <a:gd name="connsiteX5" fmla="*/ 1200433 w 2123489"/>
              <a:gd name="connsiteY5" fmla="*/ 3062213 h 3945193"/>
              <a:gd name="connsiteX6" fmla="*/ 1622044 w 2123489"/>
              <a:gd name="connsiteY6" fmla="*/ 3642851 h 3945193"/>
              <a:gd name="connsiteX7" fmla="*/ 2123489 w 2123489"/>
              <a:gd name="connsiteY7" fmla="*/ 3945193 h 3945193"/>
              <a:gd name="connsiteX8" fmla="*/ 2123489 w 2123489"/>
              <a:gd name="connsiteY8" fmla="*/ 3945193 h 3945193"/>
              <a:gd name="connsiteX0" fmla="*/ 221 w 2079743"/>
              <a:gd name="connsiteY0" fmla="*/ 0 h 3945193"/>
              <a:gd name="connsiteX1" fmla="*/ 343280 w 2079743"/>
              <a:gd name="connsiteY1" fmla="*/ 504010 h 3945193"/>
              <a:gd name="connsiteX2" fmla="*/ 417022 w 2079743"/>
              <a:gd name="connsiteY2" fmla="*/ 1148129 h 3945193"/>
              <a:gd name="connsiteX3" fmla="*/ 610996 w 2079743"/>
              <a:gd name="connsiteY3" fmla="*/ 1836815 h 3945193"/>
              <a:gd name="connsiteX4" fmla="*/ 882238 w 2079743"/>
              <a:gd name="connsiteY4" fmla="*/ 2577121 h 3945193"/>
              <a:gd name="connsiteX5" fmla="*/ 1156687 w 2079743"/>
              <a:gd name="connsiteY5" fmla="*/ 3062213 h 3945193"/>
              <a:gd name="connsiteX6" fmla="*/ 1578298 w 2079743"/>
              <a:gd name="connsiteY6" fmla="*/ 3642851 h 3945193"/>
              <a:gd name="connsiteX7" fmla="*/ 2079743 w 2079743"/>
              <a:gd name="connsiteY7" fmla="*/ 3945193 h 3945193"/>
              <a:gd name="connsiteX8" fmla="*/ 2079743 w 2079743"/>
              <a:gd name="connsiteY8" fmla="*/ 3945193 h 3945193"/>
              <a:gd name="connsiteX0" fmla="*/ 3641 w 1755172"/>
              <a:gd name="connsiteY0" fmla="*/ 0 h 4104219"/>
              <a:gd name="connsiteX1" fmla="*/ 18709 w 1755172"/>
              <a:gd name="connsiteY1" fmla="*/ 663036 h 4104219"/>
              <a:gd name="connsiteX2" fmla="*/ 92451 w 1755172"/>
              <a:gd name="connsiteY2" fmla="*/ 1307155 h 4104219"/>
              <a:gd name="connsiteX3" fmla="*/ 286425 w 1755172"/>
              <a:gd name="connsiteY3" fmla="*/ 1995841 h 4104219"/>
              <a:gd name="connsiteX4" fmla="*/ 557667 w 1755172"/>
              <a:gd name="connsiteY4" fmla="*/ 2736147 h 4104219"/>
              <a:gd name="connsiteX5" fmla="*/ 832116 w 1755172"/>
              <a:gd name="connsiteY5" fmla="*/ 3221239 h 4104219"/>
              <a:gd name="connsiteX6" fmla="*/ 1253727 w 1755172"/>
              <a:gd name="connsiteY6" fmla="*/ 3801877 h 4104219"/>
              <a:gd name="connsiteX7" fmla="*/ 1755172 w 1755172"/>
              <a:gd name="connsiteY7" fmla="*/ 4104219 h 4104219"/>
              <a:gd name="connsiteX8" fmla="*/ 1755172 w 1755172"/>
              <a:gd name="connsiteY8" fmla="*/ 4104219 h 4104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5172" h="4104219">
                <a:moveTo>
                  <a:pt x="3641" y="0"/>
                </a:moveTo>
                <a:cubicBezTo>
                  <a:pt x="-5577" y="235360"/>
                  <a:pt x="3907" y="445177"/>
                  <a:pt x="18709" y="663036"/>
                </a:cubicBezTo>
                <a:cubicBezTo>
                  <a:pt x="33511" y="880895"/>
                  <a:pt x="47832" y="1085021"/>
                  <a:pt x="92451" y="1307155"/>
                </a:cubicBezTo>
                <a:cubicBezTo>
                  <a:pt x="137070" y="1529289"/>
                  <a:pt x="208889" y="1757676"/>
                  <a:pt x="286425" y="1995841"/>
                </a:cubicBezTo>
                <a:cubicBezTo>
                  <a:pt x="363961" y="2234006"/>
                  <a:pt x="466719" y="2531914"/>
                  <a:pt x="557667" y="2736147"/>
                </a:cubicBezTo>
                <a:cubicBezTo>
                  <a:pt x="648616" y="2940380"/>
                  <a:pt x="716106" y="3043617"/>
                  <a:pt x="832116" y="3221239"/>
                </a:cubicBezTo>
                <a:cubicBezTo>
                  <a:pt x="948126" y="3398861"/>
                  <a:pt x="1099884" y="3654714"/>
                  <a:pt x="1253727" y="3801877"/>
                </a:cubicBezTo>
                <a:cubicBezTo>
                  <a:pt x="1407570" y="3949040"/>
                  <a:pt x="1671598" y="4053829"/>
                  <a:pt x="1755172" y="4104219"/>
                </a:cubicBezTo>
                <a:lnTo>
                  <a:pt x="1755172" y="4104219"/>
                </a:lnTo>
              </a:path>
            </a:pathLst>
          </a:custGeom>
          <a:noFill/>
          <a:ln w="111125">
            <a:solidFill>
              <a:srgbClr val="FF0000"/>
            </a:solidFill>
            <a:headEnd type="stealt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8981435" y="3812443"/>
            <a:ext cx="140348" cy="516835"/>
          </a:xfrm>
          <a:custGeom>
            <a:avLst/>
            <a:gdLst>
              <a:gd name="connsiteX0" fmla="*/ 69626 w 140348"/>
              <a:gd name="connsiteY0" fmla="*/ 516835 h 516835"/>
              <a:gd name="connsiteX1" fmla="*/ 52 w 140348"/>
              <a:gd name="connsiteY1" fmla="*/ 278295 h 516835"/>
              <a:gd name="connsiteX2" fmla="*/ 59686 w 140348"/>
              <a:gd name="connsiteY2" fmla="*/ 49695 h 516835"/>
              <a:gd name="connsiteX3" fmla="*/ 139199 w 140348"/>
              <a:gd name="connsiteY3" fmla="*/ 9939 h 516835"/>
              <a:gd name="connsiteX4" fmla="*/ 99443 w 140348"/>
              <a:gd name="connsiteY4" fmla="*/ 0 h 51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48" h="516835">
                <a:moveTo>
                  <a:pt x="69626" y="516835"/>
                </a:moveTo>
                <a:cubicBezTo>
                  <a:pt x="35667" y="436493"/>
                  <a:pt x="1709" y="356152"/>
                  <a:pt x="52" y="278295"/>
                </a:cubicBezTo>
                <a:cubicBezTo>
                  <a:pt x="-1605" y="200438"/>
                  <a:pt x="36495" y="94421"/>
                  <a:pt x="59686" y="49695"/>
                </a:cubicBezTo>
                <a:cubicBezTo>
                  <a:pt x="82877" y="4969"/>
                  <a:pt x="132573" y="18221"/>
                  <a:pt x="139199" y="9939"/>
                </a:cubicBezTo>
                <a:cubicBezTo>
                  <a:pt x="145825" y="1656"/>
                  <a:pt x="122634" y="828"/>
                  <a:pt x="99443" y="0"/>
                </a:cubicBezTo>
              </a:path>
            </a:pathLst>
          </a:custGeom>
          <a:noFill/>
          <a:ln w="60325">
            <a:solidFill>
              <a:schemeClr val="accent5"/>
            </a:solidFill>
            <a:headEnd type="stealth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303343" y="5548650"/>
            <a:ext cx="198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767145" y="6096000"/>
            <a:ext cx="10511" cy="58857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6607774" y="4057373"/>
            <a:ext cx="1729239" cy="215377"/>
          </a:xfrm>
          <a:custGeom>
            <a:avLst/>
            <a:gdLst>
              <a:gd name="connsiteX0" fmla="*/ 1729239 w 1729239"/>
              <a:gd name="connsiteY0" fmla="*/ 99800 h 215377"/>
              <a:gd name="connsiteX1" fmla="*/ 904291 w 1729239"/>
              <a:gd name="connsiteY1" fmla="*/ 408 h 215377"/>
              <a:gd name="connsiteX2" fmla="*/ 337761 w 1729239"/>
              <a:gd name="connsiteY2" fmla="*/ 69982 h 215377"/>
              <a:gd name="connsiteX3" fmla="*/ 29648 w 1729239"/>
              <a:gd name="connsiteY3" fmla="*/ 199191 h 215377"/>
              <a:gd name="connsiteX4" fmla="*/ 29648 w 1729239"/>
              <a:gd name="connsiteY4" fmla="*/ 209130 h 215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9239" h="215377">
                <a:moveTo>
                  <a:pt x="1729239" y="99800"/>
                </a:moveTo>
                <a:cubicBezTo>
                  <a:pt x="1432721" y="52589"/>
                  <a:pt x="1136204" y="5378"/>
                  <a:pt x="904291" y="408"/>
                </a:cubicBezTo>
                <a:cubicBezTo>
                  <a:pt x="672378" y="-4562"/>
                  <a:pt x="483535" y="36851"/>
                  <a:pt x="337761" y="69982"/>
                </a:cubicBezTo>
                <a:cubicBezTo>
                  <a:pt x="191987" y="103113"/>
                  <a:pt x="81000" y="176000"/>
                  <a:pt x="29648" y="199191"/>
                </a:cubicBezTo>
                <a:cubicBezTo>
                  <a:pt x="-21704" y="222382"/>
                  <a:pt x="3972" y="215756"/>
                  <a:pt x="29648" y="209130"/>
                </a:cubicBezTo>
              </a:path>
            </a:pathLst>
          </a:custGeom>
          <a:noFill/>
          <a:ln w="57150">
            <a:solidFill>
              <a:srgbClr val="00B05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386080" y="-101600"/>
            <a:ext cx="2001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2016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SJS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65040" y="5073226"/>
            <a:ext cx="1706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RELEASE 7 &amp; 8  40 CRABS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4587" y="2387600"/>
            <a:ext cx="148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E-RELEASE 2  16 CRABS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4412" y="305808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2/40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96775" y="4216762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17/40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1479" y="73822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5/40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34412" y="365075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1/16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69726" y="6282429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1/40*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335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87" y="0"/>
            <a:ext cx="11405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21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-5753"/>
            <a:ext cx="11415352" cy="686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2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405" y="2903855"/>
            <a:ext cx="1977390" cy="14820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11430000" cy="687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20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712"/>
            <a:ext cx="11404600" cy="68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71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583" y="0"/>
            <a:ext cx="8545417" cy="6871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3" y="2919471"/>
            <a:ext cx="5982858" cy="3938530"/>
          </a:xfrm>
          <a:prstGeom prst="rect">
            <a:avLst/>
          </a:prstGeom>
          <a:ln w="60325"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376872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</a:rPr>
              <a:t>HABITAT COMPARISON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ROCKY VRS SANDY HABITATS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NEAR SIMULTANEOUS RELEASES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 @ FC &amp; MCR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WILL EXAMINE RESIDIENCE TIME</a:t>
            </a:r>
          </a:p>
          <a:p>
            <a:r>
              <a:rPr lang="en-US" u="sng" dirty="0">
                <a:solidFill>
                  <a:schemeClr val="bg1"/>
                </a:solidFill>
              </a:rPr>
              <a:t>TO DATE: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NO FC CRABS AT MCR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DATA FROM FC NOT AVAILABLE YET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SJL REDEPLOYED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14342" y="5229276"/>
            <a:ext cx="947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FALCONCOVE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81191" y="4819816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ARRAY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44608" y="3429856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8868" y="6193254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48101" y="1206283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88506" y="2271249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 GATE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43171" y="914337"/>
            <a:ext cx="1344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NHL GATE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48819" y="1281565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ARRAY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45148" y="1817722"/>
            <a:ext cx="115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SJL GATE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24662" y="5065861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08844" y="5366987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ARRAY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68730" y="5627721"/>
            <a:ext cx="9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GATE</a:t>
            </a:r>
          </a:p>
        </p:txBody>
      </p:sp>
    </p:spTree>
    <p:extLst>
      <p:ext uri="{BB962C8B-B14F-4D97-AF65-F5344CB8AC3E}">
        <p14:creationId xmlns:p14="http://schemas.microsoft.com/office/powerpoint/2010/main" val="32746312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457" y="0"/>
            <a:ext cx="791248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8903" y="403123"/>
            <a:ext cx="245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RECAPTURES 2017-2019</a:t>
            </a:r>
          </a:p>
        </p:txBody>
      </p:sp>
    </p:spTree>
    <p:extLst>
      <p:ext uri="{BB962C8B-B14F-4D97-AF65-F5344CB8AC3E}">
        <p14:creationId xmlns:p14="http://schemas.microsoft.com/office/powerpoint/2010/main" val="1759401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49" y="0"/>
            <a:ext cx="10817051" cy="68622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751" y="3011182"/>
            <a:ext cx="5885949" cy="3734015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6236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7567681" y="176270"/>
            <a:ext cx="1256214" cy="3196617"/>
          </a:xfrm>
          <a:custGeom>
            <a:avLst/>
            <a:gdLst>
              <a:gd name="connsiteX0" fmla="*/ 265313 w 1368739"/>
              <a:gd name="connsiteY0" fmla="*/ 0 h 4070980"/>
              <a:gd name="connsiteX1" fmla="*/ 331414 w 1368739"/>
              <a:gd name="connsiteY1" fmla="*/ 143219 h 4070980"/>
              <a:gd name="connsiteX2" fmla="*/ 375481 w 1368739"/>
              <a:gd name="connsiteY2" fmla="*/ 187287 h 4070980"/>
              <a:gd name="connsiteX3" fmla="*/ 353448 w 1368739"/>
              <a:gd name="connsiteY3" fmla="*/ 330506 h 4070980"/>
              <a:gd name="connsiteX4" fmla="*/ 287347 w 1368739"/>
              <a:gd name="connsiteY4" fmla="*/ 429658 h 4070980"/>
              <a:gd name="connsiteX5" fmla="*/ 265313 w 1368739"/>
              <a:gd name="connsiteY5" fmla="*/ 583894 h 4070980"/>
              <a:gd name="connsiteX6" fmla="*/ 331414 w 1368739"/>
              <a:gd name="connsiteY6" fmla="*/ 716096 h 4070980"/>
              <a:gd name="connsiteX7" fmla="*/ 353448 w 1368739"/>
              <a:gd name="connsiteY7" fmla="*/ 870332 h 4070980"/>
              <a:gd name="connsiteX8" fmla="*/ 364465 w 1368739"/>
              <a:gd name="connsiteY8" fmla="*/ 1101687 h 4070980"/>
              <a:gd name="connsiteX9" fmla="*/ 430566 w 1368739"/>
              <a:gd name="connsiteY9" fmla="*/ 1167788 h 4070980"/>
              <a:gd name="connsiteX10" fmla="*/ 485650 w 1368739"/>
              <a:gd name="connsiteY10" fmla="*/ 1322024 h 4070980"/>
              <a:gd name="connsiteX11" fmla="*/ 595819 w 1368739"/>
              <a:gd name="connsiteY11" fmla="*/ 1443210 h 4070980"/>
              <a:gd name="connsiteX12" fmla="*/ 694971 w 1368739"/>
              <a:gd name="connsiteY12" fmla="*/ 1553378 h 4070980"/>
              <a:gd name="connsiteX13" fmla="*/ 816156 w 1368739"/>
              <a:gd name="connsiteY13" fmla="*/ 1674564 h 4070980"/>
              <a:gd name="connsiteX14" fmla="*/ 882257 w 1368739"/>
              <a:gd name="connsiteY14" fmla="*/ 1894901 h 4070980"/>
              <a:gd name="connsiteX15" fmla="*/ 948359 w 1368739"/>
              <a:gd name="connsiteY15" fmla="*/ 2258458 h 4070980"/>
              <a:gd name="connsiteX16" fmla="*/ 981409 w 1368739"/>
              <a:gd name="connsiteY16" fmla="*/ 2456761 h 4070980"/>
              <a:gd name="connsiteX17" fmla="*/ 1047510 w 1368739"/>
              <a:gd name="connsiteY17" fmla="*/ 2666082 h 4070980"/>
              <a:gd name="connsiteX18" fmla="*/ 1179713 w 1368739"/>
              <a:gd name="connsiteY18" fmla="*/ 2820318 h 4070980"/>
              <a:gd name="connsiteX19" fmla="*/ 1245814 w 1368739"/>
              <a:gd name="connsiteY19" fmla="*/ 3150824 h 4070980"/>
              <a:gd name="connsiteX20" fmla="*/ 1267848 w 1368739"/>
              <a:gd name="connsiteY20" fmla="*/ 3448279 h 4070980"/>
              <a:gd name="connsiteX21" fmla="*/ 1234797 w 1368739"/>
              <a:gd name="connsiteY21" fmla="*/ 3701667 h 4070980"/>
              <a:gd name="connsiteX22" fmla="*/ 1311915 w 1368739"/>
              <a:gd name="connsiteY22" fmla="*/ 3844887 h 4070980"/>
              <a:gd name="connsiteX23" fmla="*/ 1367000 w 1368739"/>
              <a:gd name="connsiteY23" fmla="*/ 4065224 h 4070980"/>
              <a:gd name="connsiteX24" fmla="*/ 1245814 w 1368739"/>
              <a:gd name="connsiteY24" fmla="*/ 3591499 h 4070980"/>
              <a:gd name="connsiteX25" fmla="*/ 970392 w 1368739"/>
              <a:gd name="connsiteY25" fmla="*/ 3657600 h 4070980"/>
              <a:gd name="connsiteX26" fmla="*/ 816156 w 1368739"/>
              <a:gd name="connsiteY26" fmla="*/ 3547431 h 4070980"/>
              <a:gd name="connsiteX27" fmla="*/ 772089 w 1368739"/>
              <a:gd name="connsiteY27" fmla="*/ 3272010 h 4070980"/>
              <a:gd name="connsiteX28" fmla="*/ 739038 w 1368739"/>
              <a:gd name="connsiteY28" fmla="*/ 3062689 h 4070980"/>
              <a:gd name="connsiteX29" fmla="*/ 672937 w 1368739"/>
              <a:gd name="connsiteY29" fmla="*/ 2809301 h 4070980"/>
              <a:gd name="connsiteX30" fmla="*/ 573785 w 1368739"/>
              <a:gd name="connsiteY30" fmla="*/ 2456761 h 4070980"/>
              <a:gd name="connsiteX31" fmla="*/ 551751 w 1368739"/>
              <a:gd name="connsiteY31" fmla="*/ 2280491 h 4070980"/>
              <a:gd name="connsiteX32" fmla="*/ 507684 w 1368739"/>
              <a:gd name="connsiteY32" fmla="*/ 1972019 h 4070980"/>
              <a:gd name="connsiteX33" fmla="*/ 386498 w 1368739"/>
              <a:gd name="connsiteY33" fmla="*/ 1762699 h 4070980"/>
              <a:gd name="connsiteX34" fmla="*/ 254296 w 1368739"/>
              <a:gd name="connsiteY34" fmla="*/ 1575412 h 4070980"/>
              <a:gd name="connsiteX35" fmla="*/ 111077 w 1368739"/>
              <a:gd name="connsiteY35" fmla="*/ 1255923 h 4070980"/>
              <a:gd name="connsiteX36" fmla="*/ 111077 w 1368739"/>
              <a:gd name="connsiteY36" fmla="*/ 914400 h 4070980"/>
              <a:gd name="connsiteX37" fmla="*/ 908 w 1368739"/>
              <a:gd name="connsiteY37" fmla="*/ 528810 h 4070980"/>
              <a:gd name="connsiteX38" fmla="*/ 67009 w 1368739"/>
              <a:gd name="connsiteY38" fmla="*/ 330506 h 4070980"/>
              <a:gd name="connsiteX39" fmla="*/ 210228 w 1368739"/>
              <a:gd name="connsiteY39" fmla="*/ 143219 h 4070980"/>
              <a:gd name="connsiteX40" fmla="*/ 265313 w 1368739"/>
              <a:gd name="connsiteY40" fmla="*/ 0 h 4070980"/>
              <a:gd name="connsiteX0" fmla="*/ 265313 w 1367043"/>
              <a:gd name="connsiteY0" fmla="*/ 0 h 4066088"/>
              <a:gd name="connsiteX1" fmla="*/ 331414 w 1367043"/>
              <a:gd name="connsiteY1" fmla="*/ 143219 h 4066088"/>
              <a:gd name="connsiteX2" fmla="*/ 375481 w 1367043"/>
              <a:gd name="connsiteY2" fmla="*/ 187287 h 4066088"/>
              <a:gd name="connsiteX3" fmla="*/ 353448 w 1367043"/>
              <a:gd name="connsiteY3" fmla="*/ 330506 h 4066088"/>
              <a:gd name="connsiteX4" fmla="*/ 287347 w 1367043"/>
              <a:gd name="connsiteY4" fmla="*/ 429658 h 4066088"/>
              <a:gd name="connsiteX5" fmla="*/ 265313 w 1367043"/>
              <a:gd name="connsiteY5" fmla="*/ 583894 h 4066088"/>
              <a:gd name="connsiteX6" fmla="*/ 331414 w 1367043"/>
              <a:gd name="connsiteY6" fmla="*/ 716096 h 4066088"/>
              <a:gd name="connsiteX7" fmla="*/ 353448 w 1367043"/>
              <a:gd name="connsiteY7" fmla="*/ 870332 h 4066088"/>
              <a:gd name="connsiteX8" fmla="*/ 364465 w 1367043"/>
              <a:gd name="connsiteY8" fmla="*/ 1101687 h 4066088"/>
              <a:gd name="connsiteX9" fmla="*/ 430566 w 1367043"/>
              <a:gd name="connsiteY9" fmla="*/ 1167788 h 4066088"/>
              <a:gd name="connsiteX10" fmla="*/ 485650 w 1367043"/>
              <a:gd name="connsiteY10" fmla="*/ 1322024 h 4066088"/>
              <a:gd name="connsiteX11" fmla="*/ 595819 w 1367043"/>
              <a:gd name="connsiteY11" fmla="*/ 1443210 h 4066088"/>
              <a:gd name="connsiteX12" fmla="*/ 694971 w 1367043"/>
              <a:gd name="connsiteY12" fmla="*/ 1553378 h 4066088"/>
              <a:gd name="connsiteX13" fmla="*/ 816156 w 1367043"/>
              <a:gd name="connsiteY13" fmla="*/ 1674564 h 4066088"/>
              <a:gd name="connsiteX14" fmla="*/ 882257 w 1367043"/>
              <a:gd name="connsiteY14" fmla="*/ 1894901 h 4066088"/>
              <a:gd name="connsiteX15" fmla="*/ 948359 w 1367043"/>
              <a:gd name="connsiteY15" fmla="*/ 2258458 h 4066088"/>
              <a:gd name="connsiteX16" fmla="*/ 981409 w 1367043"/>
              <a:gd name="connsiteY16" fmla="*/ 2456761 h 4066088"/>
              <a:gd name="connsiteX17" fmla="*/ 1047510 w 1367043"/>
              <a:gd name="connsiteY17" fmla="*/ 2666082 h 4066088"/>
              <a:gd name="connsiteX18" fmla="*/ 1179713 w 1367043"/>
              <a:gd name="connsiteY18" fmla="*/ 2820318 h 4066088"/>
              <a:gd name="connsiteX19" fmla="*/ 1245814 w 1367043"/>
              <a:gd name="connsiteY19" fmla="*/ 3150824 h 4066088"/>
              <a:gd name="connsiteX20" fmla="*/ 1267848 w 1367043"/>
              <a:gd name="connsiteY20" fmla="*/ 3448279 h 4066088"/>
              <a:gd name="connsiteX21" fmla="*/ 1234797 w 1367043"/>
              <a:gd name="connsiteY21" fmla="*/ 3701667 h 4066088"/>
              <a:gd name="connsiteX22" fmla="*/ 1367000 w 1367043"/>
              <a:gd name="connsiteY22" fmla="*/ 4065224 h 4066088"/>
              <a:gd name="connsiteX23" fmla="*/ 1245814 w 1367043"/>
              <a:gd name="connsiteY23" fmla="*/ 3591499 h 4066088"/>
              <a:gd name="connsiteX24" fmla="*/ 970392 w 1367043"/>
              <a:gd name="connsiteY24" fmla="*/ 3657600 h 4066088"/>
              <a:gd name="connsiteX25" fmla="*/ 816156 w 1367043"/>
              <a:gd name="connsiteY25" fmla="*/ 3547431 h 4066088"/>
              <a:gd name="connsiteX26" fmla="*/ 772089 w 1367043"/>
              <a:gd name="connsiteY26" fmla="*/ 3272010 h 4066088"/>
              <a:gd name="connsiteX27" fmla="*/ 739038 w 1367043"/>
              <a:gd name="connsiteY27" fmla="*/ 3062689 h 4066088"/>
              <a:gd name="connsiteX28" fmla="*/ 672937 w 1367043"/>
              <a:gd name="connsiteY28" fmla="*/ 2809301 h 4066088"/>
              <a:gd name="connsiteX29" fmla="*/ 573785 w 1367043"/>
              <a:gd name="connsiteY29" fmla="*/ 2456761 h 4066088"/>
              <a:gd name="connsiteX30" fmla="*/ 551751 w 1367043"/>
              <a:gd name="connsiteY30" fmla="*/ 2280491 h 4066088"/>
              <a:gd name="connsiteX31" fmla="*/ 507684 w 1367043"/>
              <a:gd name="connsiteY31" fmla="*/ 1972019 h 4066088"/>
              <a:gd name="connsiteX32" fmla="*/ 386498 w 1367043"/>
              <a:gd name="connsiteY32" fmla="*/ 1762699 h 4066088"/>
              <a:gd name="connsiteX33" fmla="*/ 254296 w 1367043"/>
              <a:gd name="connsiteY33" fmla="*/ 1575412 h 4066088"/>
              <a:gd name="connsiteX34" fmla="*/ 111077 w 1367043"/>
              <a:gd name="connsiteY34" fmla="*/ 1255923 h 4066088"/>
              <a:gd name="connsiteX35" fmla="*/ 111077 w 1367043"/>
              <a:gd name="connsiteY35" fmla="*/ 914400 h 4066088"/>
              <a:gd name="connsiteX36" fmla="*/ 908 w 1367043"/>
              <a:gd name="connsiteY36" fmla="*/ 528810 h 4066088"/>
              <a:gd name="connsiteX37" fmla="*/ 67009 w 1367043"/>
              <a:gd name="connsiteY37" fmla="*/ 330506 h 4066088"/>
              <a:gd name="connsiteX38" fmla="*/ 210228 w 1367043"/>
              <a:gd name="connsiteY38" fmla="*/ 143219 h 4066088"/>
              <a:gd name="connsiteX39" fmla="*/ 265313 w 1367043"/>
              <a:gd name="connsiteY39" fmla="*/ 0 h 4066088"/>
              <a:gd name="connsiteX0" fmla="*/ 265313 w 1268080"/>
              <a:gd name="connsiteY0" fmla="*/ 0 h 3704656"/>
              <a:gd name="connsiteX1" fmla="*/ 331414 w 1268080"/>
              <a:gd name="connsiteY1" fmla="*/ 143219 h 3704656"/>
              <a:gd name="connsiteX2" fmla="*/ 375481 w 1268080"/>
              <a:gd name="connsiteY2" fmla="*/ 187287 h 3704656"/>
              <a:gd name="connsiteX3" fmla="*/ 353448 w 1268080"/>
              <a:gd name="connsiteY3" fmla="*/ 330506 h 3704656"/>
              <a:gd name="connsiteX4" fmla="*/ 287347 w 1268080"/>
              <a:gd name="connsiteY4" fmla="*/ 429658 h 3704656"/>
              <a:gd name="connsiteX5" fmla="*/ 265313 w 1268080"/>
              <a:gd name="connsiteY5" fmla="*/ 583894 h 3704656"/>
              <a:gd name="connsiteX6" fmla="*/ 331414 w 1268080"/>
              <a:gd name="connsiteY6" fmla="*/ 716096 h 3704656"/>
              <a:gd name="connsiteX7" fmla="*/ 353448 w 1268080"/>
              <a:gd name="connsiteY7" fmla="*/ 870332 h 3704656"/>
              <a:gd name="connsiteX8" fmla="*/ 364465 w 1268080"/>
              <a:gd name="connsiteY8" fmla="*/ 1101687 h 3704656"/>
              <a:gd name="connsiteX9" fmla="*/ 430566 w 1268080"/>
              <a:gd name="connsiteY9" fmla="*/ 1167788 h 3704656"/>
              <a:gd name="connsiteX10" fmla="*/ 485650 w 1268080"/>
              <a:gd name="connsiteY10" fmla="*/ 1322024 h 3704656"/>
              <a:gd name="connsiteX11" fmla="*/ 595819 w 1268080"/>
              <a:gd name="connsiteY11" fmla="*/ 1443210 h 3704656"/>
              <a:gd name="connsiteX12" fmla="*/ 694971 w 1268080"/>
              <a:gd name="connsiteY12" fmla="*/ 1553378 h 3704656"/>
              <a:gd name="connsiteX13" fmla="*/ 816156 w 1268080"/>
              <a:gd name="connsiteY13" fmla="*/ 1674564 h 3704656"/>
              <a:gd name="connsiteX14" fmla="*/ 882257 w 1268080"/>
              <a:gd name="connsiteY14" fmla="*/ 1894901 h 3704656"/>
              <a:gd name="connsiteX15" fmla="*/ 948359 w 1268080"/>
              <a:gd name="connsiteY15" fmla="*/ 2258458 h 3704656"/>
              <a:gd name="connsiteX16" fmla="*/ 981409 w 1268080"/>
              <a:gd name="connsiteY16" fmla="*/ 2456761 h 3704656"/>
              <a:gd name="connsiteX17" fmla="*/ 1047510 w 1268080"/>
              <a:gd name="connsiteY17" fmla="*/ 2666082 h 3704656"/>
              <a:gd name="connsiteX18" fmla="*/ 1179713 w 1268080"/>
              <a:gd name="connsiteY18" fmla="*/ 2820318 h 3704656"/>
              <a:gd name="connsiteX19" fmla="*/ 1245814 w 1268080"/>
              <a:gd name="connsiteY19" fmla="*/ 3150824 h 3704656"/>
              <a:gd name="connsiteX20" fmla="*/ 1267848 w 1268080"/>
              <a:gd name="connsiteY20" fmla="*/ 3448279 h 3704656"/>
              <a:gd name="connsiteX21" fmla="*/ 1234797 w 1268080"/>
              <a:gd name="connsiteY21" fmla="*/ 3701667 h 3704656"/>
              <a:gd name="connsiteX22" fmla="*/ 1245814 w 1268080"/>
              <a:gd name="connsiteY22" fmla="*/ 3591499 h 3704656"/>
              <a:gd name="connsiteX23" fmla="*/ 970392 w 1268080"/>
              <a:gd name="connsiteY23" fmla="*/ 3657600 h 3704656"/>
              <a:gd name="connsiteX24" fmla="*/ 816156 w 1268080"/>
              <a:gd name="connsiteY24" fmla="*/ 3547431 h 3704656"/>
              <a:gd name="connsiteX25" fmla="*/ 772089 w 1268080"/>
              <a:gd name="connsiteY25" fmla="*/ 3272010 h 3704656"/>
              <a:gd name="connsiteX26" fmla="*/ 739038 w 1268080"/>
              <a:gd name="connsiteY26" fmla="*/ 3062689 h 3704656"/>
              <a:gd name="connsiteX27" fmla="*/ 672937 w 1268080"/>
              <a:gd name="connsiteY27" fmla="*/ 2809301 h 3704656"/>
              <a:gd name="connsiteX28" fmla="*/ 573785 w 1268080"/>
              <a:gd name="connsiteY28" fmla="*/ 2456761 h 3704656"/>
              <a:gd name="connsiteX29" fmla="*/ 551751 w 1268080"/>
              <a:gd name="connsiteY29" fmla="*/ 2280491 h 3704656"/>
              <a:gd name="connsiteX30" fmla="*/ 507684 w 1268080"/>
              <a:gd name="connsiteY30" fmla="*/ 1972019 h 3704656"/>
              <a:gd name="connsiteX31" fmla="*/ 386498 w 1268080"/>
              <a:gd name="connsiteY31" fmla="*/ 1762699 h 3704656"/>
              <a:gd name="connsiteX32" fmla="*/ 254296 w 1268080"/>
              <a:gd name="connsiteY32" fmla="*/ 1575412 h 3704656"/>
              <a:gd name="connsiteX33" fmla="*/ 111077 w 1268080"/>
              <a:gd name="connsiteY33" fmla="*/ 1255923 h 3704656"/>
              <a:gd name="connsiteX34" fmla="*/ 111077 w 1268080"/>
              <a:gd name="connsiteY34" fmla="*/ 914400 h 3704656"/>
              <a:gd name="connsiteX35" fmla="*/ 908 w 1268080"/>
              <a:gd name="connsiteY35" fmla="*/ 528810 h 3704656"/>
              <a:gd name="connsiteX36" fmla="*/ 67009 w 1268080"/>
              <a:gd name="connsiteY36" fmla="*/ 330506 h 3704656"/>
              <a:gd name="connsiteX37" fmla="*/ 210228 w 1268080"/>
              <a:gd name="connsiteY37" fmla="*/ 143219 h 3704656"/>
              <a:gd name="connsiteX38" fmla="*/ 265313 w 1268080"/>
              <a:gd name="connsiteY38" fmla="*/ 0 h 3704656"/>
              <a:gd name="connsiteX0" fmla="*/ 265313 w 1275477"/>
              <a:gd name="connsiteY0" fmla="*/ 0 h 3658508"/>
              <a:gd name="connsiteX1" fmla="*/ 331414 w 1275477"/>
              <a:gd name="connsiteY1" fmla="*/ 143219 h 3658508"/>
              <a:gd name="connsiteX2" fmla="*/ 375481 w 1275477"/>
              <a:gd name="connsiteY2" fmla="*/ 187287 h 3658508"/>
              <a:gd name="connsiteX3" fmla="*/ 353448 w 1275477"/>
              <a:gd name="connsiteY3" fmla="*/ 330506 h 3658508"/>
              <a:gd name="connsiteX4" fmla="*/ 287347 w 1275477"/>
              <a:gd name="connsiteY4" fmla="*/ 429658 h 3658508"/>
              <a:gd name="connsiteX5" fmla="*/ 265313 w 1275477"/>
              <a:gd name="connsiteY5" fmla="*/ 583894 h 3658508"/>
              <a:gd name="connsiteX6" fmla="*/ 331414 w 1275477"/>
              <a:gd name="connsiteY6" fmla="*/ 716096 h 3658508"/>
              <a:gd name="connsiteX7" fmla="*/ 353448 w 1275477"/>
              <a:gd name="connsiteY7" fmla="*/ 870332 h 3658508"/>
              <a:gd name="connsiteX8" fmla="*/ 364465 w 1275477"/>
              <a:gd name="connsiteY8" fmla="*/ 1101687 h 3658508"/>
              <a:gd name="connsiteX9" fmla="*/ 430566 w 1275477"/>
              <a:gd name="connsiteY9" fmla="*/ 1167788 h 3658508"/>
              <a:gd name="connsiteX10" fmla="*/ 485650 w 1275477"/>
              <a:gd name="connsiteY10" fmla="*/ 1322024 h 3658508"/>
              <a:gd name="connsiteX11" fmla="*/ 595819 w 1275477"/>
              <a:gd name="connsiteY11" fmla="*/ 1443210 h 3658508"/>
              <a:gd name="connsiteX12" fmla="*/ 694971 w 1275477"/>
              <a:gd name="connsiteY12" fmla="*/ 1553378 h 3658508"/>
              <a:gd name="connsiteX13" fmla="*/ 816156 w 1275477"/>
              <a:gd name="connsiteY13" fmla="*/ 1674564 h 3658508"/>
              <a:gd name="connsiteX14" fmla="*/ 882257 w 1275477"/>
              <a:gd name="connsiteY14" fmla="*/ 1894901 h 3658508"/>
              <a:gd name="connsiteX15" fmla="*/ 948359 w 1275477"/>
              <a:gd name="connsiteY15" fmla="*/ 2258458 h 3658508"/>
              <a:gd name="connsiteX16" fmla="*/ 981409 w 1275477"/>
              <a:gd name="connsiteY16" fmla="*/ 2456761 h 3658508"/>
              <a:gd name="connsiteX17" fmla="*/ 1047510 w 1275477"/>
              <a:gd name="connsiteY17" fmla="*/ 2666082 h 3658508"/>
              <a:gd name="connsiteX18" fmla="*/ 1179713 w 1275477"/>
              <a:gd name="connsiteY18" fmla="*/ 2820318 h 3658508"/>
              <a:gd name="connsiteX19" fmla="*/ 1245814 w 1275477"/>
              <a:gd name="connsiteY19" fmla="*/ 3150824 h 3658508"/>
              <a:gd name="connsiteX20" fmla="*/ 1267848 w 1275477"/>
              <a:gd name="connsiteY20" fmla="*/ 3448279 h 3658508"/>
              <a:gd name="connsiteX21" fmla="*/ 1245814 w 1275477"/>
              <a:gd name="connsiteY21" fmla="*/ 3591499 h 3658508"/>
              <a:gd name="connsiteX22" fmla="*/ 970392 w 1275477"/>
              <a:gd name="connsiteY22" fmla="*/ 3657600 h 3658508"/>
              <a:gd name="connsiteX23" fmla="*/ 816156 w 1275477"/>
              <a:gd name="connsiteY23" fmla="*/ 3547431 h 3658508"/>
              <a:gd name="connsiteX24" fmla="*/ 772089 w 1275477"/>
              <a:gd name="connsiteY24" fmla="*/ 3272010 h 3658508"/>
              <a:gd name="connsiteX25" fmla="*/ 739038 w 1275477"/>
              <a:gd name="connsiteY25" fmla="*/ 3062689 h 3658508"/>
              <a:gd name="connsiteX26" fmla="*/ 672937 w 1275477"/>
              <a:gd name="connsiteY26" fmla="*/ 2809301 h 3658508"/>
              <a:gd name="connsiteX27" fmla="*/ 573785 w 1275477"/>
              <a:gd name="connsiteY27" fmla="*/ 2456761 h 3658508"/>
              <a:gd name="connsiteX28" fmla="*/ 551751 w 1275477"/>
              <a:gd name="connsiteY28" fmla="*/ 2280491 h 3658508"/>
              <a:gd name="connsiteX29" fmla="*/ 507684 w 1275477"/>
              <a:gd name="connsiteY29" fmla="*/ 1972019 h 3658508"/>
              <a:gd name="connsiteX30" fmla="*/ 386498 w 1275477"/>
              <a:gd name="connsiteY30" fmla="*/ 1762699 h 3658508"/>
              <a:gd name="connsiteX31" fmla="*/ 254296 w 1275477"/>
              <a:gd name="connsiteY31" fmla="*/ 1575412 h 3658508"/>
              <a:gd name="connsiteX32" fmla="*/ 111077 w 1275477"/>
              <a:gd name="connsiteY32" fmla="*/ 1255923 h 3658508"/>
              <a:gd name="connsiteX33" fmla="*/ 111077 w 1275477"/>
              <a:gd name="connsiteY33" fmla="*/ 914400 h 3658508"/>
              <a:gd name="connsiteX34" fmla="*/ 908 w 1275477"/>
              <a:gd name="connsiteY34" fmla="*/ 528810 h 3658508"/>
              <a:gd name="connsiteX35" fmla="*/ 67009 w 1275477"/>
              <a:gd name="connsiteY35" fmla="*/ 330506 h 3658508"/>
              <a:gd name="connsiteX36" fmla="*/ 210228 w 1275477"/>
              <a:gd name="connsiteY36" fmla="*/ 143219 h 3658508"/>
              <a:gd name="connsiteX37" fmla="*/ 265313 w 1275477"/>
              <a:gd name="connsiteY37" fmla="*/ 0 h 3658508"/>
              <a:gd name="connsiteX0" fmla="*/ 265313 w 1268891"/>
              <a:gd name="connsiteY0" fmla="*/ 0 h 3662535"/>
              <a:gd name="connsiteX1" fmla="*/ 331414 w 1268891"/>
              <a:gd name="connsiteY1" fmla="*/ 143219 h 3662535"/>
              <a:gd name="connsiteX2" fmla="*/ 375481 w 1268891"/>
              <a:gd name="connsiteY2" fmla="*/ 187287 h 3662535"/>
              <a:gd name="connsiteX3" fmla="*/ 353448 w 1268891"/>
              <a:gd name="connsiteY3" fmla="*/ 330506 h 3662535"/>
              <a:gd name="connsiteX4" fmla="*/ 287347 w 1268891"/>
              <a:gd name="connsiteY4" fmla="*/ 429658 h 3662535"/>
              <a:gd name="connsiteX5" fmla="*/ 265313 w 1268891"/>
              <a:gd name="connsiteY5" fmla="*/ 583894 h 3662535"/>
              <a:gd name="connsiteX6" fmla="*/ 331414 w 1268891"/>
              <a:gd name="connsiteY6" fmla="*/ 716096 h 3662535"/>
              <a:gd name="connsiteX7" fmla="*/ 353448 w 1268891"/>
              <a:gd name="connsiteY7" fmla="*/ 870332 h 3662535"/>
              <a:gd name="connsiteX8" fmla="*/ 364465 w 1268891"/>
              <a:gd name="connsiteY8" fmla="*/ 1101687 h 3662535"/>
              <a:gd name="connsiteX9" fmla="*/ 430566 w 1268891"/>
              <a:gd name="connsiteY9" fmla="*/ 1167788 h 3662535"/>
              <a:gd name="connsiteX10" fmla="*/ 485650 w 1268891"/>
              <a:gd name="connsiteY10" fmla="*/ 1322024 h 3662535"/>
              <a:gd name="connsiteX11" fmla="*/ 595819 w 1268891"/>
              <a:gd name="connsiteY11" fmla="*/ 1443210 h 3662535"/>
              <a:gd name="connsiteX12" fmla="*/ 694971 w 1268891"/>
              <a:gd name="connsiteY12" fmla="*/ 1553378 h 3662535"/>
              <a:gd name="connsiteX13" fmla="*/ 816156 w 1268891"/>
              <a:gd name="connsiteY13" fmla="*/ 1674564 h 3662535"/>
              <a:gd name="connsiteX14" fmla="*/ 882257 w 1268891"/>
              <a:gd name="connsiteY14" fmla="*/ 1894901 h 3662535"/>
              <a:gd name="connsiteX15" fmla="*/ 948359 w 1268891"/>
              <a:gd name="connsiteY15" fmla="*/ 2258458 h 3662535"/>
              <a:gd name="connsiteX16" fmla="*/ 981409 w 1268891"/>
              <a:gd name="connsiteY16" fmla="*/ 2456761 h 3662535"/>
              <a:gd name="connsiteX17" fmla="*/ 1047510 w 1268891"/>
              <a:gd name="connsiteY17" fmla="*/ 2666082 h 3662535"/>
              <a:gd name="connsiteX18" fmla="*/ 1179713 w 1268891"/>
              <a:gd name="connsiteY18" fmla="*/ 2820318 h 3662535"/>
              <a:gd name="connsiteX19" fmla="*/ 1245814 w 1268891"/>
              <a:gd name="connsiteY19" fmla="*/ 3150824 h 3662535"/>
              <a:gd name="connsiteX20" fmla="*/ 1245814 w 1268891"/>
              <a:gd name="connsiteY20" fmla="*/ 3591499 h 3662535"/>
              <a:gd name="connsiteX21" fmla="*/ 970392 w 1268891"/>
              <a:gd name="connsiteY21" fmla="*/ 3657600 h 3662535"/>
              <a:gd name="connsiteX22" fmla="*/ 816156 w 1268891"/>
              <a:gd name="connsiteY22" fmla="*/ 3547431 h 3662535"/>
              <a:gd name="connsiteX23" fmla="*/ 772089 w 1268891"/>
              <a:gd name="connsiteY23" fmla="*/ 3272010 h 3662535"/>
              <a:gd name="connsiteX24" fmla="*/ 739038 w 1268891"/>
              <a:gd name="connsiteY24" fmla="*/ 3062689 h 3662535"/>
              <a:gd name="connsiteX25" fmla="*/ 672937 w 1268891"/>
              <a:gd name="connsiteY25" fmla="*/ 2809301 h 3662535"/>
              <a:gd name="connsiteX26" fmla="*/ 573785 w 1268891"/>
              <a:gd name="connsiteY26" fmla="*/ 2456761 h 3662535"/>
              <a:gd name="connsiteX27" fmla="*/ 551751 w 1268891"/>
              <a:gd name="connsiteY27" fmla="*/ 2280491 h 3662535"/>
              <a:gd name="connsiteX28" fmla="*/ 507684 w 1268891"/>
              <a:gd name="connsiteY28" fmla="*/ 1972019 h 3662535"/>
              <a:gd name="connsiteX29" fmla="*/ 386498 w 1268891"/>
              <a:gd name="connsiteY29" fmla="*/ 1762699 h 3662535"/>
              <a:gd name="connsiteX30" fmla="*/ 254296 w 1268891"/>
              <a:gd name="connsiteY30" fmla="*/ 1575412 h 3662535"/>
              <a:gd name="connsiteX31" fmla="*/ 111077 w 1268891"/>
              <a:gd name="connsiteY31" fmla="*/ 1255923 h 3662535"/>
              <a:gd name="connsiteX32" fmla="*/ 111077 w 1268891"/>
              <a:gd name="connsiteY32" fmla="*/ 914400 h 3662535"/>
              <a:gd name="connsiteX33" fmla="*/ 908 w 1268891"/>
              <a:gd name="connsiteY33" fmla="*/ 528810 h 3662535"/>
              <a:gd name="connsiteX34" fmla="*/ 67009 w 1268891"/>
              <a:gd name="connsiteY34" fmla="*/ 330506 h 3662535"/>
              <a:gd name="connsiteX35" fmla="*/ 210228 w 1268891"/>
              <a:gd name="connsiteY35" fmla="*/ 143219 h 3662535"/>
              <a:gd name="connsiteX36" fmla="*/ 265313 w 1268891"/>
              <a:gd name="connsiteY36" fmla="*/ 0 h 3662535"/>
              <a:gd name="connsiteX0" fmla="*/ 265313 w 1255514"/>
              <a:gd name="connsiteY0" fmla="*/ 0 h 3677780"/>
              <a:gd name="connsiteX1" fmla="*/ 331414 w 1255514"/>
              <a:gd name="connsiteY1" fmla="*/ 143219 h 3677780"/>
              <a:gd name="connsiteX2" fmla="*/ 375481 w 1255514"/>
              <a:gd name="connsiteY2" fmla="*/ 187287 h 3677780"/>
              <a:gd name="connsiteX3" fmla="*/ 353448 w 1255514"/>
              <a:gd name="connsiteY3" fmla="*/ 330506 h 3677780"/>
              <a:gd name="connsiteX4" fmla="*/ 287347 w 1255514"/>
              <a:gd name="connsiteY4" fmla="*/ 429658 h 3677780"/>
              <a:gd name="connsiteX5" fmla="*/ 265313 w 1255514"/>
              <a:gd name="connsiteY5" fmla="*/ 583894 h 3677780"/>
              <a:gd name="connsiteX6" fmla="*/ 331414 w 1255514"/>
              <a:gd name="connsiteY6" fmla="*/ 716096 h 3677780"/>
              <a:gd name="connsiteX7" fmla="*/ 353448 w 1255514"/>
              <a:gd name="connsiteY7" fmla="*/ 870332 h 3677780"/>
              <a:gd name="connsiteX8" fmla="*/ 364465 w 1255514"/>
              <a:gd name="connsiteY8" fmla="*/ 1101687 h 3677780"/>
              <a:gd name="connsiteX9" fmla="*/ 430566 w 1255514"/>
              <a:gd name="connsiteY9" fmla="*/ 1167788 h 3677780"/>
              <a:gd name="connsiteX10" fmla="*/ 485650 w 1255514"/>
              <a:gd name="connsiteY10" fmla="*/ 1322024 h 3677780"/>
              <a:gd name="connsiteX11" fmla="*/ 595819 w 1255514"/>
              <a:gd name="connsiteY11" fmla="*/ 1443210 h 3677780"/>
              <a:gd name="connsiteX12" fmla="*/ 694971 w 1255514"/>
              <a:gd name="connsiteY12" fmla="*/ 1553378 h 3677780"/>
              <a:gd name="connsiteX13" fmla="*/ 816156 w 1255514"/>
              <a:gd name="connsiteY13" fmla="*/ 1674564 h 3677780"/>
              <a:gd name="connsiteX14" fmla="*/ 882257 w 1255514"/>
              <a:gd name="connsiteY14" fmla="*/ 1894901 h 3677780"/>
              <a:gd name="connsiteX15" fmla="*/ 948359 w 1255514"/>
              <a:gd name="connsiteY15" fmla="*/ 2258458 h 3677780"/>
              <a:gd name="connsiteX16" fmla="*/ 981409 w 1255514"/>
              <a:gd name="connsiteY16" fmla="*/ 2456761 h 3677780"/>
              <a:gd name="connsiteX17" fmla="*/ 1047510 w 1255514"/>
              <a:gd name="connsiteY17" fmla="*/ 2666082 h 3677780"/>
              <a:gd name="connsiteX18" fmla="*/ 1179713 w 1255514"/>
              <a:gd name="connsiteY18" fmla="*/ 2820318 h 3677780"/>
              <a:gd name="connsiteX19" fmla="*/ 1245814 w 1255514"/>
              <a:gd name="connsiteY19" fmla="*/ 3150824 h 3677780"/>
              <a:gd name="connsiteX20" fmla="*/ 970392 w 1255514"/>
              <a:gd name="connsiteY20" fmla="*/ 3657600 h 3677780"/>
              <a:gd name="connsiteX21" fmla="*/ 816156 w 1255514"/>
              <a:gd name="connsiteY21" fmla="*/ 3547431 h 3677780"/>
              <a:gd name="connsiteX22" fmla="*/ 772089 w 1255514"/>
              <a:gd name="connsiteY22" fmla="*/ 3272010 h 3677780"/>
              <a:gd name="connsiteX23" fmla="*/ 739038 w 1255514"/>
              <a:gd name="connsiteY23" fmla="*/ 3062689 h 3677780"/>
              <a:gd name="connsiteX24" fmla="*/ 672937 w 1255514"/>
              <a:gd name="connsiteY24" fmla="*/ 2809301 h 3677780"/>
              <a:gd name="connsiteX25" fmla="*/ 573785 w 1255514"/>
              <a:gd name="connsiteY25" fmla="*/ 2456761 h 3677780"/>
              <a:gd name="connsiteX26" fmla="*/ 551751 w 1255514"/>
              <a:gd name="connsiteY26" fmla="*/ 2280491 h 3677780"/>
              <a:gd name="connsiteX27" fmla="*/ 507684 w 1255514"/>
              <a:gd name="connsiteY27" fmla="*/ 1972019 h 3677780"/>
              <a:gd name="connsiteX28" fmla="*/ 386498 w 1255514"/>
              <a:gd name="connsiteY28" fmla="*/ 1762699 h 3677780"/>
              <a:gd name="connsiteX29" fmla="*/ 254296 w 1255514"/>
              <a:gd name="connsiteY29" fmla="*/ 1575412 h 3677780"/>
              <a:gd name="connsiteX30" fmla="*/ 111077 w 1255514"/>
              <a:gd name="connsiteY30" fmla="*/ 1255923 h 3677780"/>
              <a:gd name="connsiteX31" fmla="*/ 111077 w 1255514"/>
              <a:gd name="connsiteY31" fmla="*/ 914400 h 3677780"/>
              <a:gd name="connsiteX32" fmla="*/ 908 w 1255514"/>
              <a:gd name="connsiteY32" fmla="*/ 528810 h 3677780"/>
              <a:gd name="connsiteX33" fmla="*/ 67009 w 1255514"/>
              <a:gd name="connsiteY33" fmla="*/ 330506 h 3677780"/>
              <a:gd name="connsiteX34" fmla="*/ 210228 w 1255514"/>
              <a:gd name="connsiteY34" fmla="*/ 143219 h 3677780"/>
              <a:gd name="connsiteX35" fmla="*/ 265313 w 1255514"/>
              <a:gd name="connsiteY35" fmla="*/ 0 h 3677780"/>
              <a:gd name="connsiteX0" fmla="*/ 265313 w 1265767"/>
              <a:gd name="connsiteY0" fmla="*/ 0 h 3548763"/>
              <a:gd name="connsiteX1" fmla="*/ 331414 w 1265767"/>
              <a:gd name="connsiteY1" fmla="*/ 143219 h 3548763"/>
              <a:gd name="connsiteX2" fmla="*/ 375481 w 1265767"/>
              <a:gd name="connsiteY2" fmla="*/ 187287 h 3548763"/>
              <a:gd name="connsiteX3" fmla="*/ 353448 w 1265767"/>
              <a:gd name="connsiteY3" fmla="*/ 330506 h 3548763"/>
              <a:gd name="connsiteX4" fmla="*/ 287347 w 1265767"/>
              <a:gd name="connsiteY4" fmla="*/ 429658 h 3548763"/>
              <a:gd name="connsiteX5" fmla="*/ 265313 w 1265767"/>
              <a:gd name="connsiteY5" fmla="*/ 583894 h 3548763"/>
              <a:gd name="connsiteX6" fmla="*/ 331414 w 1265767"/>
              <a:gd name="connsiteY6" fmla="*/ 716096 h 3548763"/>
              <a:gd name="connsiteX7" fmla="*/ 353448 w 1265767"/>
              <a:gd name="connsiteY7" fmla="*/ 870332 h 3548763"/>
              <a:gd name="connsiteX8" fmla="*/ 364465 w 1265767"/>
              <a:gd name="connsiteY8" fmla="*/ 1101687 h 3548763"/>
              <a:gd name="connsiteX9" fmla="*/ 430566 w 1265767"/>
              <a:gd name="connsiteY9" fmla="*/ 1167788 h 3548763"/>
              <a:gd name="connsiteX10" fmla="*/ 485650 w 1265767"/>
              <a:gd name="connsiteY10" fmla="*/ 1322024 h 3548763"/>
              <a:gd name="connsiteX11" fmla="*/ 595819 w 1265767"/>
              <a:gd name="connsiteY11" fmla="*/ 1443210 h 3548763"/>
              <a:gd name="connsiteX12" fmla="*/ 694971 w 1265767"/>
              <a:gd name="connsiteY12" fmla="*/ 1553378 h 3548763"/>
              <a:gd name="connsiteX13" fmla="*/ 816156 w 1265767"/>
              <a:gd name="connsiteY13" fmla="*/ 1674564 h 3548763"/>
              <a:gd name="connsiteX14" fmla="*/ 882257 w 1265767"/>
              <a:gd name="connsiteY14" fmla="*/ 1894901 h 3548763"/>
              <a:gd name="connsiteX15" fmla="*/ 948359 w 1265767"/>
              <a:gd name="connsiteY15" fmla="*/ 2258458 h 3548763"/>
              <a:gd name="connsiteX16" fmla="*/ 981409 w 1265767"/>
              <a:gd name="connsiteY16" fmla="*/ 2456761 h 3548763"/>
              <a:gd name="connsiteX17" fmla="*/ 1047510 w 1265767"/>
              <a:gd name="connsiteY17" fmla="*/ 2666082 h 3548763"/>
              <a:gd name="connsiteX18" fmla="*/ 1179713 w 1265767"/>
              <a:gd name="connsiteY18" fmla="*/ 2820318 h 3548763"/>
              <a:gd name="connsiteX19" fmla="*/ 1245814 w 1265767"/>
              <a:gd name="connsiteY19" fmla="*/ 3150824 h 3548763"/>
              <a:gd name="connsiteX20" fmla="*/ 816156 w 1265767"/>
              <a:gd name="connsiteY20" fmla="*/ 3547431 h 3548763"/>
              <a:gd name="connsiteX21" fmla="*/ 772089 w 1265767"/>
              <a:gd name="connsiteY21" fmla="*/ 3272010 h 3548763"/>
              <a:gd name="connsiteX22" fmla="*/ 739038 w 1265767"/>
              <a:gd name="connsiteY22" fmla="*/ 3062689 h 3548763"/>
              <a:gd name="connsiteX23" fmla="*/ 672937 w 1265767"/>
              <a:gd name="connsiteY23" fmla="*/ 2809301 h 3548763"/>
              <a:gd name="connsiteX24" fmla="*/ 573785 w 1265767"/>
              <a:gd name="connsiteY24" fmla="*/ 2456761 h 3548763"/>
              <a:gd name="connsiteX25" fmla="*/ 551751 w 1265767"/>
              <a:gd name="connsiteY25" fmla="*/ 2280491 h 3548763"/>
              <a:gd name="connsiteX26" fmla="*/ 507684 w 1265767"/>
              <a:gd name="connsiteY26" fmla="*/ 1972019 h 3548763"/>
              <a:gd name="connsiteX27" fmla="*/ 386498 w 1265767"/>
              <a:gd name="connsiteY27" fmla="*/ 1762699 h 3548763"/>
              <a:gd name="connsiteX28" fmla="*/ 254296 w 1265767"/>
              <a:gd name="connsiteY28" fmla="*/ 1575412 h 3548763"/>
              <a:gd name="connsiteX29" fmla="*/ 111077 w 1265767"/>
              <a:gd name="connsiteY29" fmla="*/ 1255923 h 3548763"/>
              <a:gd name="connsiteX30" fmla="*/ 111077 w 1265767"/>
              <a:gd name="connsiteY30" fmla="*/ 914400 h 3548763"/>
              <a:gd name="connsiteX31" fmla="*/ 908 w 1265767"/>
              <a:gd name="connsiteY31" fmla="*/ 528810 h 3548763"/>
              <a:gd name="connsiteX32" fmla="*/ 67009 w 1265767"/>
              <a:gd name="connsiteY32" fmla="*/ 330506 h 3548763"/>
              <a:gd name="connsiteX33" fmla="*/ 210228 w 1265767"/>
              <a:gd name="connsiteY33" fmla="*/ 143219 h 3548763"/>
              <a:gd name="connsiteX34" fmla="*/ 265313 w 1265767"/>
              <a:gd name="connsiteY34" fmla="*/ 0 h 3548763"/>
              <a:gd name="connsiteX0" fmla="*/ 265313 w 1268814"/>
              <a:gd name="connsiteY0" fmla="*/ 0 h 3274219"/>
              <a:gd name="connsiteX1" fmla="*/ 331414 w 1268814"/>
              <a:gd name="connsiteY1" fmla="*/ 143219 h 3274219"/>
              <a:gd name="connsiteX2" fmla="*/ 375481 w 1268814"/>
              <a:gd name="connsiteY2" fmla="*/ 187287 h 3274219"/>
              <a:gd name="connsiteX3" fmla="*/ 353448 w 1268814"/>
              <a:gd name="connsiteY3" fmla="*/ 330506 h 3274219"/>
              <a:gd name="connsiteX4" fmla="*/ 287347 w 1268814"/>
              <a:gd name="connsiteY4" fmla="*/ 429658 h 3274219"/>
              <a:gd name="connsiteX5" fmla="*/ 265313 w 1268814"/>
              <a:gd name="connsiteY5" fmla="*/ 583894 h 3274219"/>
              <a:gd name="connsiteX6" fmla="*/ 331414 w 1268814"/>
              <a:gd name="connsiteY6" fmla="*/ 716096 h 3274219"/>
              <a:gd name="connsiteX7" fmla="*/ 353448 w 1268814"/>
              <a:gd name="connsiteY7" fmla="*/ 870332 h 3274219"/>
              <a:gd name="connsiteX8" fmla="*/ 364465 w 1268814"/>
              <a:gd name="connsiteY8" fmla="*/ 1101687 h 3274219"/>
              <a:gd name="connsiteX9" fmla="*/ 430566 w 1268814"/>
              <a:gd name="connsiteY9" fmla="*/ 1167788 h 3274219"/>
              <a:gd name="connsiteX10" fmla="*/ 485650 w 1268814"/>
              <a:gd name="connsiteY10" fmla="*/ 1322024 h 3274219"/>
              <a:gd name="connsiteX11" fmla="*/ 595819 w 1268814"/>
              <a:gd name="connsiteY11" fmla="*/ 1443210 h 3274219"/>
              <a:gd name="connsiteX12" fmla="*/ 694971 w 1268814"/>
              <a:gd name="connsiteY12" fmla="*/ 1553378 h 3274219"/>
              <a:gd name="connsiteX13" fmla="*/ 816156 w 1268814"/>
              <a:gd name="connsiteY13" fmla="*/ 1674564 h 3274219"/>
              <a:gd name="connsiteX14" fmla="*/ 882257 w 1268814"/>
              <a:gd name="connsiteY14" fmla="*/ 1894901 h 3274219"/>
              <a:gd name="connsiteX15" fmla="*/ 948359 w 1268814"/>
              <a:gd name="connsiteY15" fmla="*/ 2258458 h 3274219"/>
              <a:gd name="connsiteX16" fmla="*/ 981409 w 1268814"/>
              <a:gd name="connsiteY16" fmla="*/ 2456761 h 3274219"/>
              <a:gd name="connsiteX17" fmla="*/ 1047510 w 1268814"/>
              <a:gd name="connsiteY17" fmla="*/ 2666082 h 3274219"/>
              <a:gd name="connsiteX18" fmla="*/ 1179713 w 1268814"/>
              <a:gd name="connsiteY18" fmla="*/ 2820318 h 3274219"/>
              <a:gd name="connsiteX19" fmla="*/ 1245814 w 1268814"/>
              <a:gd name="connsiteY19" fmla="*/ 3150824 h 3274219"/>
              <a:gd name="connsiteX20" fmla="*/ 772089 w 1268814"/>
              <a:gd name="connsiteY20" fmla="*/ 3272010 h 3274219"/>
              <a:gd name="connsiteX21" fmla="*/ 739038 w 1268814"/>
              <a:gd name="connsiteY21" fmla="*/ 3062689 h 3274219"/>
              <a:gd name="connsiteX22" fmla="*/ 672937 w 1268814"/>
              <a:gd name="connsiteY22" fmla="*/ 2809301 h 3274219"/>
              <a:gd name="connsiteX23" fmla="*/ 573785 w 1268814"/>
              <a:gd name="connsiteY23" fmla="*/ 2456761 h 3274219"/>
              <a:gd name="connsiteX24" fmla="*/ 551751 w 1268814"/>
              <a:gd name="connsiteY24" fmla="*/ 2280491 h 3274219"/>
              <a:gd name="connsiteX25" fmla="*/ 507684 w 1268814"/>
              <a:gd name="connsiteY25" fmla="*/ 1972019 h 3274219"/>
              <a:gd name="connsiteX26" fmla="*/ 386498 w 1268814"/>
              <a:gd name="connsiteY26" fmla="*/ 1762699 h 3274219"/>
              <a:gd name="connsiteX27" fmla="*/ 254296 w 1268814"/>
              <a:gd name="connsiteY27" fmla="*/ 1575412 h 3274219"/>
              <a:gd name="connsiteX28" fmla="*/ 111077 w 1268814"/>
              <a:gd name="connsiteY28" fmla="*/ 1255923 h 3274219"/>
              <a:gd name="connsiteX29" fmla="*/ 111077 w 1268814"/>
              <a:gd name="connsiteY29" fmla="*/ 914400 h 3274219"/>
              <a:gd name="connsiteX30" fmla="*/ 908 w 1268814"/>
              <a:gd name="connsiteY30" fmla="*/ 528810 h 3274219"/>
              <a:gd name="connsiteX31" fmla="*/ 67009 w 1268814"/>
              <a:gd name="connsiteY31" fmla="*/ 330506 h 3274219"/>
              <a:gd name="connsiteX32" fmla="*/ 210228 w 1268814"/>
              <a:gd name="connsiteY32" fmla="*/ 143219 h 3274219"/>
              <a:gd name="connsiteX33" fmla="*/ 265313 w 1268814"/>
              <a:gd name="connsiteY33" fmla="*/ 0 h 3274219"/>
              <a:gd name="connsiteX0" fmla="*/ 265313 w 1256214"/>
              <a:gd name="connsiteY0" fmla="*/ 0 h 3222130"/>
              <a:gd name="connsiteX1" fmla="*/ 331414 w 1256214"/>
              <a:gd name="connsiteY1" fmla="*/ 143219 h 3222130"/>
              <a:gd name="connsiteX2" fmla="*/ 375481 w 1256214"/>
              <a:gd name="connsiteY2" fmla="*/ 187287 h 3222130"/>
              <a:gd name="connsiteX3" fmla="*/ 353448 w 1256214"/>
              <a:gd name="connsiteY3" fmla="*/ 330506 h 3222130"/>
              <a:gd name="connsiteX4" fmla="*/ 287347 w 1256214"/>
              <a:gd name="connsiteY4" fmla="*/ 429658 h 3222130"/>
              <a:gd name="connsiteX5" fmla="*/ 265313 w 1256214"/>
              <a:gd name="connsiteY5" fmla="*/ 583894 h 3222130"/>
              <a:gd name="connsiteX6" fmla="*/ 331414 w 1256214"/>
              <a:gd name="connsiteY6" fmla="*/ 716096 h 3222130"/>
              <a:gd name="connsiteX7" fmla="*/ 353448 w 1256214"/>
              <a:gd name="connsiteY7" fmla="*/ 870332 h 3222130"/>
              <a:gd name="connsiteX8" fmla="*/ 364465 w 1256214"/>
              <a:gd name="connsiteY8" fmla="*/ 1101687 h 3222130"/>
              <a:gd name="connsiteX9" fmla="*/ 430566 w 1256214"/>
              <a:gd name="connsiteY9" fmla="*/ 1167788 h 3222130"/>
              <a:gd name="connsiteX10" fmla="*/ 485650 w 1256214"/>
              <a:gd name="connsiteY10" fmla="*/ 1322024 h 3222130"/>
              <a:gd name="connsiteX11" fmla="*/ 595819 w 1256214"/>
              <a:gd name="connsiteY11" fmla="*/ 1443210 h 3222130"/>
              <a:gd name="connsiteX12" fmla="*/ 694971 w 1256214"/>
              <a:gd name="connsiteY12" fmla="*/ 1553378 h 3222130"/>
              <a:gd name="connsiteX13" fmla="*/ 816156 w 1256214"/>
              <a:gd name="connsiteY13" fmla="*/ 1674564 h 3222130"/>
              <a:gd name="connsiteX14" fmla="*/ 882257 w 1256214"/>
              <a:gd name="connsiteY14" fmla="*/ 1894901 h 3222130"/>
              <a:gd name="connsiteX15" fmla="*/ 948359 w 1256214"/>
              <a:gd name="connsiteY15" fmla="*/ 2258458 h 3222130"/>
              <a:gd name="connsiteX16" fmla="*/ 981409 w 1256214"/>
              <a:gd name="connsiteY16" fmla="*/ 2456761 h 3222130"/>
              <a:gd name="connsiteX17" fmla="*/ 1047510 w 1256214"/>
              <a:gd name="connsiteY17" fmla="*/ 2666082 h 3222130"/>
              <a:gd name="connsiteX18" fmla="*/ 1179713 w 1256214"/>
              <a:gd name="connsiteY18" fmla="*/ 2820318 h 3222130"/>
              <a:gd name="connsiteX19" fmla="*/ 1245814 w 1256214"/>
              <a:gd name="connsiteY19" fmla="*/ 3150824 h 3222130"/>
              <a:gd name="connsiteX20" fmla="*/ 959376 w 1256214"/>
              <a:gd name="connsiteY20" fmla="*/ 3216926 h 3222130"/>
              <a:gd name="connsiteX21" fmla="*/ 739038 w 1256214"/>
              <a:gd name="connsiteY21" fmla="*/ 3062689 h 3222130"/>
              <a:gd name="connsiteX22" fmla="*/ 672937 w 1256214"/>
              <a:gd name="connsiteY22" fmla="*/ 2809301 h 3222130"/>
              <a:gd name="connsiteX23" fmla="*/ 573785 w 1256214"/>
              <a:gd name="connsiteY23" fmla="*/ 2456761 h 3222130"/>
              <a:gd name="connsiteX24" fmla="*/ 551751 w 1256214"/>
              <a:gd name="connsiteY24" fmla="*/ 2280491 h 3222130"/>
              <a:gd name="connsiteX25" fmla="*/ 507684 w 1256214"/>
              <a:gd name="connsiteY25" fmla="*/ 1972019 h 3222130"/>
              <a:gd name="connsiteX26" fmla="*/ 386498 w 1256214"/>
              <a:gd name="connsiteY26" fmla="*/ 1762699 h 3222130"/>
              <a:gd name="connsiteX27" fmla="*/ 254296 w 1256214"/>
              <a:gd name="connsiteY27" fmla="*/ 1575412 h 3222130"/>
              <a:gd name="connsiteX28" fmla="*/ 111077 w 1256214"/>
              <a:gd name="connsiteY28" fmla="*/ 1255923 h 3222130"/>
              <a:gd name="connsiteX29" fmla="*/ 111077 w 1256214"/>
              <a:gd name="connsiteY29" fmla="*/ 914400 h 3222130"/>
              <a:gd name="connsiteX30" fmla="*/ 908 w 1256214"/>
              <a:gd name="connsiteY30" fmla="*/ 528810 h 3222130"/>
              <a:gd name="connsiteX31" fmla="*/ 67009 w 1256214"/>
              <a:gd name="connsiteY31" fmla="*/ 330506 h 3222130"/>
              <a:gd name="connsiteX32" fmla="*/ 210228 w 1256214"/>
              <a:gd name="connsiteY32" fmla="*/ 143219 h 3222130"/>
              <a:gd name="connsiteX33" fmla="*/ 265313 w 1256214"/>
              <a:gd name="connsiteY33" fmla="*/ 0 h 3222130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672937 w 1256214"/>
              <a:gd name="connsiteY22" fmla="*/ 2809301 h 3229891"/>
              <a:gd name="connsiteX23" fmla="*/ 573785 w 1256214"/>
              <a:gd name="connsiteY23" fmla="*/ 2456761 h 3229891"/>
              <a:gd name="connsiteX24" fmla="*/ 551751 w 1256214"/>
              <a:gd name="connsiteY24" fmla="*/ 2280491 h 3229891"/>
              <a:gd name="connsiteX25" fmla="*/ 507684 w 1256214"/>
              <a:gd name="connsiteY25" fmla="*/ 1972019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573785 w 1256214"/>
              <a:gd name="connsiteY23" fmla="*/ 2456761 h 3229891"/>
              <a:gd name="connsiteX24" fmla="*/ 551751 w 1256214"/>
              <a:gd name="connsiteY24" fmla="*/ 2280491 h 3229891"/>
              <a:gd name="connsiteX25" fmla="*/ 507684 w 1256214"/>
              <a:gd name="connsiteY25" fmla="*/ 1972019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573785 w 1256214"/>
              <a:gd name="connsiteY23" fmla="*/ 2456761 h 3229891"/>
              <a:gd name="connsiteX24" fmla="*/ 650902 w 1256214"/>
              <a:gd name="connsiteY24" fmla="*/ 2214390 h 3229891"/>
              <a:gd name="connsiteX25" fmla="*/ 507684 w 1256214"/>
              <a:gd name="connsiteY25" fmla="*/ 1972019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07684 w 1256214"/>
              <a:gd name="connsiteY25" fmla="*/ 1972019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84803 w 1256214"/>
              <a:gd name="connsiteY25" fmla="*/ 1949986 h 3229891"/>
              <a:gd name="connsiteX26" fmla="*/ 386498 w 1256214"/>
              <a:gd name="connsiteY26" fmla="*/ 1762699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84803 w 1256214"/>
              <a:gd name="connsiteY25" fmla="*/ 1949986 h 3229891"/>
              <a:gd name="connsiteX26" fmla="*/ 463617 w 1256214"/>
              <a:gd name="connsiteY26" fmla="*/ 1718631 h 3229891"/>
              <a:gd name="connsiteX27" fmla="*/ 254296 w 1256214"/>
              <a:gd name="connsiteY27" fmla="*/ 1575412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84803 w 1256214"/>
              <a:gd name="connsiteY25" fmla="*/ 1949986 h 3229891"/>
              <a:gd name="connsiteX26" fmla="*/ 463617 w 1256214"/>
              <a:gd name="connsiteY26" fmla="*/ 1718631 h 3229891"/>
              <a:gd name="connsiteX27" fmla="*/ 309381 w 1256214"/>
              <a:gd name="connsiteY27" fmla="*/ 1542361 h 3229891"/>
              <a:gd name="connsiteX28" fmla="*/ 111077 w 1256214"/>
              <a:gd name="connsiteY28" fmla="*/ 1255923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229891"/>
              <a:gd name="connsiteX1" fmla="*/ 331414 w 1256214"/>
              <a:gd name="connsiteY1" fmla="*/ 143219 h 3229891"/>
              <a:gd name="connsiteX2" fmla="*/ 375481 w 1256214"/>
              <a:gd name="connsiteY2" fmla="*/ 187287 h 3229891"/>
              <a:gd name="connsiteX3" fmla="*/ 353448 w 1256214"/>
              <a:gd name="connsiteY3" fmla="*/ 330506 h 3229891"/>
              <a:gd name="connsiteX4" fmla="*/ 287347 w 1256214"/>
              <a:gd name="connsiteY4" fmla="*/ 429658 h 3229891"/>
              <a:gd name="connsiteX5" fmla="*/ 265313 w 1256214"/>
              <a:gd name="connsiteY5" fmla="*/ 583894 h 3229891"/>
              <a:gd name="connsiteX6" fmla="*/ 331414 w 1256214"/>
              <a:gd name="connsiteY6" fmla="*/ 716096 h 3229891"/>
              <a:gd name="connsiteX7" fmla="*/ 353448 w 1256214"/>
              <a:gd name="connsiteY7" fmla="*/ 870332 h 3229891"/>
              <a:gd name="connsiteX8" fmla="*/ 364465 w 1256214"/>
              <a:gd name="connsiteY8" fmla="*/ 1101687 h 3229891"/>
              <a:gd name="connsiteX9" fmla="*/ 430566 w 1256214"/>
              <a:gd name="connsiteY9" fmla="*/ 1167788 h 3229891"/>
              <a:gd name="connsiteX10" fmla="*/ 485650 w 1256214"/>
              <a:gd name="connsiteY10" fmla="*/ 1322024 h 3229891"/>
              <a:gd name="connsiteX11" fmla="*/ 595819 w 1256214"/>
              <a:gd name="connsiteY11" fmla="*/ 1443210 h 3229891"/>
              <a:gd name="connsiteX12" fmla="*/ 694971 w 1256214"/>
              <a:gd name="connsiteY12" fmla="*/ 1553378 h 3229891"/>
              <a:gd name="connsiteX13" fmla="*/ 816156 w 1256214"/>
              <a:gd name="connsiteY13" fmla="*/ 1674564 h 3229891"/>
              <a:gd name="connsiteX14" fmla="*/ 882257 w 1256214"/>
              <a:gd name="connsiteY14" fmla="*/ 1894901 h 3229891"/>
              <a:gd name="connsiteX15" fmla="*/ 948359 w 1256214"/>
              <a:gd name="connsiteY15" fmla="*/ 2258458 h 3229891"/>
              <a:gd name="connsiteX16" fmla="*/ 981409 w 1256214"/>
              <a:gd name="connsiteY16" fmla="*/ 2456761 h 3229891"/>
              <a:gd name="connsiteX17" fmla="*/ 1047510 w 1256214"/>
              <a:gd name="connsiteY17" fmla="*/ 2666082 h 3229891"/>
              <a:gd name="connsiteX18" fmla="*/ 1179713 w 1256214"/>
              <a:gd name="connsiteY18" fmla="*/ 2820318 h 3229891"/>
              <a:gd name="connsiteX19" fmla="*/ 1245814 w 1256214"/>
              <a:gd name="connsiteY19" fmla="*/ 3150824 h 3229891"/>
              <a:gd name="connsiteX20" fmla="*/ 959376 w 1256214"/>
              <a:gd name="connsiteY20" fmla="*/ 3216926 h 3229891"/>
              <a:gd name="connsiteX21" fmla="*/ 871241 w 1256214"/>
              <a:gd name="connsiteY21" fmla="*/ 2952521 h 3229891"/>
              <a:gd name="connsiteX22" fmla="*/ 772089 w 1256214"/>
              <a:gd name="connsiteY22" fmla="*/ 2710150 h 3229891"/>
              <a:gd name="connsiteX23" fmla="*/ 717004 w 1256214"/>
              <a:gd name="connsiteY23" fmla="*/ 2401677 h 3229891"/>
              <a:gd name="connsiteX24" fmla="*/ 650902 w 1256214"/>
              <a:gd name="connsiteY24" fmla="*/ 2214390 h 3229891"/>
              <a:gd name="connsiteX25" fmla="*/ 584803 w 1256214"/>
              <a:gd name="connsiteY25" fmla="*/ 1949986 h 3229891"/>
              <a:gd name="connsiteX26" fmla="*/ 463617 w 1256214"/>
              <a:gd name="connsiteY26" fmla="*/ 1718631 h 3229891"/>
              <a:gd name="connsiteX27" fmla="*/ 309381 w 1256214"/>
              <a:gd name="connsiteY27" fmla="*/ 1542361 h 3229891"/>
              <a:gd name="connsiteX28" fmla="*/ 298364 w 1256214"/>
              <a:gd name="connsiteY28" fmla="*/ 1200838 h 3229891"/>
              <a:gd name="connsiteX29" fmla="*/ 111077 w 1256214"/>
              <a:gd name="connsiteY29" fmla="*/ 914400 h 3229891"/>
              <a:gd name="connsiteX30" fmla="*/ 908 w 1256214"/>
              <a:gd name="connsiteY30" fmla="*/ 528810 h 3229891"/>
              <a:gd name="connsiteX31" fmla="*/ 67009 w 1256214"/>
              <a:gd name="connsiteY31" fmla="*/ 330506 h 3229891"/>
              <a:gd name="connsiteX32" fmla="*/ 210228 w 1256214"/>
              <a:gd name="connsiteY32" fmla="*/ 143219 h 3229891"/>
              <a:gd name="connsiteX33" fmla="*/ 265313 w 1256214"/>
              <a:gd name="connsiteY33" fmla="*/ 0 h 3229891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871241 w 1256214"/>
              <a:gd name="connsiteY21" fmla="*/ 2952521 h 3196617"/>
              <a:gd name="connsiteX22" fmla="*/ 772089 w 1256214"/>
              <a:gd name="connsiteY22" fmla="*/ 2710150 h 3196617"/>
              <a:gd name="connsiteX23" fmla="*/ 717004 w 1256214"/>
              <a:gd name="connsiteY23" fmla="*/ 2401677 h 3196617"/>
              <a:gd name="connsiteX24" fmla="*/ 650902 w 1256214"/>
              <a:gd name="connsiteY24" fmla="*/ 2214390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772089 w 1256214"/>
              <a:gd name="connsiteY22" fmla="*/ 2710150 h 3196617"/>
              <a:gd name="connsiteX23" fmla="*/ 717004 w 1256214"/>
              <a:gd name="connsiteY23" fmla="*/ 2401677 h 3196617"/>
              <a:gd name="connsiteX24" fmla="*/ 650902 w 1256214"/>
              <a:gd name="connsiteY24" fmla="*/ 2214390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650902 w 1256214"/>
              <a:gd name="connsiteY24" fmla="*/ 2214390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650902 w 1256214"/>
              <a:gd name="connsiteY24" fmla="*/ 2214390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584803 w 1256214"/>
              <a:gd name="connsiteY25" fmla="*/ 1949986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617854 w 1256214"/>
              <a:gd name="connsiteY25" fmla="*/ 1927953 h 3196617"/>
              <a:gd name="connsiteX26" fmla="*/ 463617 w 1256214"/>
              <a:gd name="connsiteY26" fmla="*/ 1718631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617854 w 1256214"/>
              <a:gd name="connsiteY25" fmla="*/ 1927953 h 3196617"/>
              <a:gd name="connsiteX26" fmla="*/ 496668 w 1256214"/>
              <a:gd name="connsiteY26" fmla="*/ 1696597 h 3196617"/>
              <a:gd name="connsiteX27" fmla="*/ 309381 w 1256214"/>
              <a:gd name="connsiteY27" fmla="*/ 1542361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617854 w 1256214"/>
              <a:gd name="connsiteY25" fmla="*/ 1927953 h 3196617"/>
              <a:gd name="connsiteX26" fmla="*/ 496668 w 1256214"/>
              <a:gd name="connsiteY26" fmla="*/ 1696597 h 3196617"/>
              <a:gd name="connsiteX27" fmla="*/ 353448 w 1256214"/>
              <a:gd name="connsiteY27" fmla="*/ 1498294 h 3196617"/>
              <a:gd name="connsiteX28" fmla="*/ 298364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  <a:gd name="connsiteX0" fmla="*/ 265313 w 1256214"/>
              <a:gd name="connsiteY0" fmla="*/ 0 h 3196617"/>
              <a:gd name="connsiteX1" fmla="*/ 331414 w 1256214"/>
              <a:gd name="connsiteY1" fmla="*/ 143219 h 3196617"/>
              <a:gd name="connsiteX2" fmla="*/ 375481 w 1256214"/>
              <a:gd name="connsiteY2" fmla="*/ 187287 h 3196617"/>
              <a:gd name="connsiteX3" fmla="*/ 353448 w 1256214"/>
              <a:gd name="connsiteY3" fmla="*/ 330506 h 3196617"/>
              <a:gd name="connsiteX4" fmla="*/ 287347 w 1256214"/>
              <a:gd name="connsiteY4" fmla="*/ 429658 h 3196617"/>
              <a:gd name="connsiteX5" fmla="*/ 265313 w 1256214"/>
              <a:gd name="connsiteY5" fmla="*/ 583894 h 3196617"/>
              <a:gd name="connsiteX6" fmla="*/ 331414 w 1256214"/>
              <a:gd name="connsiteY6" fmla="*/ 716096 h 3196617"/>
              <a:gd name="connsiteX7" fmla="*/ 353448 w 1256214"/>
              <a:gd name="connsiteY7" fmla="*/ 870332 h 3196617"/>
              <a:gd name="connsiteX8" fmla="*/ 364465 w 1256214"/>
              <a:gd name="connsiteY8" fmla="*/ 1101687 h 3196617"/>
              <a:gd name="connsiteX9" fmla="*/ 430566 w 1256214"/>
              <a:gd name="connsiteY9" fmla="*/ 1167788 h 3196617"/>
              <a:gd name="connsiteX10" fmla="*/ 485650 w 1256214"/>
              <a:gd name="connsiteY10" fmla="*/ 1322024 h 3196617"/>
              <a:gd name="connsiteX11" fmla="*/ 595819 w 1256214"/>
              <a:gd name="connsiteY11" fmla="*/ 1443210 h 3196617"/>
              <a:gd name="connsiteX12" fmla="*/ 694971 w 1256214"/>
              <a:gd name="connsiteY12" fmla="*/ 1553378 h 3196617"/>
              <a:gd name="connsiteX13" fmla="*/ 816156 w 1256214"/>
              <a:gd name="connsiteY13" fmla="*/ 1674564 h 3196617"/>
              <a:gd name="connsiteX14" fmla="*/ 882257 w 1256214"/>
              <a:gd name="connsiteY14" fmla="*/ 1894901 h 3196617"/>
              <a:gd name="connsiteX15" fmla="*/ 948359 w 1256214"/>
              <a:gd name="connsiteY15" fmla="*/ 2258458 h 3196617"/>
              <a:gd name="connsiteX16" fmla="*/ 981409 w 1256214"/>
              <a:gd name="connsiteY16" fmla="*/ 2456761 h 3196617"/>
              <a:gd name="connsiteX17" fmla="*/ 1047510 w 1256214"/>
              <a:gd name="connsiteY17" fmla="*/ 2666082 h 3196617"/>
              <a:gd name="connsiteX18" fmla="*/ 1179713 w 1256214"/>
              <a:gd name="connsiteY18" fmla="*/ 2820318 h 3196617"/>
              <a:gd name="connsiteX19" fmla="*/ 1245814 w 1256214"/>
              <a:gd name="connsiteY19" fmla="*/ 3150824 h 3196617"/>
              <a:gd name="connsiteX20" fmla="*/ 959376 w 1256214"/>
              <a:gd name="connsiteY20" fmla="*/ 3172858 h 3196617"/>
              <a:gd name="connsiteX21" fmla="*/ 915309 w 1256214"/>
              <a:gd name="connsiteY21" fmla="*/ 2952521 h 3196617"/>
              <a:gd name="connsiteX22" fmla="*/ 816157 w 1256214"/>
              <a:gd name="connsiteY22" fmla="*/ 2677100 h 3196617"/>
              <a:gd name="connsiteX23" fmla="*/ 717004 w 1256214"/>
              <a:gd name="connsiteY23" fmla="*/ 2401677 h 3196617"/>
              <a:gd name="connsiteX24" fmla="*/ 705986 w 1256214"/>
              <a:gd name="connsiteY24" fmla="*/ 2203373 h 3196617"/>
              <a:gd name="connsiteX25" fmla="*/ 617854 w 1256214"/>
              <a:gd name="connsiteY25" fmla="*/ 1927953 h 3196617"/>
              <a:gd name="connsiteX26" fmla="*/ 496668 w 1256214"/>
              <a:gd name="connsiteY26" fmla="*/ 1696597 h 3196617"/>
              <a:gd name="connsiteX27" fmla="*/ 353448 w 1256214"/>
              <a:gd name="connsiteY27" fmla="*/ 1498294 h 3196617"/>
              <a:gd name="connsiteX28" fmla="*/ 254297 w 1256214"/>
              <a:gd name="connsiteY28" fmla="*/ 1200838 h 3196617"/>
              <a:gd name="connsiteX29" fmla="*/ 111077 w 1256214"/>
              <a:gd name="connsiteY29" fmla="*/ 914400 h 3196617"/>
              <a:gd name="connsiteX30" fmla="*/ 908 w 1256214"/>
              <a:gd name="connsiteY30" fmla="*/ 528810 h 3196617"/>
              <a:gd name="connsiteX31" fmla="*/ 67009 w 1256214"/>
              <a:gd name="connsiteY31" fmla="*/ 330506 h 3196617"/>
              <a:gd name="connsiteX32" fmla="*/ 210228 w 1256214"/>
              <a:gd name="connsiteY32" fmla="*/ 143219 h 3196617"/>
              <a:gd name="connsiteX33" fmla="*/ 265313 w 1256214"/>
              <a:gd name="connsiteY33" fmla="*/ 0 h 319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6214" h="3196617">
                <a:moveTo>
                  <a:pt x="265313" y="0"/>
                </a:moveTo>
                <a:cubicBezTo>
                  <a:pt x="285511" y="0"/>
                  <a:pt x="331414" y="143219"/>
                  <a:pt x="331414" y="143219"/>
                </a:cubicBezTo>
                <a:cubicBezTo>
                  <a:pt x="349775" y="174433"/>
                  <a:pt x="371809" y="156073"/>
                  <a:pt x="375481" y="187287"/>
                </a:cubicBezTo>
                <a:cubicBezTo>
                  <a:pt x="379153" y="218501"/>
                  <a:pt x="368137" y="290111"/>
                  <a:pt x="353448" y="330506"/>
                </a:cubicBezTo>
                <a:cubicBezTo>
                  <a:pt x="338759" y="370901"/>
                  <a:pt x="302036" y="387427"/>
                  <a:pt x="287347" y="429658"/>
                </a:cubicBezTo>
                <a:cubicBezTo>
                  <a:pt x="272658" y="471889"/>
                  <a:pt x="257969" y="536154"/>
                  <a:pt x="265313" y="583894"/>
                </a:cubicBezTo>
                <a:cubicBezTo>
                  <a:pt x="272657" y="631634"/>
                  <a:pt x="316725" y="668356"/>
                  <a:pt x="331414" y="716096"/>
                </a:cubicBezTo>
                <a:cubicBezTo>
                  <a:pt x="346103" y="763836"/>
                  <a:pt x="347940" y="806067"/>
                  <a:pt x="353448" y="870332"/>
                </a:cubicBezTo>
                <a:cubicBezTo>
                  <a:pt x="358957" y="934597"/>
                  <a:pt x="351612" y="1052111"/>
                  <a:pt x="364465" y="1101687"/>
                </a:cubicBezTo>
                <a:cubicBezTo>
                  <a:pt x="377318" y="1151263"/>
                  <a:pt x="410369" y="1131065"/>
                  <a:pt x="430566" y="1167788"/>
                </a:cubicBezTo>
                <a:cubicBezTo>
                  <a:pt x="450764" y="1204511"/>
                  <a:pt x="458108" y="1276120"/>
                  <a:pt x="485650" y="1322024"/>
                </a:cubicBezTo>
                <a:cubicBezTo>
                  <a:pt x="513192" y="1367928"/>
                  <a:pt x="595819" y="1443210"/>
                  <a:pt x="595819" y="1443210"/>
                </a:cubicBezTo>
                <a:cubicBezTo>
                  <a:pt x="630706" y="1481769"/>
                  <a:pt x="658248" y="1514819"/>
                  <a:pt x="694971" y="1553378"/>
                </a:cubicBezTo>
                <a:cubicBezTo>
                  <a:pt x="731694" y="1591937"/>
                  <a:pt x="784942" y="1617644"/>
                  <a:pt x="816156" y="1674564"/>
                </a:cubicBezTo>
                <a:cubicBezTo>
                  <a:pt x="847370" y="1731485"/>
                  <a:pt x="860223" y="1797585"/>
                  <a:pt x="882257" y="1894901"/>
                </a:cubicBezTo>
                <a:cubicBezTo>
                  <a:pt x="904291" y="1992217"/>
                  <a:pt x="931834" y="2164815"/>
                  <a:pt x="948359" y="2258458"/>
                </a:cubicBezTo>
                <a:cubicBezTo>
                  <a:pt x="964884" y="2352101"/>
                  <a:pt x="964884" y="2388824"/>
                  <a:pt x="981409" y="2456761"/>
                </a:cubicBezTo>
                <a:cubicBezTo>
                  <a:pt x="997934" y="2524698"/>
                  <a:pt x="1014459" y="2605489"/>
                  <a:pt x="1047510" y="2666082"/>
                </a:cubicBezTo>
                <a:cubicBezTo>
                  <a:pt x="1080561" y="2726675"/>
                  <a:pt x="1146662" y="2739528"/>
                  <a:pt x="1179713" y="2820318"/>
                </a:cubicBezTo>
                <a:cubicBezTo>
                  <a:pt x="1212764" y="2901108"/>
                  <a:pt x="1282537" y="3092067"/>
                  <a:pt x="1245814" y="3150824"/>
                </a:cubicBezTo>
                <a:cubicBezTo>
                  <a:pt x="1209091" y="3209581"/>
                  <a:pt x="1014460" y="3205908"/>
                  <a:pt x="959376" y="3172858"/>
                </a:cubicBezTo>
                <a:cubicBezTo>
                  <a:pt x="904292" y="3139808"/>
                  <a:pt x="939179" y="3035147"/>
                  <a:pt x="915309" y="2952521"/>
                </a:cubicBezTo>
                <a:cubicBezTo>
                  <a:pt x="891439" y="2869895"/>
                  <a:pt x="849208" y="2768907"/>
                  <a:pt x="816157" y="2677100"/>
                </a:cubicBezTo>
                <a:cubicBezTo>
                  <a:pt x="783106" y="2585293"/>
                  <a:pt x="735366" y="2480631"/>
                  <a:pt x="717004" y="2401677"/>
                </a:cubicBezTo>
                <a:cubicBezTo>
                  <a:pt x="698642" y="2322723"/>
                  <a:pt x="722511" y="2282327"/>
                  <a:pt x="705986" y="2203373"/>
                </a:cubicBezTo>
                <a:cubicBezTo>
                  <a:pt x="689461" y="2124419"/>
                  <a:pt x="652740" y="2012416"/>
                  <a:pt x="617854" y="1927953"/>
                </a:cubicBezTo>
                <a:cubicBezTo>
                  <a:pt x="582968" y="1843490"/>
                  <a:pt x="540736" y="1768207"/>
                  <a:pt x="496668" y="1696597"/>
                </a:cubicBezTo>
                <a:cubicBezTo>
                  <a:pt x="452600" y="1624987"/>
                  <a:pt x="393843" y="1580921"/>
                  <a:pt x="353448" y="1498294"/>
                </a:cubicBezTo>
                <a:cubicBezTo>
                  <a:pt x="313053" y="1415667"/>
                  <a:pt x="294692" y="1298154"/>
                  <a:pt x="254297" y="1200838"/>
                </a:cubicBezTo>
                <a:cubicBezTo>
                  <a:pt x="213902" y="1103522"/>
                  <a:pt x="153309" y="1026405"/>
                  <a:pt x="111077" y="914400"/>
                </a:cubicBezTo>
                <a:cubicBezTo>
                  <a:pt x="68846" y="802395"/>
                  <a:pt x="8253" y="626126"/>
                  <a:pt x="908" y="528810"/>
                </a:cubicBezTo>
                <a:cubicBezTo>
                  <a:pt x="-6437" y="431494"/>
                  <a:pt x="32122" y="394771"/>
                  <a:pt x="67009" y="330506"/>
                </a:cubicBezTo>
                <a:cubicBezTo>
                  <a:pt x="101896" y="266241"/>
                  <a:pt x="169833" y="200140"/>
                  <a:pt x="210228" y="143219"/>
                </a:cubicBezTo>
                <a:cubicBezTo>
                  <a:pt x="250623" y="86299"/>
                  <a:pt x="245115" y="0"/>
                  <a:pt x="265313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394852" y="3602516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8756572" y="5793037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8501348" y="4072568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8554596" y="4511408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574794" y="4939229"/>
            <a:ext cx="418641" cy="11017"/>
          </a:xfrm>
          <a:prstGeom prst="line">
            <a:avLst/>
          </a:prstGeom>
          <a:ln w="476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0"/>
            <a:ext cx="584995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68" y="121185"/>
            <a:ext cx="3469061" cy="448937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264552" y="93510"/>
            <a:ext cx="2678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New salmon tracking array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374523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OPPORTUNITY FOR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EXAMINE LARGE-SCALE MIGRATION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FILL IN GAP BEWTEEN MCR AND OLYMPIC ARRAY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CRAB BEHAVIOR AND LOW DO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3627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154770" y="0"/>
            <a:ext cx="5965893" cy="68689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36813" y="165305"/>
            <a:ext cx="2823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/>
              <a:t>BENTHIC VIDEO SLED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57" y="1155056"/>
            <a:ext cx="3567130" cy="475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971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0429" y="0"/>
            <a:ext cx="1340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/>
              <a:t>CAMPOD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450000"/>
              </p:ext>
            </p:extLst>
          </p:nvPr>
        </p:nvGraphicFramePr>
        <p:xfrm>
          <a:off x="7596625" y="-627771"/>
          <a:ext cx="4148335" cy="4234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7" name="SPW 12.0 Graph" r:id="rId3" imgW="3009751" imgH="3072318" progId="SigmaPlotGraphicObject.12">
                  <p:embed/>
                </p:oleObj>
              </mc:Choice>
              <mc:Fallback>
                <p:oleObj name="SPW 12.0 Graph" r:id="rId3" imgW="3009751" imgH="3072318" progId="SigmaPlotGraphicObjec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96625" y="-627771"/>
                        <a:ext cx="4148335" cy="4234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6" y="3664310"/>
            <a:ext cx="5677671" cy="3193690"/>
          </a:xfrm>
          <a:prstGeom prst="rect">
            <a:avLst/>
          </a:prstGeom>
        </p:spPr>
      </p:pic>
      <p:pic>
        <p:nvPicPr>
          <p:cNvPr id="13" name="Picture 3" descr="C:\Users\roegnercu\Desktop\MCR iphone pic 2012\IMG_23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943" y="665846"/>
            <a:ext cx="2016821" cy="268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8119504" y="236142"/>
            <a:ext cx="2726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/>
              <a:t>IMPACT-CONTROL RESULTS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4036914"/>
              </p:ext>
            </p:extLst>
          </p:nvPr>
        </p:nvGraphicFramePr>
        <p:xfrm>
          <a:off x="7508240" y="3366283"/>
          <a:ext cx="4247515" cy="3491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8" name="SPW 13.0 Graph" r:id="rId7" imgW="3944097" imgH="3241624" progId="SigmaPlotGraphicObject.12">
                  <p:embed/>
                </p:oleObj>
              </mc:Choice>
              <mc:Fallback>
                <p:oleObj name="SPW 13.0 Graph" r:id="rId7" imgW="3944097" imgH="3241624" progId="SigmaPlotGraphicObjec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08240" y="3366283"/>
                        <a:ext cx="4247515" cy="34917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51436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0588" y="36508"/>
            <a:ext cx="1582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/>
              <a:t>CRAB TRAP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2" descr="H:\Presentation Clips\RYKA Photos\DSC006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3" t="16097" r="19465" b="7636"/>
          <a:stretch/>
        </p:blipFill>
        <p:spPr bwMode="auto">
          <a:xfrm>
            <a:off x="735045" y="1359241"/>
            <a:ext cx="4805965" cy="4510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500038" y="3236844"/>
          <a:ext cx="4816551" cy="3399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SPW 13.0 Graph" r:id="rId4" imgW="3782680" imgH="2670080" progId="SigmaPlotGraphicObject.12">
                  <p:embed/>
                </p:oleObj>
              </mc:Choice>
              <mc:Fallback>
                <p:oleObj name="SPW 13.0 Graph" r:id="rId4" imgW="3782680" imgH="2670080" progId="SigmaPlotGraphicObject.12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00038" y="3236844"/>
                        <a:ext cx="4816551" cy="33996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5868778" y="747564"/>
          <a:ext cx="5391150" cy="239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" name="SPW 13.0 Graph" r:id="rId6" imgW="5390373" imgH="2394373" progId="SigmaPlotGraphicObject.12">
                  <p:embed/>
                </p:oleObj>
              </mc:Choice>
              <mc:Fallback>
                <p:oleObj name="SPW 13.0 Graph" r:id="rId6" imgW="5390373" imgH="2394373" progId="SigmaPlotGraphicObjec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68778" y="747564"/>
                        <a:ext cx="5391150" cy="239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672058" y="834061"/>
            <a:ext cx="4353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CRAB ABUNDANCE, SEX, &amp; SIZE FREQUENCY</a:t>
            </a:r>
          </a:p>
        </p:txBody>
      </p:sp>
    </p:spTree>
    <p:extLst>
      <p:ext uri="{BB962C8B-B14F-4D97-AF65-F5344CB8AC3E}">
        <p14:creationId xmlns:p14="http://schemas.microsoft.com/office/powerpoint/2010/main" val="296208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8485" y="0"/>
            <a:ext cx="10690697" cy="6858000"/>
            <a:chOff x="1524000" y="437154"/>
            <a:chExt cx="9144000" cy="59836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437154"/>
              <a:ext cx="9144000" cy="598369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927036" y="4581939"/>
              <a:ext cx="9516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SEASIDE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65645" y="798443"/>
              <a:ext cx="777679" cy="322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bg1"/>
                  </a:solidFill>
                </a:rPr>
                <a:t>LaPUSH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ight Arrow 5"/>
          <p:cNvSpPr/>
          <p:nvPr/>
        </p:nvSpPr>
        <p:spPr>
          <a:xfrm>
            <a:off x="5265682" y="4088523"/>
            <a:ext cx="1251678" cy="620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97213" y="4225158"/>
            <a:ext cx="994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RELEASE</a:t>
            </a:r>
          </a:p>
        </p:txBody>
      </p:sp>
    </p:spTree>
    <p:extLst>
      <p:ext uri="{BB962C8B-B14F-4D97-AF65-F5344CB8AC3E}">
        <p14:creationId xmlns:p14="http://schemas.microsoft.com/office/powerpoint/2010/main" val="42431194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5547" y="105455"/>
            <a:ext cx="3177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/>
              <a:t>ENVIRONMENTAL BUOY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211" y="388966"/>
            <a:ext cx="3975651" cy="59268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02" y="733717"/>
            <a:ext cx="1840173" cy="276026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996846"/>
              </p:ext>
            </p:extLst>
          </p:nvPr>
        </p:nvGraphicFramePr>
        <p:xfrm>
          <a:off x="4489621" y="328402"/>
          <a:ext cx="3542270" cy="3734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SPW 13.0 Graph" r:id="rId5" imgW="6432929" imgH="6781961" progId="SigmaPlotGraphicObject.12">
                  <p:embed/>
                </p:oleObj>
              </mc:Choice>
              <mc:Fallback>
                <p:oleObj name="SPW 13.0 Graph" r:id="rId5" imgW="6432929" imgH="6781961" progId="SigmaPlotGraphicObject.12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89621" y="328402"/>
                        <a:ext cx="3542270" cy="3734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12581"/>
              </p:ext>
            </p:extLst>
          </p:nvPr>
        </p:nvGraphicFramePr>
        <p:xfrm>
          <a:off x="501807" y="3746849"/>
          <a:ext cx="7248963" cy="256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5" name="SPW 13.0 Graph" r:id="rId7" imgW="7896157" imgH="2800485" progId="SigmaPlotGraphicObject.12">
                  <p:embed/>
                </p:oleObj>
              </mc:Choice>
              <mc:Fallback>
                <p:oleObj name="SPW 13.0 Graph" r:id="rId7" imgW="7896157" imgH="2800485" progId="SigmaPlotGraphicObject.12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07" y="3746849"/>
                        <a:ext cx="7248963" cy="25690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8815467" y="228566"/>
            <a:ext cx="1867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/>
              <a:t>TIME SERIES DATA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12769" y="167010"/>
            <a:ext cx="1131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/>
              <a:t>VELOCITY 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80146" y="3808405"/>
            <a:ext cx="2850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/>
              <a:t>CHLOROPHYLL AND OXYGEN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527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CR 2016 SJS DETAI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>
          <a:xfrm>
            <a:off x="1542004" y="1"/>
            <a:ext cx="5696996" cy="4915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rgbClr val="FFFF00"/>
                </a:solidFill>
                <a:latin typeface="Copperplate Gothic Light" panose="020E0507020206020404"/>
              </a:rPr>
              <a:t>2016 Tag Releases</a:t>
            </a:r>
            <a:endParaRPr lang="en-US" sz="2800" dirty="0">
              <a:solidFill>
                <a:srgbClr val="FFFF00"/>
              </a:solidFill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05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duce_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1226801" cy="6315076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>
          <a:xfrm>
            <a:off x="1542004" y="1"/>
            <a:ext cx="5696996" cy="4915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rgbClr val="FFFF00"/>
                </a:solidFill>
                <a:latin typeface="Copperplate Gothic Light" panose="020E0507020206020404"/>
              </a:rPr>
              <a:t>2015 Tag Releases</a:t>
            </a:r>
            <a:endParaRPr lang="en-US" sz="2800" dirty="0">
              <a:solidFill>
                <a:srgbClr val="FFFF00"/>
              </a:solidFill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87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57" y="0"/>
            <a:ext cx="10058400" cy="66876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57" y="0"/>
            <a:ext cx="10058400" cy="668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849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 descr="http://vemco.com/wp-content/uploads/2012/09/vr2w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74" y="603149"/>
            <a:ext cx="1360331" cy="215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661338" y="2764487"/>
            <a:ext cx="986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RECEIVER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8041" y="3435449"/>
            <a:ext cx="2139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ctr"/>
            <a:r>
              <a:rPr lang="en-US" sz="1600" dirty="0"/>
              <a:t>EXPERIMENTAL DESIGN</a:t>
            </a:r>
          </a:p>
        </p:txBody>
      </p:sp>
      <p:pic>
        <p:nvPicPr>
          <p:cNvPr id="65" name="Picture 3" descr="C:\Users\Stephanie\Pictures\Summer 2014\IMG_798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6" t="4849" b="16121"/>
          <a:stretch/>
        </p:blipFill>
        <p:spPr bwMode="auto">
          <a:xfrm rot="16200000">
            <a:off x="2126826" y="980063"/>
            <a:ext cx="2174357" cy="142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>
          <a:xfrm>
            <a:off x="870461" y="-49261"/>
            <a:ext cx="2158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2400" dirty="0"/>
              <a:t>ACOUSTIC TAGS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7749569" y="437353"/>
            <a:ext cx="4442431" cy="2943349"/>
            <a:chOff x="709612" y="1267009"/>
            <a:chExt cx="7968778" cy="4482438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612" y="1267009"/>
              <a:ext cx="7968778" cy="4482438"/>
            </a:xfrm>
            <a:prstGeom prst="rect">
              <a:avLst/>
            </a:prstGeom>
          </p:spPr>
        </p:pic>
        <p:cxnSp>
          <p:nvCxnSpPr>
            <p:cNvPr id="70" name="Straight Arrow Connector 69"/>
            <p:cNvCxnSpPr/>
            <p:nvPr/>
          </p:nvCxnSpPr>
          <p:spPr>
            <a:xfrm flipH="1" flipV="1">
              <a:off x="5273458" y="2242159"/>
              <a:ext cx="526093" cy="31315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V="1">
              <a:off x="1240077" y="2417523"/>
              <a:ext cx="4659682" cy="187890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 flipV="1">
              <a:off x="4146115" y="1465545"/>
              <a:ext cx="3131507" cy="299372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5799551" y="4866549"/>
              <a:ext cx="1005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0.14 m/s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653368" y="2566291"/>
              <a:ext cx="1005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0.01 m/s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728174" y="2435486"/>
              <a:ext cx="4700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7.5 h</a:t>
              </a:r>
            </a:p>
          </p:txBody>
        </p:sp>
      </p:grpSp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975615"/>
              </p:ext>
            </p:extLst>
          </p:nvPr>
        </p:nvGraphicFramePr>
        <p:xfrm>
          <a:off x="8172038" y="3566173"/>
          <a:ext cx="3748655" cy="3191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6" name="SPW 13.0 Graph" r:id="rId9" imgW="5506133" imgH="4687738" progId="SigmaPlotGraphicObject.12">
                  <p:embed/>
                </p:oleObj>
              </mc:Choice>
              <mc:Fallback>
                <p:oleObj name="SPW 13.0 Graph" r:id="rId9" imgW="5506133" imgH="4687738" progId="SigmaPlotGraphicObjec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72038" y="3566173"/>
                        <a:ext cx="3748655" cy="3191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Rectangle 75"/>
          <p:cNvSpPr/>
          <p:nvPr/>
        </p:nvSpPr>
        <p:spPr>
          <a:xfrm>
            <a:off x="7655844" y="115613"/>
            <a:ext cx="39623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sz="1600" dirty="0"/>
              <a:t>IMPACT-CONTROL STATISTICS AND BEHAVIOR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8" name="Essayons plume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70254" y="2596055"/>
            <a:ext cx="3535312" cy="19887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1172"/>
            <a:ext cx="3570238" cy="28956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414524" y="2748722"/>
            <a:ext cx="1463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TAGGED</a:t>
            </a:r>
            <a:r>
              <a:rPr lang="en-US" sz="1200" b="1" dirty="0">
                <a:latin typeface="Maiandra GD" pitchFamily="34" charset="0"/>
              </a:rPr>
              <a:t> </a:t>
            </a:r>
            <a:r>
              <a:rPr lang="en-US" sz="1600" dirty="0"/>
              <a:t>CRABS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47408" y="2263545"/>
            <a:ext cx="1816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DEPOSITION</a:t>
            </a:r>
            <a:r>
              <a:rPr lang="en-US" sz="1200" b="1" dirty="0">
                <a:latin typeface="Maiandra GD" pitchFamily="34" charset="0"/>
              </a:rPr>
              <a:t> </a:t>
            </a:r>
            <a:r>
              <a:rPr lang="en-US" sz="1600" dirty="0"/>
              <a:t>EVENT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11186212" y="1993603"/>
            <a:ext cx="1005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0.06 m/s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3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907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018310" y="0"/>
            <a:ext cx="10405029" cy="6858000"/>
            <a:chOff x="1018310" y="0"/>
            <a:chExt cx="10405029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702" y="0"/>
              <a:ext cx="10394637" cy="685800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18310" y="0"/>
              <a:ext cx="48164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2018 Tag release at North Head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899071" y="2906486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X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V="1">
              <a:off x="7422204" y="1108953"/>
              <a:ext cx="301558" cy="661481"/>
            </a:xfrm>
            <a:prstGeom prst="straightConnector1">
              <a:avLst/>
            </a:prstGeom>
            <a:ln w="412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475956" y="156835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10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53652" y="27133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111499" y="399378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674409" y="598471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0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7393023" y="2159541"/>
              <a:ext cx="505837" cy="1935804"/>
            </a:xfrm>
            <a:prstGeom prst="straightConnector1">
              <a:avLst/>
            </a:prstGeom>
            <a:ln w="412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86716384"/>
                </p:ext>
              </p:extLst>
            </p:nvPr>
          </p:nvGraphicFramePr>
          <p:xfrm>
            <a:off x="3872150" y="1604013"/>
            <a:ext cx="2352380" cy="20778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64" name="SPW 13.0 Graph" r:id="rId4" imgW="5533943" imgH="4886460" progId="SigmaPlotGraphicObject.12">
                    <p:embed/>
                  </p:oleObj>
                </mc:Choice>
                <mc:Fallback>
                  <p:oleObj name="SPW 13.0 Graph" r:id="rId4" imgW="5533943" imgH="4886460" progId="SigmaPlotGraphicObject.12">
                    <p:embed/>
                    <p:pic>
                      <p:nvPicPr>
                        <p:cNvPr id="3" name="Object 2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872150" y="1604013"/>
                          <a:ext cx="2352380" cy="207789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6741270" y="2869656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34.6</a:t>
              </a: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36389524"/>
                </p:ext>
              </p:extLst>
            </p:nvPr>
          </p:nvGraphicFramePr>
          <p:xfrm>
            <a:off x="1228726" y="1590675"/>
            <a:ext cx="2419350" cy="2049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65" name="SPW 13.0 Graph" r:id="rId6" imgW="5657124" imgH="4793060" progId="SigmaPlotGraphicObject.12">
                    <p:embed/>
                  </p:oleObj>
                </mc:Choice>
                <mc:Fallback>
                  <p:oleObj name="SPW 13.0 Graph" r:id="rId6" imgW="5657124" imgH="4793060" progId="SigmaPlotGraphicObjec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228726" y="1590675"/>
                          <a:ext cx="2419350" cy="20493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TextBox 25"/>
            <p:cNvSpPr txBox="1"/>
            <p:nvPr/>
          </p:nvSpPr>
          <p:spPr>
            <a:xfrm>
              <a:off x="4406779" y="1773676"/>
              <a:ext cx="14811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TRAVEL TO NHL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70963" y="1786241"/>
              <a:ext cx="19357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RESIDENCE IN ARRAY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205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9199</TotalTime>
  <Words>1445</Words>
  <Application>Microsoft Office PowerPoint</Application>
  <PresentationFormat>Widescreen</PresentationFormat>
  <Paragraphs>423</Paragraphs>
  <Slides>49</Slides>
  <Notes>2</Notes>
  <HiddenSlides>0</HiddenSlides>
  <MMClips>3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Arial</vt:lpstr>
      <vt:lpstr>Calibri</vt:lpstr>
      <vt:lpstr>Calibri Light</vt:lpstr>
      <vt:lpstr>Copperplate Gothic Light</vt:lpstr>
      <vt:lpstr>Maiandra GD</vt:lpstr>
      <vt:lpstr>Wingdings</vt:lpstr>
      <vt:lpstr>Office Theme</vt:lpstr>
      <vt:lpstr>Microsoft Imager 1.0 Picture</vt:lpstr>
      <vt:lpstr>SPW 13.0 Graph</vt:lpstr>
      <vt:lpstr>SPW 12.0 Graph</vt:lpstr>
      <vt:lpstr>PowerPoint Presentation</vt:lpstr>
      <vt:lpstr>Monitoring Approaches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NWFSC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curtis roegner</dc:creator>
  <cp:lastModifiedBy>cr</cp:lastModifiedBy>
  <cp:revision>133</cp:revision>
  <dcterms:created xsi:type="dcterms:W3CDTF">2016-07-06T22:29:10Z</dcterms:created>
  <dcterms:modified xsi:type="dcterms:W3CDTF">2020-01-14T18:03:35Z</dcterms:modified>
</cp:coreProperties>
</file>