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79" r:id="rId2"/>
    <p:sldId id="280" r:id="rId3"/>
    <p:sldId id="286" r:id="rId4"/>
    <p:sldId id="281" r:id="rId5"/>
    <p:sldId id="282" r:id="rId6"/>
    <p:sldId id="283" r:id="rId7"/>
    <p:sldId id="284" r:id="rId8"/>
    <p:sldId id="256" r:id="rId9"/>
    <p:sldId id="257" r:id="rId10"/>
    <p:sldId id="264" r:id="rId11"/>
    <p:sldId id="275" r:id="rId12"/>
    <p:sldId id="266" r:id="rId13"/>
    <p:sldId id="263" r:id="rId14"/>
    <p:sldId id="288" r:id="rId15"/>
    <p:sldId id="258" r:id="rId16"/>
    <p:sldId id="259" r:id="rId17"/>
    <p:sldId id="260" r:id="rId18"/>
    <p:sldId id="261" r:id="rId19"/>
    <p:sldId id="265" r:id="rId20"/>
    <p:sldId id="262" r:id="rId21"/>
    <p:sldId id="276" r:id="rId22"/>
    <p:sldId id="285" r:id="rId23"/>
    <p:sldId id="287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02321-E40A-41CD-9355-3991147DD9C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7A933-37E9-469F-871D-122477F65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75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4FA0F-98C5-4078-852D-CF32095287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2409A3-F36A-416B-9D5A-462B7B644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187" t="10366" r="18684" b="6396"/>
          <a:stretch/>
        </p:blipFill>
        <p:spPr>
          <a:xfrm>
            <a:off x="2600414" y="0"/>
            <a:ext cx="9591585" cy="70333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375B3D-88EF-4838-B536-760354A02613}"/>
              </a:ext>
            </a:extLst>
          </p:cNvPr>
          <p:cNvSpPr txBox="1"/>
          <p:nvPr/>
        </p:nvSpPr>
        <p:spPr>
          <a:xfrm>
            <a:off x="327084" y="729842"/>
            <a:ext cx="20385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PARK</a:t>
            </a:r>
          </a:p>
          <a:p>
            <a:r>
              <a:rPr lang="en-US" sz="4400" b="1" dirty="0">
                <a:solidFill>
                  <a:srgbClr val="FFFF00"/>
                </a:solidFill>
              </a:rPr>
              <a:t>AT</a:t>
            </a:r>
          </a:p>
          <a:p>
            <a:r>
              <a:rPr lang="en-US" sz="4400" b="1" dirty="0">
                <a:solidFill>
                  <a:srgbClr val="FFFF00"/>
                </a:solidFill>
              </a:rPr>
              <a:t>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19F52-537D-44B7-8A31-338FD2FBC6D8}"/>
              </a:ext>
            </a:extLst>
          </p:cNvPr>
          <p:cNvSpPr txBox="1"/>
          <p:nvPr/>
        </p:nvSpPr>
        <p:spPr>
          <a:xfrm>
            <a:off x="327084" y="3682767"/>
            <a:ext cx="18121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FIGHT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SURRENDER</a:t>
            </a:r>
          </a:p>
          <a:p>
            <a:endParaRPr lang="en-US" dirty="0"/>
          </a:p>
          <a:p>
            <a:r>
              <a:rPr lang="en-US" dirty="0"/>
              <a:t>ONLY</a:t>
            </a:r>
          </a:p>
          <a:p>
            <a:r>
              <a:rPr lang="en-US" dirty="0"/>
              <a:t>ONE</a:t>
            </a:r>
          </a:p>
          <a:p>
            <a:r>
              <a:rPr lang="en-US" dirty="0"/>
              <a:t>REALISTIC</a:t>
            </a:r>
          </a:p>
          <a:p>
            <a:r>
              <a:rPr lang="en-US" dirty="0"/>
              <a:t>SOLUTION!</a:t>
            </a:r>
          </a:p>
        </p:txBody>
      </p:sp>
    </p:spTree>
    <p:extLst>
      <p:ext uri="{BB962C8B-B14F-4D97-AF65-F5344CB8AC3E}">
        <p14:creationId xmlns:p14="http://schemas.microsoft.com/office/powerpoint/2010/main" val="1699990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FD68F2-DDD1-49FC-B2BC-6085576B5E8F}"/>
              </a:ext>
            </a:extLst>
          </p:cNvPr>
          <p:cNvSpPr txBox="1"/>
          <p:nvPr/>
        </p:nvSpPr>
        <p:spPr>
          <a:xfrm>
            <a:off x="1090569" y="2449585"/>
            <a:ext cx="11115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DIRECT BEACH PLACEMENT</a:t>
            </a:r>
          </a:p>
        </p:txBody>
      </p:sp>
    </p:spTree>
    <p:extLst>
      <p:ext uri="{BB962C8B-B14F-4D97-AF65-F5344CB8AC3E}">
        <p14:creationId xmlns:p14="http://schemas.microsoft.com/office/powerpoint/2010/main" val="1331400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FD68F2-DDD1-49FC-B2BC-6085576B5E8F}"/>
              </a:ext>
            </a:extLst>
          </p:cNvPr>
          <p:cNvSpPr txBox="1"/>
          <p:nvPr/>
        </p:nvSpPr>
        <p:spPr>
          <a:xfrm>
            <a:off x="1090569" y="2449585"/>
            <a:ext cx="1111585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DIRECT BEACH PLACEMENT</a:t>
            </a:r>
          </a:p>
          <a:p>
            <a:endParaRPr lang="en-US" dirty="0"/>
          </a:p>
          <a:p>
            <a:r>
              <a:rPr lang="en-US" sz="2400" dirty="0"/>
              <a:t>3.25 Mm3 of sand is lost each year from the Benson Beach</a:t>
            </a:r>
          </a:p>
          <a:p>
            <a:r>
              <a:rPr lang="en-US" sz="2400" dirty="0"/>
              <a:t>No Primary DUNE left – expect that rate to increase </a:t>
            </a:r>
          </a:p>
          <a:p>
            <a:endParaRPr lang="en-US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5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FD68F2-DDD1-49FC-B2BC-6085576B5E8F}"/>
              </a:ext>
            </a:extLst>
          </p:cNvPr>
          <p:cNvSpPr txBox="1"/>
          <p:nvPr/>
        </p:nvSpPr>
        <p:spPr>
          <a:xfrm>
            <a:off x="841258" y="880844"/>
            <a:ext cx="113507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DECISION TIME</a:t>
            </a:r>
          </a:p>
          <a:p>
            <a:pPr algn="ctr"/>
            <a:endParaRPr lang="en-US" sz="5400" b="1" dirty="0">
              <a:solidFill>
                <a:srgbClr val="FFFF00"/>
              </a:solidFill>
            </a:endParaRPr>
          </a:p>
          <a:p>
            <a:pPr algn="ctr"/>
            <a:r>
              <a:rPr lang="en-US" sz="5400" b="1" dirty="0">
                <a:solidFill>
                  <a:srgbClr val="FFFF00"/>
                </a:solidFill>
              </a:rPr>
              <a:t>IS THE PARK</a:t>
            </a:r>
          </a:p>
          <a:p>
            <a:pPr algn="ctr"/>
            <a:r>
              <a:rPr lang="en-US" sz="5400" b="1" dirty="0">
                <a:solidFill>
                  <a:srgbClr val="FFFF00"/>
                </a:solidFill>
              </a:rPr>
              <a:t>WORTH SAVING</a:t>
            </a:r>
          </a:p>
          <a:p>
            <a:pPr algn="ctr"/>
            <a:endParaRPr lang="en-US" sz="5400" b="1" dirty="0">
              <a:solidFill>
                <a:srgbClr val="FFFF00"/>
              </a:solidFill>
            </a:endParaRPr>
          </a:p>
          <a:p>
            <a:pPr algn="ctr"/>
            <a:r>
              <a:rPr lang="en-US" sz="5400" b="1" dirty="0">
                <a:solidFill>
                  <a:srgbClr val="FFFF00"/>
                </a:solidFill>
              </a:rPr>
              <a:t>SIMPLE 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YES OR NO</a:t>
            </a:r>
          </a:p>
        </p:txBody>
      </p:sp>
    </p:spTree>
    <p:extLst>
      <p:ext uri="{BB962C8B-B14F-4D97-AF65-F5344CB8AC3E}">
        <p14:creationId xmlns:p14="http://schemas.microsoft.com/office/powerpoint/2010/main" val="3363610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FD68F2-DDD1-49FC-B2BC-6085576B5E8F}"/>
              </a:ext>
            </a:extLst>
          </p:cNvPr>
          <p:cNvSpPr txBox="1"/>
          <p:nvPr/>
        </p:nvSpPr>
        <p:spPr>
          <a:xfrm>
            <a:off x="841258" y="880844"/>
            <a:ext cx="113507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YES OR NO</a:t>
            </a:r>
          </a:p>
          <a:p>
            <a:pPr algn="ctr"/>
            <a:endParaRPr lang="en-US" sz="54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LCSG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SAVE IT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OR LET IT GO</a:t>
            </a:r>
          </a:p>
        </p:txBody>
      </p:sp>
    </p:spTree>
    <p:extLst>
      <p:ext uri="{BB962C8B-B14F-4D97-AF65-F5344CB8AC3E}">
        <p14:creationId xmlns:p14="http://schemas.microsoft.com/office/powerpoint/2010/main" val="423297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FD68F2-DDD1-49FC-B2BC-6085576B5E8F}"/>
              </a:ext>
            </a:extLst>
          </p:cNvPr>
          <p:cNvSpPr txBox="1"/>
          <p:nvPr/>
        </p:nvSpPr>
        <p:spPr>
          <a:xfrm>
            <a:off x="841258" y="880844"/>
            <a:ext cx="113507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YES OR NO</a:t>
            </a:r>
          </a:p>
          <a:p>
            <a:pPr algn="ctr"/>
            <a:endParaRPr lang="en-US" sz="54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NEARSHORE DISPOSAL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IS A 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DECISION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TO 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LET THE PARK GO</a:t>
            </a:r>
          </a:p>
        </p:txBody>
      </p:sp>
    </p:spTree>
    <p:extLst>
      <p:ext uri="{BB962C8B-B14F-4D97-AF65-F5344CB8AC3E}">
        <p14:creationId xmlns:p14="http://schemas.microsoft.com/office/powerpoint/2010/main" val="97976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FD68F2-DDD1-49FC-B2BC-6085576B5E8F}"/>
              </a:ext>
            </a:extLst>
          </p:cNvPr>
          <p:cNvSpPr txBox="1"/>
          <p:nvPr/>
        </p:nvSpPr>
        <p:spPr>
          <a:xfrm>
            <a:off x="841258" y="880844"/>
            <a:ext cx="113507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YES OR NO</a:t>
            </a:r>
          </a:p>
          <a:p>
            <a:pPr algn="ctr"/>
            <a:endParaRPr lang="en-US" sz="54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DIRECT BEACH PLACEMENT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IS A 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DECISION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TO 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SAVE THE PARK</a:t>
            </a:r>
          </a:p>
        </p:txBody>
      </p:sp>
    </p:spTree>
    <p:extLst>
      <p:ext uri="{BB962C8B-B14F-4D97-AF65-F5344CB8AC3E}">
        <p14:creationId xmlns:p14="http://schemas.microsoft.com/office/powerpoint/2010/main" val="1404624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2A548-4AB5-4340-8329-AAB9550EE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675" y="1447800"/>
            <a:ext cx="10771464" cy="2067187"/>
          </a:xfrm>
        </p:spPr>
        <p:txBody>
          <a:bodyPr/>
          <a:lstStyle/>
          <a:p>
            <a:r>
              <a:rPr lang="en-US" dirty="0"/>
              <a:t>The Fishing Perspective  </a:t>
            </a:r>
            <a:r>
              <a:rPr lang="en-US" sz="5400" b="1" dirty="0"/>
              <a:t>BENSON BEACH – </a:t>
            </a:r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Save the Park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BCED4-8673-4DB2-9F6D-00819E530E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623" y="2600587"/>
            <a:ext cx="10505742" cy="384215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Dredging is a necessary to maintain not only deepdraft transportation but also Fishing’s access to the sea – FISHING IS DREDGE DEPENDENT</a:t>
            </a:r>
          </a:p>
          <a:p>
            <a:r>
              <a:rPr lang="en-US" dirty="0"/>
              <a:t>Fishing depends 100% on a PFH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– 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PROPERLY FUNCTIONING HABITAT</a:t>
            </a:r>
          </a:p>
          <a:p>
            <a:r>
              <a:rPr lang="en-US" dirty="0"/>
              <a:t>OUR PRIMARY GOAL IN DREDGING IS TO MAINTAIN CHANNELS WITH THE LEAST IMPACT TO HABITAT REASONABLY POSSIBLE – OUR INTEREST IN </a:t>
            </a:r>
            <a:r>
              <a:rPr lang="en-US" dirty="0">
                <a:solidFill>
                  <a:schemeClr val="tx1"/>
                </a:solidFill>
              </a:rPr>
              <a:t>BENSON BEACH DISPOSAL</a:t>
            </a:r>
          </a:p>
          <a:p>
            <a:r>
              <a:rPr lang="en-US" dirty="0"/>
              <a:t>NO DEAD SAILORS </a:t>
            </a:r>
          </a:p>
          <a:p>
            <a:r>
              <a:rPr lang="en-US" dirty="0"/>
              <a:t>NO DEAD CRAB</a:t>
            </a:r>
          </a:p>
          <a:p>
            <a:r>
              <a:rPr lang="en-US" dirty="0"/>
              <a:t>MOST EFFECTIVE USE OF SEDIMENTS TO MAINTAIN OUR COAST LINE POSITIONING</a:t>
            </a:r>
          </a:p>
          <a:p>
            <a:r>
              <a:rPr lang="en-US" dirty="0">
                <a:solidFill>
                  <a:srgbClr val="FFC000"/>
                </a:solidFill>
              </a:rPr>
              <a:t>CRCFA IS ENCOURAGED BY THE NEW SCIENCE BEING DEVELOPED AT THE MCR</a:t>
            </a:r>
          </a:p>
          <a:p>
            <a:r>
              <a:rPr lang="en-US" dirty="0">
                <a:solidFill>
                  <a:srgbClr val="FFC000"/>
                </a:solidFill>
              </a:rPr>
              <a:t>beneficial USE OF SEDIMENTS HELPS FISH DEPENDENT COMMUNITIES</a:t>
            </a:r>
          </a:p>
          <a:p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THRIVE NOT JUST SURVIVE</a:t>
            </a:r>
          </a:p>
        </p:txBody>
      </p:sp>
    </p:spTree>
    <p:extLst>
      <p:ext uri="{BB962C8B-B14F-4D97-AF65-F5344CB8AC3E}">
        <p14:creationId xmlns:p14="http://schemas.microsoft.com/office/powerpoint/2010/main" val="2787572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9107-FE14-4AE1-AB6B-5BE99B993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167" y="1413894"/>
            <a:ext cx="3401064" cy="4030211"/>
          </a:xfrm>
        </p:spPr>
        <p:txBody>
          <a:bodyPr/>
          <a:lstStyle/>
          <a:p>
            <a:r>
              <a:rPr lang="en-US" dirty="0"/>
              <a:t>Mudhole</a:t>
            </a:r>
            <a:br>
              <a:rPr lang="en-US" dirty="0"/>
            </a:br>
            <a:r>
              <a:rPr lang="en-US" dirty="0"/>
              <a:t>IGNORED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Tradeoff </a:t>
            </a:r>
            <a:br>
              <a:rPr lang="en-US" dirty="0"/>
            </a:br>
            <a:r>
              <a:rPr lang="en-US" dirty="0"/>
              <a:t>Ignored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Original Proposal</a:t>
            </a:r>
            <a:br>
              <a:rPr lang="en-US" dirty="0"/>
            </a:br>
            <a:r>
              <a:rPr lang="en-US" dirty="0"/>
              <a:t>Near Shore 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Closing outer portion of SWS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8C875B-6D7E-4D4D-B551-CEFEB7EB1E6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214" y="529020"/>
            <a:ext cx="5244619" cy="5515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FFA658-44C2-4047-9760-729B24334819}"/>
              </a:ext>
            </a:extLst>
          </p:cNvPr>
          <p:cNvSpPr txBox="1"/>
          <p:nvPr/>
        </p:nvSpPr>
        <p:spPr>
          <a:xfrm>
            <a:off x="6593747" y="1610578"/>
            <a:ext cx="130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MUDHOLE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EF91820-8731-4EE7-85DA-7762E107CCBE}"/>
              </a:ext>
            </a:extLst>
          </p:cNvPr>
          <p:cNvCxnSpPr/>
          <p:nvPr/>
        </p:nvCxnSpPr>
        <p:spPr>
          <a:xfrm flipV="1">
            <a:off x="8001183" y="1719743"/>
            <a:ext cx="882758" cy="75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E016C97-496F-4E05-82C5-DA0508D379CF}"/>
              </a:ext>
            </a:extLst>
          </p:cNvPr>
          <p:cNvCxnSpPr/>
          <p:nvPr/>
        </p:nvCxnSpPr>
        <p:spPr>
          <a:xfrm flipH="1">
            <a:off x="7474591" y="1988407"/>
            <a:ext cx="83890" cy="37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2156FD-D6A5-4C27-B594-9384A295BAEA}"/>
              </a:ext>
            </a:extLst>
          </p:cNvPr>
          <p:cNvCxnSpPr/>
          <p:nvPr/>
        </p:nvCxnSpPr>
        <p:spPr>
          <a:xfrm flipH="1">
            <a:off x="6711193" y="1988407"/>
            <a:ext cx="109057" cy="1199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E9E4B7-F269-4402-BED0-1F51E96A62DA}"/>
              </a:ext>
            </a:extLst>
          </p:cNvPr>
          <p:cNvCxnSpPr>
            <a:stCxn id="3" idx="0"/>
          </p:cNvCxnSpPr>
          <p:nvPr/>
        </p:nvCxnSpPr>
        <p:spPr>
          <a:xfrm flipV="1">
            <a:off x="7247131" y="1413894"/>
            <a:ext cx="0" cy="196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4CD209E-D09F-4CB1-BA22-337F717F50DC}"/>
              </a:ext>
            </a:extLst>
          </p:cNvPr>
          <p:cNvCxnSpPr>
            <a:cxnSpLocks/>
          </p:cNvCxnSpPr>
          <p:nvPr/>
        </p:nvCxnSpPr>
        <p:spPr>
          <a:xfrm>
            <a:off x="7425236" y="3087149"/>
            <a:ext cx="25069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37CDDEF-6FED-4E0D-8878-4E8912966EF2}"/>
              </a:ext>
            </a:extLst>
          </p:cNvPr>
          <p:cNvCxnSpPr>
            <a:cxnSpLocks/>
          </p:cNvCxnSpPr>
          <p:nvPr/>
        </p:nvCxnSpPr>
        <p:spPr>
          <a:xfrm>
            <a:off x="8506437" y="2273417"/>
            <a:ext cx="75501" cy="31469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41E4D7-0ABF-4E10-8F9E-E4D11A5525C9}"/>
              </a:ext>
            </a:extLst>
          </p:cNvPr>
          <p:cNvCxnSpPr/>
          <p:nvPr/>
        </p:nvCxnSpPr>
        <p:spPr>
          <a:xfrm>
            <a:off x="6994849" y="3762758"/>
            <a:ext cx="114821" cy="2723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683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9107-FE14-4AE1-AB6B-5BE99B993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1447799"/>
            <a:ext cx="3401064" cy="3216479"/>
          </a:xfrm>
        </p:spPr>
        <p:txBody>
          <a:bodyPr/>
          <a:lstStyle/>
          <a:p>
            <a:r>
              <a:rPr lang="en-US" dirty="0"/>
              <a:t>Building</a:t>
            </a:r>
            <a:br>
              <a:rPr lang="en-US" dirty="0"/>
            </a:br>
            <a:r>
              <a:rPr lang="en-US" dirty="0"/>
              <a:t>TRUST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LCSG Beneficial Use RSM program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Science Based</a:t>
            </a:r>
            <a:br>
              <a:rPr lang="en-US" dirty="0"/>
            </a:br>
            <a:r>
              <a:rPr lang="en-US" dirty="0"/>
              <a:t>Slow </a:t>
            </a:r>
            <a:br>
              <a:rPr lang="en-US" dirty="0"/>
            </a:br>
            <a:r>
              <a:rPr lang="en-US" dirty="0"/>
              <a:t>Deliberate Steps</a:t>
            </a:r>
            <a:br>
              <a:rPr lang="en-US" dirty="0"/>
            </a:br>
            <a:r>
              <a:rPr lang="en-US" dirty="0"/>
              <a:t>Builds TRUST</a:t>
            </a:r>
            <a:br>
              <a:rPr lang="en-US" dirty="0"/>
            </a:br>
            <a:r>
              <a:rPr lang="en-US" dirty="0"/>
              <a:t>Even in Nearshore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8C875B-6D7E-4D4D-B551-CEFEB7EB1E6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214" y="503853"/>
            <a:ext cx="5244619" cy="5515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305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612397"/>
            <a:ext cx="8825658" cy="272642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3</a:t>
            </a:r>
            <a:r>
              <a:rPr lang="en-US" baseline="30000" dirty="0"/>
              <a:t>rd</a:t>
            </a:r>
            <a:r>
              <a:rPr lang="en-US" dirty="0"/>
              <a:t> Cape D Technical Forum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2533475"/>
            <a:ext cx="7854696" cy="4135773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8000" dirty="0"/>
              <a:t>Job </a:t>
            </a:r>
            <a:r>
              <a:rPr lang="en-US" sz="8000" b="1" dirty="0"/>
              <a:t>1</a:t>
            </a:r>
          </a:p>
          <a:p>
            <a:pPr algn="ctr"/>
            <a:endParaRPr lang="en-US" sz="8000" dirty="0"/>
          </a:p>
          <a:p>
            <a:pPr algn="ctr"/>
            <a:r>
              <a:rPr lang="en-US" sz="8000" dirty="0"/>
              <a:t>Reduce the RISK of FATALITY</a:t>
            </a:r>
          </a:p>
          <a:p>
            <a:pPr algn="ctr"/>
            <a:endParaRPr lang="en-US" sz="8000" dirty="0"/>
          </a:p>
          <a:p>
            <a:pPr algn="ctr"/>
            <a:r>
              <a:rPr lang="en-US" sz="8000" dirty="0"/>
              <a:t>INCREASE SAFETY</a:t>
            </a:r>
          </a:p>
          <a:p>
            <a:pPr algn="ctr"/>
            <a:endParaRPr lang="en-US" dirty="0"/>
          </a:p>
          <a:p>
            <a:pPr algn="ctr"/>
            <a:r>
              <a:rPr lang="en-US" sz="5000" dirty="0"/>
              <a:t>Realize</a:t>
            </a:r>
            <a:r>
              <a:rPr lang="en-US" dirty="0"/>
              <a:t> </a:t>
            </a:r>
            <a:r>
              <a:rPr lang="en-US" sz="5600" dirty="0">
                <a:solidFill>
                  <a:srgbClr val="FFC000"/>
                </a:solidFill>
              </a:rPr>
              <a:t>“least cost” </a:t>
            </a:r>
            <a:r>
              <a:rPr lang="en-US" sz="5000" dirty="0"/>
              <a:t>Disposal must include</a:t>
            </a:r>
          </a:p>
          <a:p>
            <a:pPr algn="ctr"/>
            <a:r>
              <a:rPr lang="en-US" sz="6900" dirty="0">
                <a:solidFill>
                  <a:srgbClr val="FFC000"/>
                </a:solidFill>
              </a:rPr>
              <a:t>LIFE SAFETY</a:t>
            </a:r>
          </a:p>
          <a:p>
            <a:pPr algn="ctr"/>
            <a:r>
              <a:rPr lang="en-US" sz="6900" dirty="0">
                <a:solidFill>
                  <a:srgbClr val="FFC000"/>
                </a:solidFill>
              </a:rPr>
              <a:t>-----------------------------------------</a:t>
            </a:r>
          </a:p>
          <a:p>
            <a:pPr algn="ctr"/>
            <a:r>
              <a:rPr lang="en-US" sz="6900" dirty="0">
                <a:solidFill>
                  <a:srgbClr val="FFFF00"/>
                </a:solidFill>
              </a:rPr>
              <a:t>LCSG – Good Job addressing</a:t>
            </a:r>
          </a:p>
          <a:p>
            <a:pPr algn="ctr"/>
            <a:r>
              <a:rPr lang="en-US" sz="6900" dirty="0">
                <a:solidFill>
                  <a:srgbClr val="FFFF00"/>
                </a:solidFill>
              </a:rPr>
              <a:t>safety – No Nearshore Mounding</a:t>
            </a:r>
          </a:p>
          <a:p>
            <a:pPr algn="ctr"/>
            <a:r>
              <a:rPr lang="en-US" sz="6900" dirty="0">
                <a:solidFill>
                  <a:srgbClr val="FFFF00"/>
                </a:solidFill>
              </a:rPr>
              <a:t>No recent Additional fatalities </a:t>
            </a:r>
          </a:p>
          <a:p>
            <a:pPr algn="ctr"/>
            <a:r>
              <a:rPr lang="en-US" sz="6900" dirty="0">
                <a:solidFill>
                  <a:srgbClr val="FFC000"/>
                </a:solidFill>
                <a:highlight>
                  <a:srgbClr val="FF0000"/>
                </a:highlight>
              </a:rPr>
              <a:t>Need to Ensure Annual post disposal bathymetry </a:t>
            </a:r>
          </a:p>
          <a:p>
            <a:pPr algn="ct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CED4-A342-4397-8FB9-A452350B787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03288A-44F6-444B-9730-3B5A2B2D9C8F}"/>
              </a:ext>
            </a:extLst>
          </p:cNvPr>
          <p:cNvSpPr txBox="1"/>
          <p:nvPr/>
        </p:nvSpPr>
        <p:spPr>
          <a:xfrm>
            <a:off x="9798341" y="1619075"/>
            <a:ext cx="1996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from 2009 Presentation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F2E28-7611-4D98-AF07-22066518C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954634"/>
            <a:ext cx="3352375" cy="463072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Mudhole </a:t>
            </a: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Within</a:t>
            </a: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Current DWS </a:t>
            </a:r>
            <a:r>
              <a:rPr lang="en-US" sz="42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Haul</a:t>
            </a:r>
            <a:br>
              <a:rPr lang="en-US" sz="42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Distance</a:t>
            </a:r>
            <a:br>
              <a:rPr lang="en-US" sz="4200" b="0" i="0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Average SJS &amp; NHS Haul Distances</a:t>
            </a: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Haul Distances</a:t>
            </a: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200" dirty="0">
                <a:solidFill>
                  <a:srgbClr val="EBEBEB"/>
                </a:solidFill>
              </a:rPr>
              <a:t>C</a:t>
            </a: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hanged</a:t>
            </a: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C7E3E6-3C40-49B2-8EE2-A5732017CD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12606" t="12915" r="24542" b="4718"/>
          <a:stretch/>
        </p:blipFill>
        <p:spPr>
          <a:xfrm>
            <a:off x="0" y="643812"/>
            <a:ext cx="7556628" cy="5570376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7E7BA2-0B82-49EA-82A2-9A3211A20061}"/>
              </a:ext>
            </a:extLst>
          </p:cNvPr>
          <p:cNvCxnSpPr>
            <a:cxnSpLocks/>
          </p:cNvCxnSpPr>
          <p:nvPr/>
        </p:nvCxnSpPr>
        <p:spPr>
          <a:xfrm flipV="1">
            <a:off x="3878431" y="2703221"/>
            <a:ext cx="575668" cy="38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40E100-4FD9-4CB9-9045-DBEA2750D63C}"/>
              </a:ext>
            </a:extLst>
          </p:cNvPr>
          <p:cNvCxnSpPr/>
          <p:nvPr/>
        </p:nvCxnSpPr>
        <p:spPr>
          <a:xfrm flipV="1">
            <a:off x="4454099" y="1577130"/>
            <a:ext cx="0" cy="11309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D58947D-56C9-4372-BBA3-F816F0C05A48}"/>
              </a:ext>
            </a:extLst>
          </p:cNvPr>
          <p:cNvCxnSpPr/>
          <p:nvPr/>
        </p:nvCxnSpPr>
        <p:spPr>
          <a:xfrm flipV="1">
            <a:off x="4454099" y="1325880"/>
            <a:ext cx="1208470" cy="27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34D05536-5594-4880-8503-3695A05C95AF}"/>
              </a:ext>
            </a:extLst>
          </p:cNvPr>
          <p:cNvSpPr/>
          <p:nvPr/>
        </p:nvSpPr>
        <p:spPr>
          <a:xfrm>
            <a:off x="4454098" y="625151"/>
            <a:ext cx="1232600" cy="781331"/>
          </a:xfrm>
          <a:prstGeom prst="star5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43F7AA-B479-4B6C-AEEC-E039346EBE6E}"/>
              </a:ext>
            </a:extLst>
          </p:cNvPr>
          <p:cNvSpPr txBox="1"/>
          <p:nvPr/>
        </p:nvSpPr>
        <p:spPr>
          <a:xfrm>
            <a:off x="3053593" y="218114"/>
            <a:ext cx="387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Mudhole line not to scale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991AD6-ED79-420A-B4FF-EBE494013471}"/>
              </a:ext>
            </a:extLst>
          </p:cNvPr>
          <p:cNvSpPr txBox="1"/>
          <p:nvPr/>
        </p:nvSpPr>
        <p:spPr>
          <a:xfrm>
            <a:off x="5494789" y="342900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0 - RM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3C0FD0-8399-446D-B3AF-B19044F3BB16}"/>
              </a:ext>
            </a:extLst>
          </p:cNvPr>
          <p:cNvCxnSpPr/>
          <p:nvPr/>
        </p:nvCxnSpPr>
        <p:spPr>
          <a:xfrm>
            <a:off x="5578679" y="34290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D5E2A9-D224-4002-ADC6-2D2CAC775BB3}"/>
              </a:ext>
            </a:extLst>
          </p:cNvPr>
          <p:cNvCxnSpPr/>
          <p:nvPr/>
        </p:nvCxnSpPr>
        <p:spPr>
          <a:xfrm flipV="1">
            <a:off x="5570290" y="3212983"/>
            <a:ext cx="0" cy="216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87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88CC-2A37-4264-BF9A-CE6FA52C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Molting Crab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Vulnerable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1C341-C36C-4DC1-962A-392D00BF8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6895" y="3129280"/>
            <a:ext cx="4019121" cy="2895599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Even Enhanced Disposal NEEDS </a:t>
            </a:r>
          </a:p>
          <a:p>
            <a:pPr algn="ctr"/>
            <a:r>
              <a:rPr lang="en-US" sz="2400" dirty="0"/>
              <a:t>Biologic Timing</a:t>
            </a:r>
          </a:p>
          <a:p>
            <a:pPr algn="ctr"/>
            <a:r>
              <a:rPr lang="en-US" sz="2400" dirty="0"/>
              <a:t>AOID MOLT</a:t>
            </a:r>
          </a:p>
          <a:p>
            <a:pPr algn="ctr"/>
            <a:r>
              <a:rPr lang="en-US" sz="2400" dirty="0"/>
              <a:t>Earlier or Later is Better</a:t>
            </a:r>
          </a:p>
          <a:p>
            <a:pPr algn="ctr"/>
            <a:endParaRPr lang="en-US" sz="2400" dirty="0"/>
          </a:p>
        </p:txBody>
      </p:sp>
      <p:pic>
        <p:nvPicPr>
          <p:cNvPr id="5" name="Content Placeholder 4" descr="J:\LCSG\crab_molt.jpg">
            <a:extLst>
              <a:ext uri="{FF2B5EF4-FFF2-40B4-BE49-F238E27FC236}">
                <a16:creationId xmlns:a16="http://schemas.microsoft.com/office/drawing/2014/main" id="{D2627B40-2CCD-41A0-A033-7569ADDB5D8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4" y="1166327"/>
            <a:ext cx="6701259" cy="5141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3799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9107-FE14-4AE1-AB6B-5BE99B993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730" y="1447800"/>
            <a:ext cx="3893287" cy="1447800"/>
          </a:xfrm>
        </p:spPr>
        <p:txBody>
          <a:bodyPr/>
          <a:lstStyle/>
          <a:p>
            <a:r>
              <a:rPr lang="en-US" dirty="0"/>
              <a:t>BENSON BEACH</a:t>
            </a:r>
            <a:br>
              <a:rPr lang="en-US" dirty="0"/>
            </a:br>
            <a:r>
              <a:rPr lang="en-US" dirty="0"/>
              <a:t>STATE PARK AT RISK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2409A3-F36A-416B-9D5A-462B7B644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187" t="10366" r="18684" b="6396"/>
          <a:stretch/>
        </p:blipFill>
        <p:spPr>
          <a:xfrm>
            <a:off x="3546722" y="302004"/>
            <a:ext cx="8528245" cy="632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75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9107-FE14-4AE1-AB6B-5BE99B993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730" y="1447800"/>
            <a:ext cx="3893287" cy="1447800"/>
          </a:xfrm>
        </p:spPr>
        <p:txBody>
          <a:bodyPr/>
          <a:lstStyle/>
          <a:p>
            <a:r>
              <a:rPr lang="en-US" dirty="0"/>
              <a:t>BENSON BEACH</a:t>
            </a:r>
            <a:br>
              <a:rPr lang="en-US" dirty="0"/>
            </a:br>
            <a:r>
              <a:rPr lang="en-US" dirty="0"/>
              <a:t>STATE PARK AT RISK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2409A3-F36A-416B-9D5A-462B7B644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187" t="10366" r="18684" b="6396"/>
          <a:stretch/>
        </p:blipFill>
        <p:spPr>
          <a:xfrm>
            <a:off x="3546722" y="302004"/>
            <a:ext cx="8528245" cy="6325299"/>
          </a:xfrm>
          <a:prstGeom prst="rect">
            <a:avLst/>
          </a:prstGeom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B4E7C401-97EE-46BC-964E-11DB4697B795}"/>
              </a:ext>
            </a:extLst>
          </p:cNvPr>
          <p:cNvSpPr/>
          <p:nvPr/>
        </p:nvSpPr>
        <p:spPr>
          <a:xfrm>
            <a:off x="5108895" y="3514987"/>
            <a:ext cx="6568580" cy="3858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Nothing Stopping the Sea</a:t>
            </a:r>
          </a:p>
        </p:txBody>
      </p:sp>
    </p:spTree>
    <p:extLst>
      <p:ext uri="{BB962C8B-B14F-4D97-AF65-F5344CB8AC3E}">
        <p14:creationId xmlns:p14="http://schemas.microsoft.com/office/powerpoint/2010/main" val="4160900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147DBE-D845-4972-911E-70F82A0A44AD}"/>
              </a:ext>
            </a:extLst>
          </p:cNvPr>
          <p:cNvSpPr txBox="1"/>
          <p:nvPr/>
        </p:nvSpPr>
        <p:spPr>
          <a:xfrm>
            <a:off x="350378" y="2022218"/>
            <a:ext cx="1342062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2007 Cape D Technical Forum</a:t>
            </a:r>
          </a:p>
          <a:p>
            <a:r>
              <a:rPr lang="en-US" sz="2800" dirty="0"/>
              <a:t>Best use of sediment</a:t>
            </a:r>
          </a:p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BEST SAND CAPTURE MECHANISM </a:t>
            </a:r>
          </a:p>
          <a:p>
            <a:r>
              <a:rPr lang="en-US" sz="2800" dirty="0"/>
              <a:t>Unanimous consent by all prominent coastal engineers and scientist</a:t>
            </a:r>
          </a:p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On the beach or in the adjacent surf zone</a:t>
            </a:r>
          </a:p>
          <a:p>
            <a:endParaRPr lang="en-US" sz="2800" dirty="0">
              <a:solidFill>
                <a:srgbClr val="92D050"/>
              </a:solidFill>
              <a:highlight>
                <a:srgbClr val="00FF00"/>
              </a:highlight>
            </a:endParaRPr>
          </a:p>
          <a:p>
            <a:r>
              <a:rPr lang="en-US" sz="2800" dirty="0"/>
              <a:t>Nothing has changed – Direct Beach Placement = Best Option</a:t>
            </a:r>
          </a:p>
        </p:txBody>
      </p:sp>
    </p:spTree>
    <p:extLst>
      <p:ext uri="{BB962C8B-B14F-4D97-AF65-F5344CB8AC3E}">
        <p14:creationId xmlns:p14="http://schemas.microsoft.com/office/powerpoint/2010/main" val="130437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27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147DBE-D845-4972-911E-70F82A0A44AD}"/>
              </a:ext>
            </a:extLst>
          </p:cNvPr>
          <p:cNvSpPr txBox="1"/>
          <p:nvPr/>
        </p:nvSpPr>
        <p:spPr>
          <a:xfrm>
            <a:off x="4975861" y="804671"/>
            <a:ext cx="6399930" cy="5248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North Head Site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More Beneficial than the Deepwater Site to Littoral Drift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However the </a:t>
            </a:r>
            <a:r>
              <a:rPr lang="en-US" dirty="0">
                <a:solidFill>
                  <a:schemeClr val="bg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EFFECTS ARE NOT MEASURABLE ON THE BEACH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Park Still at RISK</a:t>
            </a:r>
          </a:p>
        </p:txBody>
      </p:sp>
    </p:spTree>
    <p:extLst>
      <p:ext uri="{BB962C8B-B14F-4D97-AF65-F5344CB8AC3E}">
        <p14:creationId xmlns:p14="http://schemas.microsoft.com/office/powerpoint/2010/main" val="2578301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147DBE-D845-4972-911E-70F82A0A44AD}"/>
              </a:ext>
            </a:extLst>
          </p:cNvPr>
          <p:cNvSpPr txBox="1"/>
          <p:nvPr/>
        </p:nvSpPr>
        <p:spPr>
          <a:xfrm>
            <a:off x="1602297" y="2038525"/>
            <a:ext cx="752161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Review Costs and Opportunities</a:t>
            </a:r>
          </a:p>
          <a:p>
            <a:r>
              <a:rPr lang="en-US" dirty="0"/>
              <a:t>Review new Congressional Mandates of </a:t>
            </a:r>
            <a:r>
              <a:rPr lang="en-US" dirty="0">
                <a:solidFill>
                  <a:srgbClr val="FFFF00"/>
                </a:solidFill>
              </a:rPr>
              <a:t>2007 &amp; 2014 WRDA’s</a:t>
            </a:r>
          </a:p>
          <a:p>
            <a:r>
              <a:rPr lang="en-US" dirty="0">
                <a:solidFill>
                  <a:srgbClr val="FFFF00"/>
                </a:solidFill>
              </a:rPr>
              <a:t>New Congressional Mandates </a:t>
            </a:r>
          </a:p>
          <a:p>
            <a:r>
              <a:rPr lang="en-US" dirty="0"/>
              <a:t>Least Cost Option has Changed</a:t>
            </a:r>
          </a:p>
          <a:p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Cost of original Benson Beach Disposal bid for the 2010 250,000 cy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Within 10 cents/yard of hauling to Deepwater Site</a:t>
            </a:r>
          </a:p>
        </p:txBody>
      </p:sp>
    </p:spTree>
    <p:extLst>
      <p:ext uri="{BB962C8B-B14F-4D97-AF65-F5344CB8AC3E}">
        <p14:creationId xmlns:p14="http://schemas.microsoft.com/office/powerpoint/2010/main" val="316859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2C7172-14F8-460F-BD03-0EA186C7CC09}"/>
              </a:ext>
            </a:extLst>
          </p:cNvPr>
          <p:cNvSpPr txBox="1"/>
          <p:nvPr/>
        </p:nvSpPr>
        <p:spPr>
          <a:xfrm>
            <a:off x="2685874" y="2228671"/>
            <a:ext cx="73893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Sediment on Benson Beach 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FF00"/>
                </a:solidFill>
              </a:rPr>
              <a:t>BENEFITS </a:t>
            </a:r>
            <a:r>
              <a:rPr lang="en-US" sz="2400" dirty="0"/>
              <a:t>&amp; adds protection for the North Jetty</a:t>
            </a:r>
          </a:p>
          <a:p>
            <a:r>
              <a:rPr lang="en-US" sz="2400" dirty="0"/>
              <a:t>Protects large investment in North Jetty rebuild</a:t>
            </a:r>
          </a:p>
          <a:p>
            <a:r>
              <a:rPr lang="en-US" sz="2400" dirty="0"/>
              <a:t>Protects popular state park from disappearing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Direct MEASURABLE Benefit </a:t>
            </a:r>
            <a:r>
              <a:rPr lang="en-US" sz="2400" dirty="0"/>
              <a:t>to nearshore littoral drift and coastal erosion abatement</a:t>
            </a:r>
          </a:p>
        </p:txBody>
      </p:sp>
    </p:spTree>
    <p:extLst>
      <p:ext uri="{BB962C8B-B14F-4D97-AF65-F5344CB8AC3E}">
        <p14:creationId xmlns:p14="http://schemas.microsoft.com/office/powerpoint/2010/main" val="1397364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147DBE-D845-4972-911E-70F82A0A44AD}"/>
              </a:ext>
            </a:extLst>
          </p:cNvPr>
          <p:cNvSpPr txBox="1"/>
          <p:nvPr/>
        </p:nvSpPr>
        <p:spPr>
          <a:xfrm>
            <a:off x="1602297" y="2038525"/>
            <a:ext cx="78710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Congress is working on a new government dredge </a:t>
            </a:r>
          </a:p>
          <a:p>
            <a:r>
              <a:rPr lang="en-US" sz="2400" dirty="0"/>
              <a:t>with pump ashore capability</a:t>
            </a:r>
          </a:p>
          <a:p>
            <a:r>
              <a:rPr lang="en-US" sz="2400" dirty="0"/>
              <a:t>Congress recognizes Direct Beach Placement NEED</a:t>
            </a:r>
          </a:p>
        </p:txBody>
      </p:sp>
    </p:spTree>
    <p:extLst>
      <p:ext uri="{BB962C8B-B14F-4D97-AF65-F5344CB8AC3E}">
        <p14:creationId xmlns:p14="http://schemas.microsoft.com/office/powerpoint/2010/main" val="456352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2BDD8B-1275-4476-967C-C7C367143D74}"/>
              </a:ext>
            </a:extLst>
          </p:cNvPr>
          <p:cNvSpPr txBox="1"/>
          <p:nvPr/>
        </p:nvSpPr>
        <p:spPr>
          <a:xfrm>
            <a:off x="1996580" y="2189527"/>
            <a:ext cx="79611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LEAST COST OPTION</a:t>
            </a:r>
          </a:p>
          <a:p>
            <a:endParaRPr lang="en-US" sz="2400" dirty="0"/>
          </a:p>
          <a:p>
            <a:r>
              <a:rPr lang="en-US" sz="2400" dirty="0"/>
              <a:t>MAKE PERMANENT PUMP ASHORE INFRASTRUCTURE</a:t>
            </a:r>
          </a:p>
          <a:p>
            <a:r>
              <a:rPr lang="en-US" sz="2400" dirty="0"/>
              <a:t>LEAVE PIPE BURIED ON THE BEACH</a:t>
            </a:r>
          </a:p>
          <a:p>
            <a:r>
              <a:rPr lang="en-US" sz="2400" dirty="0"/>
              <a:t>PUMP ASHORE ANNUALLY TO MAINTAIN BEACH EQUILIBRIUM</a:t>
            </a:r>
          </a:p>
          <a:p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SAND CAPTURE MECHANISM IS A MUST</a:t>
            </a:r>
          </a:p>
          <a:p>
            <a:r>
              <a:rPr lang="en-US" sz="2400" dirty="0">
                <a:solidFill>
                  <a:srgbClr val="FFC000"/>
                </a:solidFill>
              </a:rPr>
              <a:t>Reduces </a:t>
            </a:r>
            <a:r>
              <a:rPr lang="en-US" sz="2400" dirty="0" err="1">
                <a:solidFill>
                  <a:srgbClr val="FFC000"/>
                </a:solidFill>
              </a:rPr>
              <a:t>Mobe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DeMobe</a:t>
            </a:r>
            <a:r>
              <a:rPr lang="en-US" sz="2400" dirty="0">
                <a:solidFill>
                  <a:srgbClr val="FFC000"/>
                </a:solidFill>
              </a:rPr>
              <a:t> Costs Dramatically</a:t>
            </a:r>
          </a:p>
        </p:txBody>
      </p:sp>
    </p:spTree>
    <p:extLst>
      <p:ext uri="{BB962C8B-B14F-4D97-AF65-F5344CB8AC3E}">
        <p14:creationId xmlns:p14="http://schemas.microsoft.com/office/powerpoint/2010/main" val="1146102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2409A3-F36A-416B-9D5A-462B7B644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187" t="10366" r="18684" b="6396"/>
          <a:stretch/>
        </p:blipFill>
        <p:spPr>
          <a:xfrm>
            <a:off x="2600414" y="0"/>
            <a:ext cx="9591585" cy="70333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375B3D-88EF-4838-B536-760354A02613}"/>
              </a:ext>
            </a:extLst>
          </p:cNvPr>
          <p:cNvSpPr txBox="1"/>
          <p:nvPr/>
        </p:nvSpPr>
        <p:spPr>
          <a:xfrm>
            <a:off x="327084" y="729842"/>
            <a:ext cx="20385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PARK</a:t>
            </a:r>
          </a:p>
          <a:p>
            <a:r>
              <a:rPr lang="en-US" sz="4400" b="1" dirty="0">
                <a:solidFill>
                  <a:srgbClr val="FFFF00"/>
                </a:solidFill>
              </a:rPr>
              <a:t>AT</a:t>
            </a:r>
          </a:p>
          <a:p>
            <a:r>
              <a:rPr lang="en-US" sz="4400" b="1" dirty="0">
                <a:solidFill>
                  <a:srgbClr val="FFFF00"/>
                </a:solidFill>
              </a:rPr>
              <a:t>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19F52-537D-44B7-8A31-338FD2FBC6D8}"/>
              </a:ext>
            </a:extLst>
          </p:cNvPr>
          <p:cNvSpPr txBox="1"/>
          <p:nvPr/>
        </p:nvSpPr>
        <p:spPr>
          <a:xfrm>
            <a:off x="327084" y="3682767"/>
            <a:ext cx="18121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FIGHT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SURRENDER</a:t>
            </a:r>
          </a:p>
          <a:p>
            <a:endParaRPr lang="en-US" dirty="0"/>
          </a:p>
          <a:p>
            <a:r>
              <a:rPr lang="en-US" dirty="0"/>
              <a:t>ONLY</a:t>
            </a:r>
          </a:p>
          <a:p>
            <a:r>
              <a:rPr lang="en-US" dirty="0"/>
              <a:t>ONE</a:t>
            </a:r>
          </a:p>
          <a:p>
            <a:r>
              <a:rPr lang="en-US" dirty="0"/>
              <a:t>REALISTIC</a:t>
            </a:r>
          </a:p>
          <a:p>
            <a:r>
              <a:rPr lang="en-US" dirty="0"/>
              <a:t>SOLUTION!</a:t>
            </a:r>
          </a:p>
        </p:txBody>
      </p:sp>
    </p:spTree>
    <p:extLst>
      <p:ext uri="{BB962C8B-B14F-4D97-AF65-F5344CB8AC3E}">
        <p14:creationId xmlns:p14="http://schemas.microsoft.com/office/powerpoint/2010/main" val="2641910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2409A3-F36A-416B-9D5A-462B7B644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187" t="10366" r="18684" b="6396"/>
          <a:stretch/>
        </p:blipFill>
        <p:spPr>
          <a:xfrm>
            <a:off x="2424418" y="0"/>
            <a:ext cx="9767581" cy="70333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375B3D-88EF-4838-B536-760354A02613}"/>
              </a:ext>
            </a:extLst>
          </p:cNvPr>
          <p:cNvSpPr txBox="1"/>
          <p:nvPr/>
        </p:nvSpPr>
        <p:spPr>
          <a:xfrm>
            <a:off x="327084" y="729842"/>
            <a:ext cx="20385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PARK</a:t>
            </a:r>
          </a:p>
          <a:p>
            <a:r>
              <a:rPr lang="en-US" sz="4400" b="1" dirty="0">
                <a:solidFill>
                  <a:srgbClr val="FFFF00"/>
                </a:solidFill>
              </a:rPr>
              <a:t>AT</a:t>
            </a:r>
          </a:p>
          <a:p>
            <a:r>
              <a:rPr lang="en-US" sz="4400" b="1" dirty="0">
                <a:solidFill>
                  <a:srgbClr val="FFFF00"/>
                </a:solidFill>
              </a:rPr>
              <a:t>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19F52-537D-44B7-8A31-338FD2FBC6D8}"/>
              </a:ext>
            </a:extLst>
          </p:cNvPr>
          <p:cNvSpPr txBox="1"/>
          <p:nvPr/>
        </p:nvSpPr>
        <p:spPr>
          <a:xfrm>
            <a:off x="327085" y="3682767"/>
            <a:ext cx="185405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FIGHT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SURRENDER</a:t>
            </a:r>
          </a:p>
          <a:p>
            <a:endParaRPr lang="en-US" dirty="0"/>
          </a:p>
          <a:p>
            <a:r>
              <a:rPr lang="en-US" sz="2800" b="1" dirty="0">
                <a:solidFill>
                  <a:srgbClr val="FFFF00"/>
                </a:solidFill>
              </a:rPr>
              <a:t>COASTAL</a:t>
            </a:r>
          </a:p>
          <a:p>
            <a:r>
              <a:rPr lang="en-US" sz="2800" b="1" dirty="0">
                <a:solidFill>
                  <a:srgbClr val="FFFF00"/>
                </a:solidFill>
              </a:rPr>
              <a:t>SEDIMENT </a:t>
            </a:r>
          </a:p>
          <a:p>
            <a:r>
              <a:rPr lang="en-US" sz="2800" b="1" dirty="0">
                <a:solidFill>
                  <a:srgbClr val="FFFF00"/>
                </a:solidFill>
              </a:rPr>
              <a:t>RIGHTS</a:t>
            </a:r>
          </a:p>
        </p:txBody>
      </p:sp>
    </p:spTree>
    <p:extLst>
      <p:ext uri="{BB962C8B-B14F-4D97-AF65-F5344CB8AC3E}">
        <p14:creationId xmlns:p14="http://schemas.microsoft.com/office/powerpoint/2010/main" val="2277499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52AE6B-F28B-44E3-A8CF-F220805BA771}"/>
              </a:ext>
            </a:extLst>
          </p:cNvPr>
          <p:cNvSpPr txBox="1"/>
          <p:nvPr/>
        </p:nvSpPr>
        <p:spPr>
          <a:xfrm>
            <a:off x="1895913" y="629174"/>
            <a:ext cx="76507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THANK YOU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CONTINUE TO ADDRESS LIFE SAFETY</a:t>
            </a:r>
          </a:p>
          <a:p>
            <a:pPr algn="ctr"/>
            <a:r>
              <a:rPr lang="en-US" sz="3200" dirty="0"/>
              <a:t>&amp;</a:t>
            </a:r>
          </a:p>
          <a:p>
            <a:pPr algn="ctr"/>
            <a:r>
              <a:rPr lang="en-US" sz="3200" dirty="0"/>
              <a:t>CRAB SURVIVABILITY</a:t>
            </a:r>
          </a:p>
          <a:p>
            <a:pPr algn="ctr"/>
            <a:r>
              <a:rPr lang="en-US" sz="3200" dirty="0"/>
              <a:t>As</a:t>
            </a:r>
          </a:p>
          <a:p>
            <a:pPr algn="ctr"/>
            <a:r>
              <a:rPr lang="en-US" sz="3200" dirty="0"/>
              <a:t>LCSG continues to address</a:t>
            </a:r>
          </a:p>
          <a:p>
            <a:pPr algn="ctr"/>
            <a:r>
              <a:rPr lang="en-US" sz="3200" dirty="0"/>
              <a:t>GROWING </a:t>
            </a:r>
          </a:p>
          <a:p>
            <a:pPr algn="ctr"/>
            <a:r>
              <a:rPr lang="en-US" sz="3200" dirty="0"/>
              <a:t>COASTAL EROSION PROBLEM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SAVE the PARK</a:t>
            </a:r>
          </a:p>
        </p:txBody>
      </p:sp>
    </p:spTree>
    <p:extLst>
      <p:ext uri="{BB962C8B-B14F-4D97-AF65-F5344CB8AC3E}">
        <p14:creationId xmlns:p14="http://schemas.microsoft.com/office/powerpoint/2010/main" val="35324950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518</Words>
  <Application>Microsoft Office PowerPoint</Application>
  <PresentationFormat>Widescreen</PresentationFormat>
  <Paragraphs>150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Fishing Perspective  BENSON BEACH – Save the Park </vt:lpstr>
      <vt:lpstr>Mudhole IGNORED  Tradeoff  Ignored  Original Proposal Near Shore  for  Closing outer portion of SWS </vt:lpstr>
      <vt:lpstr>Building TRUST  LCSG Beneficial Use RSM program  Science Based Slow  Deliberate Steps Builds TRUST Even in Nearshore</vt:lpstr>
      <vt:lpstr>The 3rd Cape D Technical Forum </vt:lpstr>
      <vt:lpstr>Mudhole  Within Current DWS Haul Distance Average SJS &amp; NHS Haul Distances Haul Distances Changed  </vt:lpstr>
      <vt:lpstr>Molting Crab Vulnerable</vt:lpstr>
      <vt:lpstr>BENSON BEACH STATE PARK AT RISK</vt:lpstr>
      <vt:lpstr>BENSON BEACH STATE PARK AT RISK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Fishing Perspective  BENSON BEACH</dc:title>
  <dc:creator>Dale Beasley</dc:creator>
  <cp:lastModifiedBy>Dale Beasley</cp:lastModifiedBy>
  <cp:revision>15</cp:revision>
  <dcterms:created xsi:type="dcterms:W3CDTF">2018-12-06T15:25:17Z</dcterms:created>
  <dcterms:modified xsi:type="dcterms:W3CDTF">2018-12-07T14:57:57Z</dcterms:modified>
</cp:coreProperties>
</file>