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77" r:id="rId3"/>
    <p:sldId id="279" r:id="rId4"/>
    <p:sldId id="278" r:id="rId5"/>
    <p:sldId id="280" r:id="rId6"/>
    <p:sldId id="257" r:id="rId7"/>
    <p:sldId id="258" r:id="rId8"/>
    <p:sldId id="266" r:id="rId9"/>
    <p:sldId id="256" r:id="rId10"/>
    <p:sldId id="267" r:id="rId11"/>
    <p:sldId id="269" r:id="rId12"/>
    <p:sldId id="270" r:id="rId13"/>
    <p:sldId id="271" r:id="rId14"/>
    <p:sldId id="272" r:id="rId15"/>
    <p:sldId id="273" r:id="rId16"/>
    <p:sldId id="274" r:id="rId17"/>
    <p:sldId id="275" r:id="rId18"/>
    <p:sldId id="276" r:id="rId19"/>
    <p:sldId id="264" r:id="rId20"/>
    <p:sldId id="262" r:id="rId21"/>
    <p:sldId id="261" r:id="rId22"/>
    <p:sldId id="283" r:id="rId23"/>
    <p:sldId id="259" r:id="rId24"/>
    <p:sldId id="26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0000FF"/>
    <a:srgbClr val="66FFFF"/>
    <a:srgbClr val="FFCCCC"/>
    <a:srgbClr val="00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3" autoAdjust="0"/>
    <p:restoredTop sz="94660"/>
  </p:normalViewPr>
  <p:slideViewPr>
    <p:cSldViewPr snapToGrid="0">
      <p:cViewPr varScale="1">
        <p:scale>
          <a:sx n="128" d="100"/>
          <a:sy n="128" d="100"/>
        </p:scale>
        <p:origin x="106" y="235"/>
      </p:cViewPr>
      <p:guideLst/>
    </p:cSldViewPr>
  </p:slideViewPr>
  <p:notesTextViewPr>
    <p:cViewPr>
      <p:scale>
        <a:sx n="1" d="1"/>
        <a:sy n="1" d="1"/>
      </p:scale>
      <p:origin x="0" y="0"/>
    </p:cViewPr>
  </p:notesTextViewPr>
  <p:sorterViewPr>
    <p:cViewPr>
      <p:scale>
        <a:sx n="100" d="100"/>
        <a:sy n="100" d="100"/>
      </p:scale>
      <p:origin x="0" y="-173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143100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137813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9B0BC-204C-4691-A78C-1CAFA082414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3688282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A09B0BC-204C-4691-A78C-1CAFA082414D}"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350499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09B0BC-204C-4691-A78C-1CAFA082414D}"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76991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A09B0BC-204C-4691-A78C-1CAFA082414D}" type="datetimeFigureOut">
              <a:rPr lang="en-US" smtClean="0"/>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429075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9B0BC-204C-4691-A78C-1CAFA082414D}" type="datetimeFigureOut">
              <a:rPr lang="en-US" smtClean="0"/>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4179251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9B0BC-204C-4691-A78C-1CAFA082414D}"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955057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9B0BC-204C-4691-A78C-1CAFA082414D}"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193271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227968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531032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Background 2">
    <p:bg>
      <p:bgPr>
        <a:solidFill>
          <a:schemeClr val="bg2"/>
        </a:solidFill>
        <a:effectLst/>
      </p:bgPr>
    </p:bg>
    <p:spTree>
      <p:nvGrpSpPr>
        <p:cNvPr id="1" name=""/>
        <p:cNvGrpSpPr/>
        <p:nvPr/>
      </p:nvGrpSpPr>
      <p:grpSpPr>
        <a:xfrm>
          <a:off x="0" y="0"/>
          <a:ext cx="0" cy="0"/>
          <a:chOff x="0" y="0"/>
          <a:chExt cx="0" cy="0"/>
        </a:xfrm>
      </p:grpSpPr>
      <p:sp>
        <p:nvSpPr>
          <p:cNvPr id="5" name="Rounded Rectangle 4"/>
          <p:cNvSpPr/>
          <p:nvPr userDrawn="1"/>
        </p:nvSpPr>
        <p:spPr>
          <a:xfrm>
            <a:off x="202702" y="165779"/>
            <a:ext cx="8103097"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a:solidFill>
                <a:srgbClr val="FFFFFF"/>
              </a:solidFill>
            </a:endParaRPr>
          </a:p>
        </p:txBody>
      </p:sp>
      <p:sp>
        <p:nvSpPr>
          <p:cNvPr id="9" name="Text Placeholder 8"/>
          <p:cNvSpPr>
            <a:spLocks noGrp="1"/>
          </p:cNvSpPr>
          <p:nvPr userDrawn="1">
            <p:ph type="body" sz="quarter" idx="12"/>
          </p:nvPr>
        </p:nvSpPr>
        <p:spPr>
          <a:xfrm>
            <a:off x="457199" y="3200400"/>
            <a:ext cx="6858001" cy="1562099"/>
          </a:xfrm>
        </p:spPr>
        <p:txBody>
          <a:bodyPr/>
          <a:lstStyle>
            <a:lvl1pPr>
              <a:defRPr/>
            </a:lvl1pPr>
          </a:lstStyle>
          <a:p>
            <a:pPr lvl="0"/>
            <a:r>
              <a:rPr lang="en-US" smtClean="0"/>
              <a:t>Click to edit Master text styles</a:t>
            </a:r>
          </a:p>
        </p:txBody>
      </p:sp>
      <p:sp>
        <p:nvSpPr>
          <p:cNvPr id="2" name="Title 1"/>
          <p:cNvSpPr>
            <a:spLocks noGrp="1"/>
          </p:cNvSpPr>
          <p:nvPr userDrawn="1">
            <p:ph type="title"/>
          </p:nvPr>
        </p:nvSpPr>
        <p:spPr>
          <a:xfrm>
            <a:off x="457200" y="419100"/>
            <a:ext cx="6858000" cy="2552700"/>
          </a:xfrm>
        </p:spPr>
        <p:txBody>
          <a:bodyPr/>
          <a:lstStyle/>
          <a:p>
            <a:r>
              <a:rPr lang="en-US" smtClean="0"/>
              <a:t>Click to edit Master title style</a:t>
            </a:r>
            <a:endParaRPr lang="en-US" dirty="0"/>
          </a:p>
        </p:txBody>
      </p:sp>
      <p:sp>
        <p:nvSpPr>
          <p:cNvPr id="3" name="Slide Number Placeholder 2"/>
          <p:cNvSpPr>
            <a:spLocks noGrp="1"/>
          </p:cNvSpPr>
          <p:nvPr userDrawn="1">
            <p:ph type="sldNum" sz="quarter" idx="10"/>
          </p:nvPr>
        </p:nvSpPr>
        <p:spPr/>
        <p:txBody>
          <a:bodyPr/>
          <a:lstStyle/>
          <a:p>
            <a:fld id="{0D0E9D3B-CB56-40AE-B0A9-8DA5E1AEFDB7}"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userDrawn="1">
            <p:ph type="ftr" sz="quarter" idx="11"/>
          </p:nvPr>
        </p:nvSpPr>
        <p:spPr/>
        <p:txBody>
          <a:bodyPr/>
          <a:lstStyle/>
          <a:p>
            <a:r>
              <a:rPr lang="en-US" smtClean="0">
                <a:solidFill>
                  <a:srgbClr val="FFFFFF"/>
                </a:solidFill>
              </a:rPr>
              <a:t>File Name</a:t>
            </a:r>
            <a:endParaRPr lang="en-US" dirty="0">
              <a:solidFill>
                <a:srgbClr val="FFFFFF"/>
              </a:solidFill>
            </a:endParaRPr>
          </a:p>
        </p:txBody>
      </p:sp>
      <p:sp>
        <p:nvSpPr>
          <p:cNvPr id="10" name="TextBox 9"/>
          <p:cNvSpPr txBox="1"/>
          <p:nvPr userDrawn="1"/>
        </p:nvSpPr>
        <p:spPr>
          <a:xfrm>
            <a:off x="457200" y="5525353"/>
            <a:ext cx="4316413" cy="830997"/>
          </a:xfrm>
          <a:prstGeom prst="rect">
            <a:avLst/>
          </a:prstGeom>
          <a:noFill/>
        </p:spPr>
        <p:txBody>
          <a:bodyPr wrap="square">
            <a:spAutoFit/>
          </a:bodyPr>
          <a:lstStyle/>
          <a:p>
            <a:pPr fontAlgn="base">
              <a:spcBef>
                <a:spcPct val="0"/>
              </a:spcBef>
              <a:spcAft>
                <a:spcPct val="0"/>
              </a:spcAft>
            </a:pPr>
            <a:r>
              <a:rPr lang="en-US" altLang="en-US" sz="1200" i="1" dirty="0">
                <a:solidFill>
                  <a:srgbClr val="000000"/>
                </a:solidFill>
                <a:latin typeface="Arial" pitchFamily="34" charset="0"/>
                <a:ea typeface="ＭＳ Ｐゴシック" pitchFamily="34" charset="-128"/>
              </a:rPr>
              <a:t>“</a:t>
            </a:r>
            <a:r>
              <a:rPr lang="en-US" sz="1200" i="1" dirty="0">
                <a:solidFill>
                  <a:srgbClr val="000000"/>
                </a:solidFill>
                <a:latin typeface="Arial" pitchFamily="34" charset="0"/>
                <a:ea typeface="ＭＳ Ｐゴシック" pitchFamily="34" charset="-128"/>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latin typeface="Arial" pitchFamily="34" charset="0"/>
                <a:ea typeface="ＭＳ Ｐゴシック" pitchFamily="34" charset="-128"/>
              </a:rPr>
              <a:t>”</a:t>
            </a:r>
            <a:endParaRPr lang="en-US" sz="1200" i="1"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2344968157"/>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9B0BC-204C-4691-A78C-1CAFA082414D}" type="datetimeFigureOut">
              <a:rPr lang="en-US" smtClean="0"/>
              <a:t>12/7/2018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13122-7D1B-4464-8430-273F94CE6E72}" type="slidenum">
              <a:rPr lang="en-US" smtClean="0"/>
              <a:t>‹#›</a:t>
            </a:fld>
            <a:endParaRPr lang="en-US"/>
          </a:p>
        </p:txBody>
      </p:sp>
    </p:spTree>
    <p:extLst>
      <p:ext uri="{BB962C8B-B14F-4D97-AF65-F5344CB8AC3E}">
        <p14:creationId xmlns:p14="http://schemas.microsoft.com/office/powerpoint/2010/main" val="631597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3" cstate="print">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Slide Number Placeholder 5"/>
          <p:cNvSpPr>
            <a:spLocks noGrp="1"/>
          </p:cNvSpPr>
          <p:nvPr>
            <p:ph type="sldNum" sz="quarter" idx="4"/>
          </p:nvPr>
        </p:nvSpPr>
        <p:spPr>
          <a:xfrm>
            <a:off x="8305799" y="228600"/>
            <a:ext cx="733425" cy="365125"/>
          </a:xfrm>
          <a:prstGeom prst="rect">
            <a:avLst/>
          </a:prstGeom>
        </p:spPr>
        <p:txBody>
          <a:bodyPr/>
          <a:lstStyle>
            <a:lvl1pPr algn="r">
              <a:defRPr sz="1000">
                <a:solidFill>
                  <a:schemeClr val="bg1"/>
                </a:solidFill>
              </a:defRPr>
            </a:lvl1pPr>
          </a:lstStyle>
          <a:p>
            <a:pPr fontAlgn="base">
              <a:spcBef>
                <a:spcPct val="0"/>
              </a:spcBef>
              <a:spcAft>
                <a:spcPct val="0"/>
              </a:spcAft>
            </a:pPr>
            <a:fld id="{0D0E9D3B-CB56-40AE-B0A9-8DA5E1AEFDB7}" type="slidenum">
              <a:rPr lang="en-US" smtClean="0">
                <a:solidFill>
                  <a:srgbClr val="FFFFFF"/>
                </a:solidFill>
                <a:latin typeface="Arial" pitchFamily="34" charset="0"/>
                <a:ea typeface="ＭＳ Ｐゴシック" pitchFamily="34" charset="-128"/>
              </a:rPr>
              <a:pPr fontAlgn="base">
                <a:spcBef>
                  <a:spcPct val="0"/>
                </a:spcBef>
                <a:spcAft>
                  <a:spcPct val="0"/>
                </a:spcAft>
              </a:pPr>
              <a:t>‹#›</a:t>
            </a:fld>
            <a:endParaRPr lang="en-US" dirty="0">
              <a:solidFill>
                <a:srgbClr val="FFFFFF"/>
              </a:solidFill>
              <a:latin typeface="Arial" pitchFamily="34" charset="0"/>
              <a:ea typeface="ＭＳ Ｐゴシック" pitchFamily="34" charset="-128"/>
            </a:endParaRPr>
          </a:p>
        </p:txBody>
      </p:sp>
      <p:sp>
        <p:nvSpPr>
          <p:cNvPr id="18" name="Title Placeholder 17"/>
          <p:cNvSpPr>
            <a:spLocks noGrp="1"/>
          </p:cNvSpPr>
          <p:nvPr>
            <p:ph type="title"/>
          </p:nvPr>
        </p:nvSpPr>
        <p:spPr>
          <a:xfrm>
            <a:off x="457200" y="419100"/>
            <a:ext cx="6858000" cy="25527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19" name="Text Placeholder 18"/>
          <p:cNvSpPr>
            <a:spLocks noGrp="1"/>
          </p:cNvSpPr>
          <p:nvPr>
            <p:ph type="body" idx="1"/>
          </p:nvPr>
        </p:nvSpPr>
        <p:spPr>
          <a:xfrm>
            <a:off x="457200" y="3200400"/>
            <a:ext cx="6858000" cy="1562100"/>
          </a:xfrm>
          <a:prstGeom prst="rect">
            <a:avLst/>
          </a:prstGeom>
        </p:spPr>
        <p:txBody>
          <a:bodyPr vert="horz" lIns="91440" tIns="45720" rIns="91440" bIns="45720" rtlCol="0">
            <a:normAutofit/>
          </a:bodyPr>
          <a:lstStyle/>
          <a:p>
            <a:pPr lvl="0"/>
            <a:r>
              <a:rPr lang="en-US" dirty="0" smtClean="0"/>
              <a:t>Click to edit Master text styles</a:t>
            </a:r>
            <a:endParaRPr lang="en-US" dirty="0"/>
          </a:p>
        </p:txBody>
      </p:sp>
      <p:sp>
        <p:nvSpPr>
          <p:cNvPr id="20" name="Footer Placeholder 19"/>
          <p:cNvSpPr>
            <a:spLocks noGrp="1"/>
          </p:cNvSpPr>
          <p:nvPr>
            <p:ph type="ftr" sz="quarter" idx="3"/>
          </p:nvPr>
        </p:nvSpPr>
        <p:spPr>
          <a:xfrm>
            <a:off x="123825" y="6356350"/>
            <a:ext cx="3160713" cy="365125"/>
          </a:xfrm>
          <a:prstGeom prst="rect">
            <a:avLst/>
          </a:prstGeom>
        </p:spPr>
        <p:txBody>
          <a:bodyPr vert="horz" lIns="91440" tIns="45720" rIns="91440" bIns="45720" rtlCol="0" anchor="ctr"/>
          <a:lstStyle>
            <a:lvl1pPr algn="l">
              <a:defRPr sz="1000">
                <a:solidFill>
                  <a:schemeClr val="bg1"/>
                </a:solidFill>
              </a:defRPr>
            </a:lvl1pPr>
          </a:lstStyle>
          <a:p>
            <a:pPr fontAlgn="base">
              <a:spcBef>
                <a:spcPct val="0"/>
              </a:spcBef>
              <a:spcAft>
                <a:spcPct val="0"/>
              </a:spcAft>
            </a:pPr>
            <a:r>
              <a:rPr lang="en-US" smtClean="0">
                <a:solidFill>
                  <a:srgbClr val="FFFFFF"/>
                </a:solidFill>
                <a:latin typeface="Arial" pitchFamily="34" charset="0"/>
                <a:ea typeface="ＭＳ Ｐゴシック" pitchFamily="34" charset="-128"/>
              </a:rPr>
              <a:t>File Name</a:t>
            </a:r>
            <a:endParaRPr lang="en-US" dirty="0">
              <a:solidFill>
                <a:srgbClr val="FFFFFF"/>
              </a:solidFill>
              <a:latin typeface="Arial" pitchFamily="34" charset="0"/>
              <a:ea typeface="ＭＳ Ｐゴシック" pitchFamily="34" charset="-128"/>
            </a:endParaRPr>
          </a:p>
        </p:txBody>
      </p:sp>
      <p:sp>
        <p:nvSpPr>
          <p:cNvPr id="25" name="Rectangle 24"/>
          <p:cNvSpPr/>
          <p:nvPr userDrawn="1"/>
        </p:nvSpPr>
        <p:spPr>
          <a:xfrm>
            <a:off x="2009775" y="1707600"/>
            <a:ext cx="558800"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p:txBody>
      </p:sp>
      <p:sp>
        <p:nvSpPr>
          <p:cNvPr id="26" name="Rectangle 25"/>
          <p:cNvSpPr/>
          <p:nvPr userDrawn="1"/>
        </p:nvSpPr>
        <p:spPr>
          <a:xfrm>
            <a:off x="2730500" y="1707600"/>
            <a:ext cx="558800"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p:txBody>
      </p:sp>
      <p:sp>
        <p:nvSpPr>
          <p:cNvPr id="27" name="Rectangle 26"/>
          <p:cNvSpPr/>
          <p:nvPr userDrawn="1"/>
        </p:nvSpPr>
        <p:spPr>
          <a:xfrm>
            <a:off x="568325" y="2394599"/>
            <a:ext cx="557213"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p:txBody>
      </p:sp>
      <p:sp>
        <p:nvSpPr>
          <p:cNvPr id="28" name="Rectangle 27"/>
          <p:cNvSpPr/>
          <p:nvPr userDrawn="1"/>
        </p:nvSpPr>
        <p:spPr>
          <a:xfrm>
            <a:off x="1289050" y="2394599"/>
            <a:ext cx="557213"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p:txBody>
      </p:sp>
      <p:sp>
        <p:nvSpPr>
          <p:cNvPr id="29" name="Rectangle 28"/>
          <p:cNvSpPr/>
          <p:nvPr userDrawn="1"/>
        </p:nvSpPr>
        <p:spPr>
          <a:xfrm>
            <a:off x="2009775" y="2394599"/>
            <a:ext cx="558800"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p:txBody>
      </p:sp>
      <p:sp>
        <p:nvSpPr>
          <p:cNvPr id="30" name="Rectangle 29"/>
          <p:cNvSpPr/>
          <p:nvPr userDrawn="1"/>
        </p:nvSpPr>
        <p:spPr>
          <a:xfrm>
            <a:off x="2730500" y="2394599"/>
            <a:ext cx="558800"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131</a:t>
            </a:r>
          </a:p>
          <a:p>
            <a:pPr algn="ctr" fontAlgn="base">
              <a:spcBef>
                <a:spcPct val="0"/>
              </a:spcBef>
              <a:spcAft>
                <a:spcPct val="0"/>
              </a:spcAft>
              <a:defRPr/>
            </a:pPr>
            <a:r>
              <a:rPr lang="en-US" sz="1000" dirty="0">
                <a:solidFill>
                  <a:srgbClr val="FFFFFF"/>
                </a:solidFill>
              </a:rPr>
              <a:t>132</a:t>
            </a:r>
          </a:p>
          <a:p>
            <a:pPr algn="ctr" fontAlgn="base">
              <a:spcBef>
                <a:spcPct val="0"/>
              </a:spcBef>
              <a:spcAft>
                <a:spcPct val="0"/>
              </a:spcAft>
              <a:defRPr/>
            </a:pPr>
            <a:r>
              <a:rPr lang="en-US" sz="1000" dirty="0">
                <a:solidFill>
                  <a:srgbClr val="FFFFFF"/>
                </a:solidFill>
              </a:rPr>
              <a:t>122</a:t>
            </a:r>
          </a:p>
        </p:txBody>
      </p:sp>
      <p:sp>
        <p:nvSpPr>
          <p:cNvPr id="31" name="Rectangle 30"/>
          <p:cNvSpPr/>
          <p:nvPr userDrawn="1"/>
        </p:nvSpPr>
        <p:spPr>
          <a:xfrm>
            <a:off x="3451225" y="2394599"/>
            <a:ext cx="558800"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239</a:t>
            </a:r>
          </a:p>
          <a:p>
            <a:pPr algn="ctr" fontAlgn="base">
              <a:spcBef>
                <a:spcPct val="0"/>
              </a:spcBef>
              <a:spcAft>
                <a:spcPct val="0"/>
              </a:spcAft>
              <a:defRPr/>
            </a:pPr>
            <a:r>
              <a:rPr lang="en-US" sz="1000" dirty="0">
                <a:solidFill>
                  <a:srgbClr val="000000"/>
                </a:solidFill>
              </a:rPr>
              <a:t>65</a:t>
            </a:r>
          </a:p>
          <a:p>
            <a:pPr algn="ctr" fontAlgn="base">
              <a:spcBef>
                <a:spcPct val="0"/>
              </a:spcBef>
              <a:spcAft>
                <a:spcPct val="0"/>
              </a:spcAft>
              <a:defRPr/>
            </a:pPr>
            <a:r>
              <a:rPr lang="en-US" sz="1000" dirty="0">
                <a:solidFill>
                  <a:srgbClr val="000000"/>
                </a:solidFill>
              </a:rPr>
              <a:t>53</a:t>
            </a:r>
          </a:p>
        </p:txBody>
      </p:sp>
      <p:sp>
        <p:nvSpPr>
          <p:cNvPr id="32" name="Rectangle 31"/>
          <p:cNvSpPr/>
          <p:nvPr userDrawn="1"/>
        </p:nvSpPr>
        <p:spPr>
          <a:xfrm>
            <a:off x="4171950" y="2394599"/>
            <a:ext cx="558800"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110</a:t>
            </a:r>
          </a:p>
          <a:p>
            <a:pPr algn="ctr" fontAlgn="base">
              <a:spcBef>
                <a:spcPct val="0"/>
              </a:spcBef>
              <a:spcAft>
                <a:spcPct val="0"/>
              </a:spcAft>
              <a:defRPr/>
            </a:pPr>
            <a:r>
              <a:rPr lang="en-US" sz="1000" dirty="0">
                <a:solidFill>
                  <a:srgbClr val="000000"/>
                </a:solidFill>
              </a:rPr>
              <a:t>135</a:t>
            </a:r>
          </a:p>
          <a:p>
            <a:pPr algn="ctr" fontAlgn="base">
              <a:spcBef>
                <a:spcPct val="0"/>
              </a:spcBef>
              <a:spcAft>
                <a:spcPct val="0"/>
              </a:spcAft>
              <a:defRPr/>
            </a:pPr>
            <a:r>
              <a:rPr lang="en-US" sz="1000" dirty="0">
                <a:solidFill>
                  <a:srgbClr val="000000"/>
                </a:solidFill>
              </a:rPr>
              <a:t>120</a:t>
            </a:r>
          </a:p>
        </p:txBody>
      </p:sp>
      <p:sp>
        <p:nvSpPr>
          <p:cNvPr id="33" name="Rectangle 32"/>
          <p:cNvSpPr/>
          <p:nvPr userDrawn="1"/>
        </p:nvSpPr>
        <p:spPr>
          <a:xfrm>
            <a:off x="4892675" y="2394599"/>
            <a:ext cx="558800"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112</a:t>
            </a:r>
          </a:p>
          <a:p>
            <a:pPr algn="ctr" fontAlgn="base">
              <a:spcBef>
                <a:spcPct val="0"/>
              </a:spcBef>
              <a:spcAft>
                <a:spcPct val="0"/>
              </a:spcAft>
              <a:defRPr/>
            </a:pPr>
            <a:r>
              <a:rPr lang="en-US" sz="1000" dirty="0">
                <a:solidFill>
                  <a:srgbClr val="000000"/>
                </a:solidFill>
              </a:rPr>
              <a:t>92</a:t>
            </a:r>
          </a:p>
          <a:p>
            <a:pPr algn="ctr" fontAlgn="base">
              <a:spcBef>
                <a:spcPct val="0"/>
              </a:spcBef>
              <a:spcAft>
                <a:spcPct val="0"/>
              </a:spcAft>
              <a:defRPr/>
            </a:pPr>
            <a:r>
              <a:rPr lang="en-US" sz="1000" dirty="0">
                <a:solidFill>
                  <a:srgbClr val="000000"/>
                </a:solidFill>
              </a:rPr>
              <a:t>56</a:t>
            </a:r>
          </a:p>
        </p:txBody>
      </p:sp>
      <p:sp>
        <p:nvSpPr>
          <p:cNvPr id="34" name="Rectangle 33"/>
          <p:cNvSpPr/>
          <p:nvPr userDrawn="1"/>
        </p:nvSpPr>
        <p:spPr>
          <a:xfrm>
            <a:off x="5613400" y="2394599"/>
            <a:ext cx="558800"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62</a:t>
            </a:r>
          </a:p>
          <a:p>
            <a:pPr algn="ctr" fontAlgn="base">
              <a:spcBef>
                <a:spcPct val="0"/>
              </a:spcBef>
              <a:spcAft>
                <a:spcPct val="0"/>
              </a:spcAft>
              <a:defRPr/>
            </a:pPr>
            <a:r>
              <a:rPr lang="en-US" sz="1000" dirty="0">
                <a:solidFill>
                  <a:srgbClr val="000000"/>
                </a:solidFill>
              </a:rPr>
              <a:t>102</a:t>
            </a:r>
          </a:p>
          <a:p>
            <a:pPr algn="ctr" fontAlgn="base">
              <a:spcBef>
                <a:spcPct val="0"/>
              </a:spcBef>
              <a:spcAft>
                <a:spcPct val="0"/>
              </a:spcAft>
              <a:defRPr/>
            </a:pPr>
            <a:r>
              <a:rPr lang="en-US" sz="1000" dirty="0">
                <a:solidFill>
                  <a:srgbClr val="000000"/>
                </a:solidFill>
              </a:rPr>
              <a:t>130</a:t>
            </a:r>
          </a:p>
        </p:txBody>
      </p:sp>
      <p:sp>
        <p:nvSpPr>
          <p:cNvPr id="35" name="Rectangle 34"/>
          <p:cNvSpPr/>
          <p:nvPr userDrawn="1"/>
        </p:nvSpPr>
        <p:spPr>
          <a:xfrm>
            <a:off x="6334125" y="2394599"/>
            <a:ext cx="558800"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102</a:t>
            </a:r>
          </a:p>
          <a:p>
            <a:pPr algn="ctr" fontAlgn="base">
              <a:spcBef>
                <a:spcPct val="0"/>
              </a:spcBef>
              <a:spcAft>
                <a:spcPct val="0"/>
              </a:spcAft>
              <a:defRPr/>
            </a:pPr>
            <a:r>
              <a:rPr lang="en-US" sz="1000" dirty="0">
                <a:solidFill>
                  <a:srgbClr val="FFFFFF"/>
                </a:solidFill>
              </a:rPr>
              <a:t>56</a:t>
            </a:r>
          </a:p>
          <a:p>
            <a:pPr algn="ctr" fontAlgn="base">
              <a:spcBef>
                <a:spcPct val="0"/>
              </a:spcBef>
              <a:spcAft>
                <a:spcPct val="0"/>
              </a:spcAft>
              <a:defRPr/>
            </a:pPr>
            <a:r>
              <a:rPr lang="en-US" sz="1000" dirty="0">
                <a:solidFill>
                  <a:srgbClr val="FFFFFF"/>
                </a:solidFill>
              </a:rPr>
              <a:t>48</a:t>
            </a:r>
          </a:p>
        </p:txBody>
      </p:sp>
      <p:sp>
        <p:nvSpPr>
          <p:cNvPr id="36" name="Rectangle 35"/>
          <p:cNvSpPr/>
          <p:nvPr userDrawn="1"/>
        </p:nvSpPr>
        <p:spPr>
          <a:xfrm>
            <a:off x="7054850" y="2394599"/>
            <a:ext cx="558800"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130</a:t>
            </a:r>
          </a:p>
          <a:p>
            <a:pPr algn="ctr" fontAlgn="base">
              <a:spcBef>
                <a:spcPct val="0"/>
              </a:spcBef>
              <a:spcAft>
                <a:spcPct val="0"/>
              </a:spcAft>
              <a:defRPr/>
            </a:pPr>
            <a:r>
              <a:rPr lang="en-US" sz="1000" dirty="0">
                <a:solidFill>
                  <a:srgbClr val="000000"/>
                </a:solidFill>
              </a:rPr>
              <a:t>120</a:t>
            </a:r>
          </a:p>
          <a:p>
            <a:pPr algn="ctr" fontAlgn="base">
              <a:spcBef>
                <a:spcPct val="0"/>
              </a:spcBef>
              <a:spcAft>
                <a:spcPct val="0"/>
              </a:spcAft>
              <a:defRPr/>
            </a:pPr>
            <a:r>
              <a:rPr lang="en-US" sz="1000" dirty="0">
                <a:solidFill>
                  <a:srgbClr val="000000"/>
                </a:solidFill>
              </a:rPr>
              <a:t>111</a:t>
            </a:r>
          </a:p>
        </p:txBody>
      </p:sp>
      <p:sp>
        <p:nvSpPr>
          <p:cNvPr id="37" name="Rectangle 36"/>
          <p:cNvSpPr/>
          <p:nvPr userDrawn="1"/>
        </p:nvSpPr>
        <p:spPr>
          <a:xfrm>
            <a:off x="1289050" y="1707600"/>
            <a:ext cx="558800"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p:txBody>
      </p:sp>
      <p:sp>
        <p:nvSpPr>
          <p:cNvPr id="54" name="Rectangle 53"/>
          <p:cNvSpPr/>
          <p:nvPr userDrawn="1"/>
        </p:nvSpPr>
        <p:spPr>
          <a:xfrm>
            <a:off x="4171950" y="1707600"/>
            <a:ext cx="558800"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80</a:t>
            </a:r>
          </a:p>
          <a:p>
            <a:pPr algn="ctr" fontAlgn="base">
              <a:spcBef>
                <a:spcPct val="0"/>
              </a:spcBef>
              <a:spcAft>
                <a:spcPct val="0"/>
              </a:spcAft>
              <a:defRPr/>
            </a:pPr>
            <a:r>
              <a:rPr lang="en-US" sz="1000" dirty="0">
                <a:solidFill>
                  <a:srgbClr val="000000"/>
                </a:solidFill>
              </a:rPr>
              <a:t>119</a:t>
            </a:r>
          </a:p>
          <a:p>
            <a:pPr algn="ctr" fontAlgn="base">
              <a:spcBef>
                <a:spcPct val="0"/>
              </a:spcBef>
              <a:spcAft>
                <a:spcPct val="0"/>
              </a:spcAft>
              <a:defRPr/>
            </a:pPr>
            <a:r>
              <a:rPr lang="en-US" sz="1000" dirty="0">
                <a:solidFill>
                  <a:srgbClr val="000000"/>
                </a:solidFill>
              </a:rPr>
              <a:t>27</a:t>
            </a:r>
          </a:p>
        </p:txBody>
      </p:sp>
      <p:sp>
        <p:nvSpPr>
          <p:cNvPr id="55" name="Rectangle 54"/>
          <p:cNvSpPr/>
          <p:nvPr userDrawn="1"/>
        </p:nvSpPr>
        <p:spPr>
          <a:xfrm>
            <a:off x="4892675" y="1707600"/>
            <a:ext cx="558800"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252</a:t>
            </a:r>
          </a:p>
          <a:p>
            <a:pPr algn="ctr" fontAlgn="base">
              <a:spcBef>
                <a:spcPct val="0"/>
              </a:spcBef>
              <a:spcAft>
                <a:spcPct val="0"/>
              </a:spcAft>
              <a:defRPr/>
            </a:pPr>
            <a:r>
              <a:rPr lang="en-US" sz="1000" dirty="0">
                <a:solidFill>
                  <a:srgbClr val="000000"/>
                </a:solidFill>
              </a:rPr>
              <a:t>174</a:t>
            </a:r>
          </a:p>
          <a:p>
            <a:pPr algn="ctr" fontAlgn="base">
              <a:spcBef>
                <a:spcPct val="0"/>
              </a:spcBef>
              <a:spcAft>
                <a:spcPct val="0"/>
              </a:spcAft>
              <a:defRPr/>
            </a:pPr>
            <a:r>
              <a:rPr lang="en-US" sz="1000" dirty="0">
                <a:solidFill>
                  <a:srgbClr val="000000"/>
                </a:solidFill>
              </a:rPr>
              <a:t>.59</a:t>
            </a:r>
          </a:p>
        </p:txBody>
      </p:sp>
      <p:pic>
        <p:nvPicPr>
          <p:cNvPr id="58" name="Picture 6"/>
          <p:cNvPicPr>
            <a:picLocks noChangeAspect="1"/>
          </p:cNvPicPr>
          <p:nvPr userDrawn="1"/>
        </p:nvPicPr>
        <p:blipFill>
          <a:blip r:embed="rId4"/>
          <a:srcRect/>
          <a:stretch>
            <a:fillRect/>
          </a:stretch>
        </p:blipFill>
        <p:spPr bwMode="auto">
          <a:xfrm>
            <a:off x="4559300" y="3416300"/>
            <a:ext cx="19050" cy="3175"/>
          </a:xfrm>
          <a:prstGeom prst="rect">
            <a:avLst/>
          </a:prstGeom>
          <a:noFill/>
          <a:ln w="9525">
            <a:noFill/>
            <a:miter lim="800000"/>
            <a:headEnd/>
            <a:tailEnd/>
          </a:ln>
        </p:spPr>
      </p:pic>
      <p:pic>
        <p:nvPicPr>
          <p:cNvPr id="24" name="Picture 18"/>
          <p:cNvPicPr>
            <a:picLocks noChangeAspect="1"/>
          </p:cNvPicPr>
          <p:nvPr userDrawn="1"/>
        </p:nvPicPr>
        <p:blipFill rotWithShape="1">
          <a:blip r:embed="rId5"/>
          <a:srcRect l="3193" r="3193"/>
          <a:stretch/>
        </p:blipFill>
        <p:spPr bwMode="auto">
          <a:xfrm>
            <a:off x="7158038" y="5285203"/>
            <a:ext cx="1595437" cy="1482725"/>
          </a:xfrm>
          <a:prstGeom prst="rect">
            <a:avLst/>
          </a:prstGeom>
          <a:noFill/>
          <a:ln w="9525">
            <a:noFill/>
            <a:miter lim="800000"/>
            <a:headEnd/>
            <a:tailEnd/>
          </a:ln>
        </p:spPr>
      </p:pic>
      <p:pic>
        <p:nvPicPr>
          <p:cNvPr id="39" name="Picture 3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57006" y="5570953"/>
            <a:ext cx="1197513" cy="907785"/>
          </a:xfrm>
          <a:prstGeom prst="rect">
            <a:avLst/>
          </a:prstGeom>
        </p:spPr>
      </p:pic>
    </p:spTree>
    <p:extLst>
      <p:ext uri="{BB962C8B-B14F-4D97-AF65-F5344CB8AC3E}">
        <p14:creationId xmlns:p14="http://schemas.microsoft.com/office/powerpoint/2010/main" val="3606111689"/>
      </p:ext>
    </p:extLst>
  </p:cSld>
  <p:clrMap bg1="lt1" tx1="dk1" bg2="lt2" tx2="dk2" accent1="accent1" accent2="accent2" accent3="accent3" accent4="accent4" accent5="accent5" accent6="accent6" hlink="hlink" folHlink="folHlink"/>
  <p:sldLayoutIdLst>
    <p:sldLayoutId id="2147483673" r:id="rId1"/>
  </p:sldLayoutIdLst>
  <p:hf hdr="0" dt="0"/>
  <p:txStyles>
    <p:titleStyle>
      <a:lvl1pPr algn="l" defTabSz="914400" rtl="0" eaLnBrk="1" latinLnBrk="0" hangingPunct="1">
        <a:lnSpc>
          <a:spcPct val="100000"/>
        </a:lnSpc>
        <a:spcBef>
          <a:spcPct val="0"/>
        </a:spcBef>
        <a:buNone/>
        <a:defRPr sz="36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5ACBF0"/>
          </p15:clr>
        </p15:guide>
        <p15:guide id="2" pos="4608">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397932" y="2743200"/>
            <a:ext cx="7668884" cy="2275703"/>
          </a:xfrm>
        </p:spPr>
        <p:txBody>
          <a:bodyPr>
            <a:normAutofit/>
          </a:bodyPr>
          <a:lstStyle/>
          <a:p>
            <a:r>
              <a:rPr lang="en-US" sz="1600" b="1" dirty="0" smtClean="0"/>
              <a:t>An Interim Progress Report to MCR Stakeholders </a:t>
            </a:r>
          </a:p>
          <a:p>
            <a:r>
              <a:rPr lang="en-US" sz="1600" b="1" dirty="0" smtClean="0"/>
              <a:t>Astoria, Oregon</a:t>
            </a:r>
          </a:p>
          <a:p>
            <a:endParaRPr lang="en-US" sz="1600" b="1" dirty="0"/>
          </a:p>
          <a:p>
            <a:r>
              <a:rPr lang="en-US" sz="1600" b="1" dirty="0" smtClean="0"/>
              <a:t>Portland District</a:t>
            </a:r>
            <a:endParaRPr lang="en-US" sz="1600" b="1" dirty="0"/>
          </a:p>
          <a:p>
            <a:endParaRPr lang="en-US" sz="1600" b="1" dirty="0"/>
          </a:p>
          <a:p>
            <a:r>
              <a:rPr lang="en-US" sz="1600" dirty="0" smtClean="0"/>
              <a:t> 7  DEC 2018</a:t>
            </a:r>
            <a:endParaRPr lang="en-US" sz="1600" dirty="0"/>
          </a:p>
        </p:txBody>
      </p:sp>
      <p:sp>
        <p:nvSpPr>
          <p:cNvPr id="2" name="Title 1"/>
          <p:cNvSpPr>
            <a:spLocks noGrp="1"/>
          </p:cNvSpPr>
          <p:nvPr>
            <p:ph type="title"/>
          </p:nvPr>
        </p:nvSpPr>
        <p:spPr>
          <a:xfrm>
            <a:off x="304800" y="389826"/>
            <a:ext cx="8077200" cy="2552700"/>
          </a:xfrm>
        </p:spPr>
        <p:txBody>
          <a:bodyPr>
            <a:normAutofit/>
          </a:bodyPr>
          <a:lstStyle/>
          <a:p>
            <a:r>
              <a:rPr lang="en-US" sz="2800" dirty="0" smtClean="0"/>
              <a:t>Summary of Initial dredged material placement operations at north head site (NHS)  &amp; evaluation of bathymetry response</a:t>
            </a:r>
            <a:endParaRPr lang="en-US" sz="3200" dirty="0"/>
          </a:p>
        </p:txBody>
      </p:sp>
      <p:sp>
        <p:nvSpPr>
          <p:cNvPr id="14339" name="Slide Number Placeholder 4"/>
          <p:cNvSpPr>
            <a:spLocks noGrp="1"/>
          </p:cNvSpPr>
          <p:nvPr>
            <p:ph type="sldNum" sz="quarter" idx="10"/>
          </p:nvPr>
        </p:nvSpPr>
        <p:spPr/>
        <p:txBody>
          <a:bodyPr/>
          <a:lstStyle/>
          <a:p>
            <a:fld id="{744B3473-5193-4AC1-9169-6977ADF2DCFC}" type="slidenum">
              <a:rPr lang="en-US" smtClean="0">
                <a:solidFill>
                  <a:srgbClr val="FFFFFF"/>
                </a:solidFill>
              </a:rPr>
              <a:pPr/>
              <a:t>1</a:t>
            </a:fld>
            <a:endParaRPr lang="en-US">
              <a:solidFill>
                <a:srgbClr val="FFFFFF"/>
              </a:solidFill>
            </a:endParaRPr>
          </a:p>
        </p:txBody>
      </p:sp>
      <p:sp>
        <p:nvSpPr>
          <p:cNvPr id="8" name="Footer Placeholder 7"/>
          <p:cNvSpPr>
            <a:spLocks noGrp="1"/>
          </p:cNvSpPr>
          <p:nvPr>
            <p:ph type="ftr" sz="quarter" idx="11"/>
          </p:nvPr>
        </p:nvSpPr>
        <p:spPr/>
        <p:txBody>
          <a:bodyPr/>
          <a:lstStyle/>
          <a:p>
            <a:r>
              <a:rPr lang="en-US" smtClean="0">
                <a:solidFill>
                  <a:srgbClr val="FFFFFF"/>
                </a:solidFill>
              </a:rPr>
              <a:t>File Name</a:t>
            </a:r>
            <a:endParaRPr lang="en-US"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875" t="24814" r="20521" b="11111"/>
          <a:stretch/>
        </p:blipFill>
        <p:spPr>
          <a:xfrm>
            <a:off x="-24474" y="866775"/>
            <a:ext cx="9168473" cy="5736512"/>
          </a:xfrm>
          <a:prstGeom prst="rect">
            <a:avLst/>
          </a:prstGeom>
        </p:spPr>
      </p:pic>
      <p:sp>
        <p:nvSpPr>
          <p:cNvPr id="3" name="TextBox 2"/>
          <p:cNvSpPr txBox="1"/>
          <p:nvPr/>
        </p:nvSpPr>
        <p:spPr>
          <a:xfrm>
            <a:off x="1380749" y="251332"/>
            <a:ext cx="6804748" cy="461665"/>
          </a:xfrm>
          <a:prstGeom prst="rect">
            <a:avLst/>
          </a:prstGeom>
          <a:noFill/>
        </p:spPr>
        <p:txBody>
          <a:bodyPr wrap="none" rtlCol="0">
            <a:spAutoFit/>
          </a:bodyPr>
          <a:lstStyle/>
          <a:p>
            <a:r>
              <a:rPr lang="en-US" sz="2400" b="1" i="1" dirty="0" smtClean="0"/>
              <a:t>Review of Intended Concept: Presented in MAY 2018</a:t>
            </a:r>
            <a:endParaRPr lang="en-US" sz="2400" b="1" i="1" dirty="0"/>
          </a:p>
        </p:txBody>
      </p:sp>
    </p:spTree>
    <p:extLst>
      <p:ext uri="{BB962C8B-B14F-4D97-AF65-F5344CB8AC3E}">
        <p14:creationId xmlns:p14="http://schemas.microsoft.com/office/powerpoint/2010/main" val="618213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5521" t="17222" r="14896" b="6481"/>
          <a:stretch/>
        </p:blipFill>
        <p:spPr>
          <a:xfrm>
            <a:off x="29316" y="334514"/>
            <a:ext cx="9114684" cy="5621633"/>
          </a:xfrm>
          <a:prstGeom prst="rect">
            <a:avLst/>
          </a:prstGeom>
        </p:spPr>
      </p:pic>
      <p:sp>
        <p:nvSpPr>
          <p:cNvPr id="3" name="TextBox 2"/>
          <p:cNvSpPr txBox="1"/>
          <p:nvPr/>
        </p:nvSpPr>
        <p:spPr>
          <a:xfrm>
            <a:off x="1484219" y="417606"/>
            <a:ext cx="6804748" cy="461665"/>
          </a:xfrm>
          <a:prstGeom prst="rect">
            <a:avLst/>
          </a:prstGeom>
          <a:noFill/>
        </p:spPr>
        <p:txBody>
          <a:bodyPr wrap="none" rtlCol="0">
            <a:spAutoFit/>
          </a:bodyPr>
          <a:lstStyle/>
          <a:p>
            <a:r>
              <a:rPr lang="en-US" sz="2400" b="1" i="1" dirty="0" smtClean="0"/>
              <a:t>Review of Intended Concept: Presented in MAY 2018</a:t>
            </a:r>
            <a:endParaRPr lang="en-US" sz="2400" b="1" i="1" dirty="0"/>
          </a:p>
        </p:txBody>
      </p:sp>
    </p:spTree>
    <p:extLst>
      <p:ext uri="{BB962C8B-B14F-4D97-AF65-F5344CB8AC3E}">
        <p14:creationId xmlns:p14="http://schemas.microsoft.com/office/powerpoint/2010/main" val="154625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443" t="6444" r="49868" b="11246"/>
          <a:stretch/>
        </p:blipFill>
        <p:spPr>
          <a:xfrm>
            <a:off x="257174" y="0"/>
            <a:ext cx="8715374" cy="6857999"/>
          </a:xfrm>
          <a:prstGeom prst="rect">
            <a:avLst/>
          </a:prstGeom>
        </p:spPr>
      </p:pic>
      <p:sp>
        <p:nvSpPr>
          <p:cNvPr id="3" name="TextBox 2"/>
          <p:cNvSpPr txBox="1"/>
          <p:nvPr/>
        </p:nvSpPr>
        <p:spPr>
          <a:xfrm>
            <a:off x="1622479" y="14688"/>
            <a:ext cx="3572388" cy="461665"/>
          </a:xfrm>
          <a:prstGeom prst="rect">
            <a:avLst/>
          </a:prstGeom>
          <a:noFill/>
        </p:spPr>
        <p:txBody>
          <a:bodyPr wrap="none" rtlCol="0">
            <a:spAutoFit/>
          </a:bodyPr>
          <a:lstStyle/>
          <a:p>
            <a:r>
              <a:rPr lang="en-US" sz="2400" b="1" dirty="0" smtClean="0">
                <a:solidFill>
                  <a:srgbClr val="FFFF00"/>
                </a:solidFill>
              </a:rPr>
              <a:t>NORTH HEAD STUDY AREA</a:t>
            </a:r>
            <a:endParaRPr lang="en-US" sz="2400" b="1" dirty="0">
              <a:solidFill>
                <a:srgbClr val="FFFF00"/>
              </a:solidFill>
            </a:endParaRPr>
          </a:p>
        </p:txBody>
      </p:sp>
      <p:sp>
        <p:nvSpPr>
          <p:cNvPr id="4" name="TextBox 3"/>
          <p:cNvSpPr txBox="1"/>
          <p:nvPr/>
        </p:nvSpPr>
        <p:spPr>
          <a:xfrm>
            <a:off x="257174" y="1175606"/>
            <a:ext cx="2946769" cy="5078313"/>
          </a:xfrm>
          <a:prstGeom prst="rect">
            <a:avLst/>
          </a:prstGeom>
          <a:noFill/>
        </p:spPr>
        <p:txBody>
          <a:bodyPr wrap="none" rtlCol="0">
            <a:spAutoFit/>
          </a:bodyPr>
          <a:lstStyle/>
          <a:p>
            <a:r>
              <a:rPr lang="en-US" i="1" dirty="0" smtClean="0">
                <a:solidFill>
                  <a:srgbClr val="66FFFF"/>
                </a:solidFill>
              </a:rPr>
              <a:t>Pacific</a:t>
            </a: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r>
              <a:rPr lang="en-US" i="1" dirty="0" smtClean="0">
                <a:solidFill>
                  <a:srgbClr val="66FFFF"/>
                </a:solidFill>
              </a:rPr>
              <a:t>                                         Ocean</a:t>
            </a:r>
            <a:endParaRPr lang="en-US" i="1" dirty="0">
              <a:solidFill>
                <a:srgbClr val="66FFFF"/>
              </a:solidFill>
            </a:endParaRPr>
          </a:p>
        </p:txBody>
      </p:sp>
      <p:sp>
        <p:nvSpPr>
          <p:cNvPr id="5" name="TextBox 4"/>
          <p:cNvSpPr txBox="1"/>
          <p:nvPr/>
        </p:nvSpPr>
        <p:spPr>
          <a:xfrm>
            <a:off x="3320142" y="6488667"/>
            <a:ext cx="2540439" cy="369332"/>
          </a:xfrm>
          <a:prstGeom prst="rect">
            <a:avLst/>
          </a:prstGeom>
          <a:noFill/>
        </p:spPr>
        <p:txBody>
          <a:bodyPr wrap="none" rtlCol="0">
            <a:spAutoFit/>
          </a:bodyPr>
          <a:lstStyle/>
          <a:p>
            <a:r>
              <a:rPr lang="en-US" i="1" dirty="0" smtClean="0">
                <a:solidFill>
                  <a:schemeClr val="bg1"/>
                </a:solidFill>
              </a:rPr>
              <a:t>Mouth of Columbia River</a:t>
            </a:r>
            <a:endParaRPr lang="en-US" i="1" dirty="0">
              <a:solidFill>
                <a:schemeClr val="bg1"/>
              </a:solidFill>
            </a:endParaRPr>
          </a:p>
        </p:txBody>
      </p:sp>
      <p:sp>
        <p:nvSpPr>
          <p:cNvPr id="6" name="TextBox 5"/>
          <p:cNvSpPr txBox="1"/>
          <p:nvPr/>
        </p:nvSpPr>
        <p:spPr>
          <a:xfrm>
            <a:off x="5194867" y="2782668"/>
            <a:ext cx="1152880" cy="338554"/>
          </a:xfrm>
          <a:prstGeom prst="rect">
            <a:avLst/>
          </a:prstGeom>
          <a:noFill/>
        </p:spPr>
        <p:txBody>
          <a:bodyPr wrap="none" rtlCol="0">
            <a:spAutoFit/>
          </a:bodyPr>
          <a:lstStyle/>
          <a:p>
            <a:r>
              <a:rPr lang="en-US" sz="1600" i="1" dirty="0" smtClean="0">
                <a:solidFill>
                  <a:schemeClr val="bg1"/>
                </a:solidFill>
              </a:rPr>
              <a:t>North Head</a:t>
            </a:r>
            <a:endParaRPr lang="en-US" sz="1600" i="1" dirty="0">
              <a:solidFill>
                <a:schemeClr val="bg1"/>
              </a:solidFill>
            </a:endParaRPr>
          </a:p>
        </p:txBody>
      </p:sp>
      <p:sp>
        <p:nvSpPr>
          <p:cNvPr id="7" name="TextBox 6"/>
          <p:cNvSpPr txBox="1"/>
          <p:nvPr/>
        </p:nvSpPr>
        <p:spPr>
          <a:xfrm>
            <a:off x="4402325" y="4338776"/>
            <a:ext cx="1399742" cy="307777"/>
          </a:xfrm>
          <a:prstGeom prst="rect">
            <a:avLst/>
          </a:prstGeom>
          <a:noFill/>
        </p:spPr>
        <p:txBody>
          <a:bodyPr wrap="none" rtlCol="0">
            <a:spAutoFit/>
          </a:bodyPr>
          <a:lstStyle/>
          <a:p>
            <a:r>
              <a:rPr lang="en-US" sz="1400" i="1" dirty="0" smtClean="0">
                <a:solidFill>
                  <a:schemeClr val="bg1"/>
                </a:solidFill>
              </a:rPr>
              <a:t>Benson      Beach</a:t>
            </a:r>
            <a:endParaRPr lang="en-US" sz="1400" i="1" dirty="0">
              <a:solidFill>
                <a:schemeClr val="bg1"/>
              </a:solidFill>
            </a:endParaRPr>
          </a:p>
        </p:txBody>
      </p:sp>
      <p:sp>
        <p:nvSpPr>
          <p:cNvPr id="8" name="TextBox 7"/>
          <p:cNvSpPr txBox="1"/>
          <p:nvPr/>
        </p:nvSpPr>
        <p:spPr>
          <a:xfrm>
            <a:off x="1323655" y="4936565"/>
            <a:ext cx="1644937" cy="369332"/>
          </a:xfrm>
          <a:prstGeom prst="rect">
            <a:avLst/>
          </a:prstGeom>
          <a:noFill/>
        </p:spPr>
        <p:txBody>
          <a:bodyPr wrap="none" rtlCol="0">
            <a:spAutoFit/>
          </a:bodyPr>
          <a:lstStyle/>
          <a:p>
            <a:r>
              <a:rPr lang="en-US" b="1" i="1" dirty="0" smtClean="0">
                <a:solidFill>
                  <a:srgbClr val="66FF66"/>
                </a:solidFill>
              </a:rPr>
              <a:t>Peacock      Spit</a:t>
            </a:r>
            <a:endParaRPr lang="en-US" b="1" i="1" dirty="0">
              <a:solidFill>
                <a:srgbClr val="66FF66"/>
              </a:solidFill>
            </a:endParaRPr>
          </a:p>
        </p:txBody>
      </p:sp>
    </p:spTree>
    <p:extLst>
      <p:ext uri="{BB962C8B-B14F-4D97-AF65-F5344CB8AC3E}">
        <p14:creationId xmlns:p14="http://schemas.microsoft.com/office/powerpoint/2010/main" val="234653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7796"/>
          <a:stretch/>
        </p:blipFill>
        <p:spPr>
          <a:xfrm>
            <a:off x="495894" y="0"/>
            <a:ext cx="8152212" cy="6755980"/>
          </a:xfrm>
          <a:prstGeom prst="rect">
            <a:avLst/>
          </a:prstGeom>
        </p:spPr>
      </p:pic>
    </p:spTree>
    <p:extLst>
      <p:ext uri="{BB962C8B-B14F-4D97-AF65-F5344CB8AC3E}">
        <p14:creationId xmlns:p14="http://schemas.microsoft.com/office/powerpoint/2010/main" val="1452257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670" t="11809" r="992" b="2941"/>
          <a:stretch/>
        </p:blipFill>
        <p:spPr>
          <a:xfrm>
            <a:off x="1420696" y="0"/>
            <a:ext cx="7723304" cy="6858000"/>
          </a:xfrm>
          <a:prstGeom prst="rect">
            <a:avLst/>
          </a:prstGeom>
          <a:ln>
            <a:solidFill>
              <a:schemeClr val="tx1"/>
            </a:solidFill>
          </a:ln>
        </p:spPr>
      </p:pic>
      <p:sp>
        <p:nvSpPr>
          <p:cNvPr id="6" name="Rectangle 5"/>
          <p:cNvSpPr/>
          <p:nvPr/>
        </p:nvSpPr>
        <p:spPr>
          <a:xfrm>
            <a:off x="0" y="4389120"/>
            <a:ext cx="1513840" cy="246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a:grpSpLocks noChangeAspect="1"/>
          </p:cNvGrpSpPr>
          <p:nvPr/>
        </p:nvGrpSpPr>
        <p:grpSpPr>
          <a:xfrm>
            <a:off x="0" y="4480560"/>
            <a:ext cx="3839607" cy="2306320"/>
            <a:chOff x="3799840" y="650240"/>
            <a:chExt cx="6106160" cy="366776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4985" t="56562" r="12512" b="24184"/>
            <a:stretch/>
          </p:blipFill>
          <p:spPr>
            <a:xfrm>
              <a:off x="4053840" y="822960"/>
              <a:ext cx="5852160" cy="3495040"/>
            </a:xfrm>
            <a:prstGeom prst="rect">
              <a:avLst/>
            </a:prstGeom>
          </p:spPr>
        </p:pic>
        <p:sp>
          <p:nvSpPr>
            <p:cNvPr id="4" name="Freeform 3"/>
            <p:cNvSpPr/>
            <p:nvPr/>
          </p:nvSpPr>
          <p:spPr>
            <a:xfrm>
              <a:off x="3799840" y="650240"/>
              <a:ext cx="741680" cy="2976880"/>
            </a:xfrm>
            <a:custGeom>
              <a:avLst/>
              <a:gdLst>
                <a:gd name="connsiteX0" fmla="*/ 142240 w 741680"/>
                <a:gd name="connsiteY0" fmla="*/ 0 h 2976880"/>
                <a:gd name="connsiteX1" fmla="*/ 741680 w 741680"/>
                <a:gd name="connsiteY1" fmla="*/ 91440 h 2976880"/>
                <a:gd name="connsiteX2" fmla="*/ 254000 w 741680"/>
                <a:gd name="connsiteY2" fmla="*/ 2976880 h 2976880"/>
                <a:gd name="connsiteX3" fmla="*/ 40640 w 741680"/>
                <a:gd name="connsiteY3" fmla="*/ 2926080 h 2976880"/>
                <a:gd name="connsiteX4" fmla="*/ 0 w 741680"/>
                <a:gd name="connsiteY4" fmla="*/ 213360 h 2976880"/>
                <a:gd name="connsiteX5" fmla="*/ 142240 w 741680"/>
                <a:gd name="connsiteY5" fmla="*/ 0 h 297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1680" h="2976880">
                  <a:moveTo>
                    <a:pt x="142240" y="0"/>
                  </a:moveTo>
                  <a:lnTo>
                    <a:pt x="741680" y="91440"/>
                  </a:lnTo>
                  <a:lnTo>
                    <a:pt x="254000" y="2976880"/>
                  </a:lnTo>
                  <a:lnTo>
                    <a:pt x="40640" y="2926080"/>
                  </a:lnTo>
                  <a:lnTo>
                    <a:pt x="0" y="213360"/>
                  </a:lnTo>
                  <a:lnTo>
                    <a:pt x="14224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7764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
        <p:nvSpPr>
          <p:cNvPr id="3" name="TextBox 2"/>
          <p:cNvSpPr txBox="1"/>
          <p:nvPr/>
        </p:nvSpPr>
        <p:spPr>
          <a:xfrm>
            <a:off x="4207933" y="939799"/>
            <a:ext cx="3670813" cy="2031325"/>
          </a:xfrm>
          <a:prstGeom prst="rect">
            <a:avLst/>
          </a:prstGeom>
          <a:noFill/>
        </p:spPr>
        <p:txBody>
          <a:bodyPr wrap="none" rtlCol="0">
            <a:spAutoFit/>
          </a:bodyPr>
          <a:lstStyle/>
          <a:p>
            <a:r>
              <a:rPr lang="en-US" b="1" dirty="0" smtClean="0"/>
              <a:t>                  19-21 SEP 2018</a:t>
            </a:r>
          </a:p>
          <a:p>
            <a:endParaRPr lang="en-US" b="1" dirty="0"/>
          </a:p>
          <a:p>
            <a:r>
              <a:rPr lang="en-US" b="1" dirty="0" smtClean="0"/>
              <a:t>         Hopper Dredge </a:t>
            </a:r>
            <a:r>
              <a:rPr lang="en-US" b="1" dirty="0" err="1" smtClean="0"/>
              <a:t>Tracklines</a:t>
            </a:r>
            <a:endParaRPr lang="en-US" b="1" dirty="0" smtClean="0"/>
          </a:p>
          <a:p>
            <a:r>
              <a:rPr lang="en-US" b="1" dirty="0" smtClean="0"/>
              <a:t>      During Placement Operations</a:t>
            </a:r>
          </a:p>
          <a:p>
            <a:endParaRPr lang="en-US" b="1" dirty="0"/>
          </a:p>
          <a:p>
            <a:r>
              <a:rPr lang="en-US" b="1" dirty="0" smtClean="0"/>
              <a:t>               9 loads placed along </a:t>
            </a:r>
          </a:p>
          <a:p>
            <a:r>
              <a:rPr lang="en-US" b="1" dirty="0"/>
              <a:t>p</a:t>
            </a:r>
            <a:r>
              <a:rPr lang="en-US" b="1" dirty="0" smtClean="0"/>
              <a:t>rescribed 150-ft wide transect zone</a:t>
            </a:r>
            <a:endParaRPr lang="en-US" b="1" dirty="0"/>
          </a:p>
        </p:txBody>
      </p:sp>
      <p:sp>
        <p:nvSpPr>
          <p:cNvPr id="4" name="TextBox 3"/>
          <p:cNvSpPr txBox="1"/>
          <p:nvPr/>
        </p:nvSpPr>
        <p:spPr>
          <a:xfrm>
            <a:off x="1337734" y="3293532"/>
            <a:ext cx="1447640" cy="646331"/>
          </a:xfrm>
          <a:prstGeom prst="rect">
            <a:avLst/>
          </a:prstGeom>
          <a:solidFill>
            <a:schemeClr val="bg1"/>
          </a:solidFill>
        </p:spPr>
        <p:txBody>
          <a:bodyPr wrap="none" rtlCol="0">
            <a:spAutoFit/>
          </a:bodyPr>
          <a:lstStyle/>
          <a:p>
            <a:r>
              <a:rPr lang="en-US" dirty="0" smtClean="0"/>
              <a:t>150 </a:t>
            </a:r>
            <a:r>
              <a:rPr lang="en-US" dirty="0" err="1" smtClean="0"/>
              <a:t>ft</a:t>
            </a:r>
            <a:r>
              <a:rPr lang="en-US" dirty="0" smtClean="0"/>
              <a:t> wide </a:t>
            </a:r>
          </a:p>
          <a:p>
            <a:r>
              <a:rPr lang="en-US" dirty="0" smtClean="0"/>
              <a:t>transect zone</a:t>
            </a:r>
            <a:endParaRPr lang="en-US" dirty="0"/>
          </a:p>
        </p:txBody>
      </p:sp>
    </p:spTree>
    <p:extLst>
      <p:ext uri="{BB962C8B-B14F-4D97-AF65-F5344CB8AC3E}">
        <p14:creationId xmlns:p14="http://schemas.microsoft.com/office/powerpoint/2010/main" val="236273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5152" y="273509"/>
            <a:ext cx="8713695" cy="6310981"/>
          </a:xfrm>
          <a:prstGeom prst="rect">
            <a:avLst/>
          </a:prstGeom>
        </p:spPr>
      </p:pic>
      <p:sp>
        <p:nvSpPr>
          <p:cNvPr id="2" name="TextBox 1"/>
          <p:cNvSpPr txBox="1"/>
          <p:nvPr/>
        </p:nvSpPr>
        <p:spPr>
          <a:xfrm>
            <a:off x="3359228" y="1329651"/>
            <a:ext cx="2847254" cy="369332"/>
          </a:xfrm>
          <a:prstGeom prst="rect">
            <a:avLst/>
          </a:prstGeom>
          <a:noFill/>
        </p:spPr>
        <p:txBody>
          <a:bodyPr wrap="none" rtlCol="0">
            <a:spAutoFit/>
          </a:bodyPr>
          <a:lstStyle/>
          <a:p>
            <a:r>
              <a:rPr lang="en-US" dirty="0" smtClean="0"/>
              <a:t>FULL Hopper Load (5000 CY)</a:t>
            </a:r>
            <a:endParaRPr lang="en-US" dirty="0"/>
          </a:p>
        </p:txBody>
      </p:sp>
      <p:sp>
        <p:nvSpPr>
          <p:cNvPr id="5" name="TextBox 4"/>
          <p:cNvSpPr txBox="1"/>
          <p:nvPr/>
        </p:nvSpPr>
        <p:spPr>
          <a:xfrm>
            <a:off x="1449913" y="4945405"/>
            <a:ext cx="2698752" cy="369332"/>
          </a:xfrm>
          <a:prstGeom prst="rect">
            <a:avLst/>
          </a:prstGeom>
          <a:noFill/>
        </p:spPr>
        <p:txBody>
          <a:bodyPr wrap="none" rtlCol="0">
            <a:spAutoFit/>
          </a:bodyPr>
          <a:lstStyle/>
          <a:p>
            <a:r>
              <a:rPr lang="en-US" dirty="0" smtClean="0"/>
              <a:t>EMPTY Hopper Load (0 CY)</a:t>
            </a:r>
            <a:endParaRPr lang="en-US" dirty="0"/>
          </a:p>
        </p:txBody>
      </p:sp>
      <p:sp>
        <p:nvSpPr>
          <p:cNvPr id="3" name="TextBox 2"/>
          <p:cNvSpPr txBox="1"/>
          <p:nvPr/>
        </p:nvSpPr>
        <p:spPr>
          <a:xfrm>
            <a:off x="752671" y="6128266"/>
            <a:ext cx="1394484" cy="369332"/>
          </a:xfrm>
          <a:prstGeom prst="rect">
            <a:avLst/>
          </a:prstGeom>
          <a:solidFill>
            <a:schemeClr val="tx1"/>
          </a:solidFill>
        </p:spPr>
        <p:txBody>
          <a:bodyPr wrap="none" rtlCol="0">
            <a:spAutoFit/>
          </a:bodyPr>
          <a:lstStyle/>
          <a:p>
            <a:r>
              <a:rPr lang="en-US" b="1" i="1" dirty="0" smtClean="0">
                <a:solidFill>
                  <a:srgbClr val="66FF66"/>
                </a:solidFill>
              </a:rPr>
              <a:t>START Dump</a:t>
            </a:r>
            <a:endParaRPr lang="en-US" b="1" i="1" dirty="0">
              <a:solidFill>
                <a:srgbClr val="66FF66"/>
              </a:solidFill>
            </a:endParaRPr>
          </a:p>
        </p:txBody>
      </p:sp>
      <p:sp>
        <p:nvSpPr>
          <p:cNvPr id="6" name="TextBox 5"/>
          <p:cNvSpPr txBox="1"/>
          <p:nvPr/>
        </p:nvSpPr>
        <p:spPr>
          <a:xfrm>
            <a:off x="7648368" y="6145518"/>
            <a:ext cx="1223412" cy="369332"/>
          </a:xfrm>
          <a:prstGeom prst="rect">
            <a:avLst/>
          </a:prstGeom>
          <a:solidFill>
            <a:schemeClr val="tx1"/>
          </a:solidFill>
        </p:spPr>
        <p:txBody>
          <a:bodyPr wrap="none" rtlCol="0">
            <a:spAutoFit/>
          </a:bodyPr>
          <a:lstStyle/>
          <a:p>
            <a:r>
              <a:rPr lang="en-US" b="1" i="1" dirty="0" smtClean="0">
                <a:solidFill>
                  <a:srgbClr val="FFCCCC"/>
                </a:solidFill>
              </a:rPr>
              <a:t>END Dump</a:t>
            </a:r>
            <a:endParaRPr lang="en-US" b="1" i="1" dirty="0">
              <a:solidFill>
                <a:srgbClr val="FFCCCC"/>
              </a:solidFill>
            </a:endParaRPr>
          </a:p>
        </p:txBody>
      </p:sp>
      <p:cxnSp>
        <p:nvCxnSpPr>
          <p:cNvPr id="8" name="Straight Connector 7"/>
          <p:cNvCxnSpPr/>
          <p:nvPr/>
        </p:nvCxnSpPr>
        <p:spPr>
          <a:xfrm>
            <a:off x="1345721" y="1698983"/>
            <a:ext cx="5934974" cy="0"/>
          </a:xfrm>
          <a:prstGeom prst="line">
            <a:avLst/>
          </a:prstGeom>
          <a:ln w="412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449913" y="5314737"/>
            <a:ext cx="5934974" cy="0"/>
          </a:xfrm>
          <a:prstGeom prst="line">
            <a:avLst/>
          </a:prstGeom>
          <a:ln w="412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260074" y="1085066"/>
            <a:ext cx="686406" cy="2031325"/>
          </a:xfrm>
          <a:prstGeom prst="rect">
            <a:avLst/>
          </a:prstGeom>
          <a:solidFill>
            <a:schemeClr val="bg1"/>
          </a:solidFill>
        </p:spPr>
        <p:txBody>
          <a:bodyPr wrap="none" rtlCol="0">
            <a:spAutoFit/>
          </a:bodyPr>
          <a:lstStyle/>
          <a:p>
            <a:r>
              <a:rPr lang="en-US" sz="1400" dirty="0" smtClean="0"/>
              <a:t>23 min</a:t>
            </a:r>
          </a:p>
          <a:p>
            <a:r>
              <a:rPr lang="en-US" sz="1400" dirty="0" smtClean="0"/>
              <a:t>21 min</a:t>
            </a:r>
          </a:p>
          <a:p>
            <a:r>
              <a:rPr lang="en-US" sz="1400" dirty="0" smtClean="0"/>
              <a:t>18 min</a:t>
            </a:r>
          </a:p>
          <a:p>
            <a:r>
              <a:rPr lang="en-US" sz="1400" dirty="0" smtClean="0"/>
              <a:t>23 min</a:t>
            </a:r>
          </a:p>
          <a:p>
            <a:r>
              <a:rPr lang="en-US" sz="1400" dirty="0" smtClean="0"/>
              <a:t>17 min</a:t>
            </a:r>
          </a:p>
          <a:p>
            <a:r>
              <a:rPr lang="en-US" sz="1400" dirty="0" smtClean="0"/>
              <a:t>18 min</a:t>
            </a:r>
          </a:p>
          <a:p>
            <a:r>
              <a:rPr lang="en-US" sz="1400" dirty="0" smtClean="0"/>
              <a:t>22 min</a:t>
            </a:r>
          </a:p>
          <a:p>
            <a:r>
              <a:rPr lang="en-US" sz="1400" dirty="0" smtClean="0"/>
              <a:t>20 min</a:t>
            </a:r>
          </a:p>
          <a:p>
            <a:r>
              <a:rPr lang="en-US" sz="1400" dirty="0" smtClean="0"/>
              <a:t>19 min</a:t>
            </a:r>
            <a:endParaRPr lang="en-US" sz="1400" dirty="0"/>
          </a:p>
        </p:txBody>
      </p:sp>
    </p:spTree>
    <p:extLst>
      <p:ext uri="{BB962C8B-B14F-4D97-AF65-F5344CB8AC3E}">
        <p14:creationId xmlns:p14="http://schemas.microsoft.com/office/powerpoint/2010/main" val="4156745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173" t="12037" r="1239" b="2712"/>
          <a:stretch/>
        </p:blipFill>
        <p:spPr>
          <a:xfrm>
            <a:off x="733245" y="19158"/>
            <a:ext cx="7729268" cy="6838842"/>
          </a:xfrm>
          <a:prstGeom prst="rect">
            <a:avLst/>
          </a:prstGeom>
          <a:ln>
            <a:solidFill>
              <a:schemeClr val="tx1"/>
            </a:solidFill>
          </a:ln>
        </p:spPr>
      </p:pic>
      <p:sp>
        <p:nvSpPr>
          <p:cNvPr id="3" name="TextBox 2"/>
          <p:cNvSpPr txBox="1"/>
          <p:nvPr/>
        </p:nvSpPr>
        <p:spPr>
          <a:xfrm>
            <a:off x="1453681" y="5635228"/>
            <a:ext cx="2646045" cy="646331"/>
          </a:xfrm>
          <a:prstGeom prst="rect">
            <a:avLst/>
          </a:prstGeom>
          <a:noFill/>
        </p:spPr>
        <p:txBody>
          <a:bodyPr wrap="none" rtlCol="0">
            <a:spAutoFit/>
          </a:bodyPr>
          <a:lstStyle/>
          <a:p>
            <a:r>
              <a:rPr lang="en-US" sz="3600" b="1" dirty="0" smtClean="0"/>
              <a:t>20 AUG 2018</a:t>
            </a:r>
            <a:endParaRPr lang="en-US" sz="3600" b="1" dirty="0"/>
          </a:p>
        </p:txBody>
      </p:sp>
      <p:sp>
        <p:nvSpPr>
          <p:cNvPr id="4" name="TextBox 3"/>
          <p:cNvSpPr txBox="1"/>
          <p:nvPr/>
        </p:nvSpPr>
        <p:spPr>
          <a:xfrm>
            <a:off x="2451469" y="120074"/>
            <a:ext cx="5851089" cy="584775"/>
          </a:xfrm>
          <a:prstGeom prst="rect">
            <a:avLst/>
          </a:prstGeom>
          <a:noFill/>
        </p:spPr>
        <p:txBody>
          <a:bodyPr wrap="none" rtlCol="0">
            <a:spAutoFit/>
          </a:bodyPr>
          <a:lstStyle/>
          <a:p>
            <a:r>
              <a:rPr lang="en-US" sz="3200" b="1" i="1" dirty="0" smtClean="0"/>
              <a:t>30 days BEFORE initial placement</a:t>
            </a:r>
            <a:endParaRPr lang="en-US" sz="3200" b="1" i="1" dirty="0"/>
          </a:p>
        </p:txBody>
      </p:sp>
      <p:sp>
        <p:nvSpPr>
          <p:cNvPr id="5" name="TextBox 4"/>
          <p:cNvSpPr txBox="1"/>
          <p:nvPr/>
        </p:nvSpPr>
        <p:spPr>
          <a:xfrm rot="18225783">
            <a:off x="2454728" y="4800591"/>
            <a:ext cx="1072025" cy="307777"/>
          </a:xfrm>
          <a:prstGeom prst="rect">
            <a:avLst/>
          </a:prstGeom>
          <a:noFill/>
        </p:spPr>
        <p:txBody>
          <a:bodyPr wrap="none" rtlCol="0">
            <a:spAutoFit/>
          </a:bodyPr>
          <a:lstStyle/>
          <a:p>
            <a:r>
              <a:rPr lang="en-US" sz="1400" dirty="0" smtClean="0"/>
              <a:t>-46 </a:t>
            </a:r>
            <a:r>
              <a:rPr lang="en-US" sz="1400" dirty="0" err="1" smtClean="0"/>
              <a:t>ft</a:t>
            </a:r>
            <a:r>
              <a:rPr lang="en-US" sz="1400" dirty="0" smtClean="0"/>
              <a:t> MLLW</a:t>
            </a:r>
            <a:endParaRPr lang="en-US" sz="1400" dirty="0"/>
          </a:p>
        </p:txBody>
      </p:sp>
      <p:sp>
        <p:nvSpPr>
          <p:cNvPr id="6" name="TextBox 5"/>
          <p:cNvSpPr txBox="1"/>
          <p:nvPr/>
        </p:nvSpPr>
        <p:spPr>
          <a:xfrm rot="18091918">
            <a:off x="797259" y="3822040"/>
            <a:ext cx="1072025" cy="307777"/>
          </a:xfrm>
          <a:prstGeom prst="rect">
            <a:avLst/>
          </a:prstGeom>
          <a:noFill/>
        </p:spPr>
        <p:txBody>
          <a:bodyPr wrap="none" rtlCol="0">
            <a:spAutoFit/>
          </a:bodyPr>
          <a:lstStyle/>
          <a:p>
            <a:r>
              <a:rPr lang="en-US" sz="1400" dirty="0" smtClean="0"/>
              <a:t>-51 </a:t>
            </a:r>
            <a:r>
              <a:rPr lang="en-US" sz="1400" dirty="0" err="1" smtClean="0"/>
              <a:t>ft</a:t>
            </a:r>
            <a:r>
              <a:rPr lang="en-US" sz="1400" dirty="0" smtClean="0"/>
              <a:t> MLLW</a:t>
            </a:r>
            <a:endParaRPr lang="en-US" sz="1400" dirty="0"/>
          </a:p>
        </p:txBody>
      </p:sp>
      <p:sp>
        <p:nvSpPr>
          <p:cNvPr id="7" name="TextBox 6"/>
          <p:cNvSpPr txBox="1"/>
          <p:nvPr/>
        </p:nvSpPr>
        <p:spPr>
          <a:xfrm rot="18182301">
            <a:off x="4705389" y="6014582"/>
            <a:ext cx="1072025" cy="307777"/>
          </a:xfrm>
          <a:prstGeom prst="rect">
            <a:avLst/>
          </a:prstGeom>
          <a:noFill/>
        </p:spPr>
        <p:txBody>
          <a:bodyPr wrap="none" rtlCol="0">
            <a:spAutoFit/>
          </a:bodyPr>
          <a:lstStyle/>
          <a:p>
            <a:r>
              <a:rPr lang="en-US" sz="1400" dirty="0" smtClean="0"/>
              <a:t>-41 </a:t>
            </a:r>
            <a:r>
              <a:rPr lang="en-US" sz="1400" dirty="0" err="1" smtClean="0"/>
              <a:t>ft</a:t>
            </a:r>
            <a:r>
              <a:rPr lang="en-US" sz="1400" dirty="0" smtClean="0"/>
              <a:t> MLLW</a:t>
            </a:r>
            <a:endParaRPr lang="en-US" sz="1400" dirty="0"/>
          </a:p>
        </p:txBody>
      </p:sp>
    </p:spTree>
    <p:extLst>
      <p:ext uri="{BB962C8B-B14F-4D97-AF65-F5344CB8AC3E}">
        <p14:creationId xmlns:p14="http://schemas.microsoft.com/office/powerpoint/2010/main" val="1037681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9091" t="11923" r="808" b="2762"/>
          <a:stretch/>
        </p:blipFill>
        <p:spPr>
          <a:xfrm>
            <a:off x="733245" y="19157"/>
            <a:ext cx="7711883" cy="6838843"/>
          </a:xfrm>
          <a:prstGeom prst="rect">
            <a:avLst/>
          </a:prstGeom>
          <a:ln>
            <a:solidFill>
              <a:schemeClr val="tx1"/>
            </a:solidFill>
          </a:ln>
        </p:spPr>
      </p:pic>
      <p:sp>
        <p:nvSpPr>
          <p:cNvPr id="3" name="TextBox 2"/>
          <p:cNvSpPr txBox="1"/>
          <p:nvPr/>
        </p:nvSpPr>
        <p:spPr>
          <a:xfrm>
            <a:off x="1453681" y="5635228"/>
            <a:ext cx="2484976" cy="646331"/>
          </a:xfrm>
          <a:prstGeom prst="rect">
            <a:avLst/>
          </a:prstGeom>
          <a:noFill/>
        </p:spPr>
        <p:txBody>
          <a:bodyPr wrap="none" rtlCol="0">
            <a:spAutoFit/>
          </a:bodyPr>
          <a:lstStyle/>
          <a:p>
            <a:r>
              <a:rPr lang="en-US" sz="3600" b="1" dirty="0" smtClean="0"/>
              <a:t>21 SEP 2018</a:t>
            </a:r>
            <a:endParaRPr lang="en-US" sz="3600" b="1" dirty="0"/>
          </a:p>
        </p:txBody>
      </p:sp>
      <p:sp>
        <p:nvSpPr>
          <p:cNvPr id="4" name="TextBox 3"/>
          <p:cNvSpPr txBox="1"/>
          <p:nvPr/>
        </p:nvSpPr>
        <p:spPr>
          <a:xfrm>
            <a:off x="2451469" y="120074"/>
            <a:ext cx="4158126" cy="584775"/>
          </a:xfrm>
          <a:prstGeom prst="rect">
            <a:avLst/>
          </a:prstGeom>
          <a:noFill/>
        </p:spPr>
        <p:txBody>
          <a:bodyPr wrap="none" rtlCol="0">
            <a:spAutoFit/>
          </a:bodyPr>
          <a:lstStyle/>
          <a:p>
            <a:r>
              <a:rPr lang="en-US" sz="3200" b="1" i="1" dirty="0"/>
              <a:t>0</a:t>
            </a:r>
            <a:r>
              <a:rPr lang="en-US" sz="3200" b="1" i="1" dirty="0" smtClean="0"/>
              <a:t> day AFTER placement</a:t>
            </a:r>
            <a:endParaRPr lang="en-US" sz="3200" b="1" i="1" dirty="0"/>
          </a:p>
        </p:txBody>
      </p:sp>
      <p:sp>
        <p:nvSpPr>
          <p:cNvPr id="6" name="TextBox 5"/>
          <p:cNvSpPr txBox="1"/>
          <p:nvPr/>
        </p:nvSpPr>
        <p:spPr>
          <a:xfrm>
            <a:off x="3674852" y="805766"/>
            <a:ext cx="4770276" cy="1415772"/>
          </a:xfrm>
          <a:prstGeom prst="rect">
            <a:avLst/>
          </a:prstGeom>
          <a:noFill/>
        </p:spPr>
        <p:txBody>
          <a:bodyPr wrap="square" rtlCol="0">
            <a:spAutoFit/>
          </a:bodyPr>
          <a:lstStyle/>
          <a:p>
            <a:r>
              <a:rPr lang="en-US" b="1" u="sng" dirty="0" smtClean="0">
                <a:solidFill>
                  <a:srgbClr val="000000"/>
                </a:solidFill>
              </a:rPr>
              <a:t>9 loads </a:t>
            </a:r>
            <a:r>
              <a:rPr lang="en-US" b="1" dirty="0" smtClean="0">
                <a:solidFill>
                  <a:srgbClr val="000000"/>
                </a:solidFill>
              </a:rPr>
              <a:t>placed during 19-20 SEP = </a:t>
            </a:r>
            <a:r>
              <a:rPr lang="en-US" b="1" u="sng" dirty="0" smtClean="0">
                <a:solidFill>
                  <a:srgbClr val="000000"/>
                </a:solidFill>
              </a:rPr>
              <a:t>51,000 CY</a:t>
            </a:r>
          </a:p>
          <a:p>
            <a:r>
              <a:rPr lang="en-US" b="1" dirty="0" smtClean="0">
                <a:solidFill>
                  <a:srgbClr val="000000"/>
                </a:solidFill>
              </a:rPr>
              <a:t>    by hopper dredge </a:t>
            </a:r>
            <a:r>
              <a:rPr lang="en-US" b="1" dirty="0" err="1" smtClean="0">
                <a:solidFill>
                  <a:srgbClr val="000000"/>
                </a:solidFill>
              </a:rPr>
              <a:t>Essayons</a:t>
            </a:r>
            <a:r>
              <a:rPr lang="en-US" b="1" dirty="0" smtClean="0">
                <a:solidFill>
                  <a:srgbClr val="000000"/>
                </a:solidFill>
              </a:rPr>
              <a:t> (~5,500 cy/load)</a:t>
            </a:r>
          </a:p>
          <a:p>
            <a:endParaRPr lang="en-US" b="1" dirty="0" smtClean="0">
              <a:solidFill>
                <a:srgbClr val="000000"/>
              </a:solidFill>
            </a:endParaRPr>
          </a:p>
          <a:p>
            <a:r>
              <a:rPr lang="en-US" b="1" dirty="0">
                <a:solidFill>
                  <a:srgbClr val="000000"/>
                </a:solidFill>
              </a:rPr>
              <a:t> </a:t>
            </a:r>
            <a:r>
              <a:rPr lang="en-US" b="1" dirty="0" smtClean="0">
                <a:solidFill>
                  <a:srgbClr val="000000"/>
                </a:solidFill>
              </a:rPr>
              <a:t>                    </a:t>
            </a:r>
            <a:r>
              <a:rPr lang="en-US" sz="1400" b="1" dirty="0" smtClean="0">
                <a:solidFill>
                  <a:srgbClr val="000000"/>
                </a:solidFill>
              </a:rPr>
              <a:t>material = fine-medium sand dredged from </a:t>
            </a:r>
          </a:p>
          <a:p>
            <a:r>
              <a:rPr lang="en-US" sz="1400" b="1" dirty="0">
                <a:solidFill>
                  <a:srgbClr val="000000"/>
                </a:solidFill>
              </a:rPr>
              <a:t> </a:t>
            </a:r>
            <a:r>
              <a:rPr lang="en-US" sz="1400" b="1" dirty="0" smtClean="0">
                <a:solidFill>
                  <a:srgbClr val="000000"/>
                </a:solidFill>
              </a:rPr>
              <a:t>                                               MCR-FNC (</a:t>
            </a:r>
            <a:r>
              <a:rPr lang="en-US" sz="1400" b="1" dirty="0" err="1" smtClean="0">
                <a:solidFill>
                  <a:srgbClr val="000000"/>
                </a:solidFill>
              </a:rPr>
              <a:t>dia</a:t>
            </a:r>
            <a:r>
              <a:rPr lang="en-US" sz="1400" b="1" dirty="0" smtClean="0">
                <a:solidFill>
                  <a:srgbClr val="000000"/>
                </a:solidFill>
              </a:rPr>
              <a:t>=0.15 – 0.35 mm)</a:t>
            </a:r>
            <a:endParaRPr lang="en-US" b="1" dirty="0">
              <a:solidFill>
                <a:srgbClr val="000000"/>
              </a:solidFill>
            </a:endParaRPr>
          </a:p>
        </p:txBody>
      </p:sp>
      <p:sp>
        <p:nvSpPr>
          <p:cNvPr id="7" name="TextBox 6"/>
          <p:cNvSpPr txBox="1"/>
          <p:nvPr/>
        </p:nvSpPr>
        <p:spPr>
          <a:xfrm rot="18225783">
            <a:off x="2437477" y="4783339"/>
            <a:ext cx="1072025" cy="307777"/>
          </a:xfrm>
          <a:prstGeom prst="rect">
            <a:avLst/>
          </a:prstGeom>
          <a:noFill/>
        </p:spPr>
        <p:txBody>
          <a:bodyPr wrap="none" rtlCol="0">
            <a:spAutoFit/>
          </a:bodyPr>
          <a:lstStyle/>
          <a:p>
            <a:r>
              <a:rPr lang="en-US" sz="1400" dirty="0" smtClean="0"/>
              <a:t>-46 </a:t>
            </a:r>
            <a:r>
              <a:rPr lang="en-US" sz="1400" dirty="0" err="1" smtClean="0"/>
              <a:t>ft</a:t>
            </a:r>
            <a:r>
              <a:rPr lang="en-US" sz="1400" dirty="0" smtClean="0"/>
              <a:t> MLLW</a:t>
            </a:r>
            <a:endParaRPr lang="en-US" sz="1400" dirty="0"/>
          </a:p>
        </p:txBody>
      </p:sp>
      <p:sp>
        <p:nvSpPr>
          <p:cNvPr id="8" name="TextBox 7"/>
          <p:cNvSpPr txBox="1"/>
          <p:nvPr/>
        </p:nvSpPr>
        <p:spPr>
          <a:xfrm rot="18091918">
            <a:off x="797259" y="3822040"/>
            <a:ext cx="1072025" cy="307777"/>
          </a:xfrm>
          <a:prstGeom prst="rect">
            <a:avLst/>
          </a:prstGeom>
          <a:noFill/>
        </p:spPr>
        <p:txBody>
          <a:bodyPr wrap="none" rtlCol="0">
            <a:spAutoFit/>
          </a:bodyPr>
          <a:lstStyle/>
          <a:p>
            <a:r>
              <a:rPr lang="en-US" sz="1400" dirty="0" smtClean="0"/>
              <a:t>-51 </a:t>
            </a:r>
            <a:r>
              <a:rPr lang="en-US" sz="1400" dirty="0" err="1" smtClean="0"/>
              <a:t>ft</a:t>
            </a:r>
            <a:r>
              <a:rPr lang="en-US" sz="1400" dirty="0" smtClean="0"/>
              <a:t> MLLW</a:t>
            </a:r>
            <a:endParaRPr lang="en-US" sz="1400" dirty="0"/>
          </a:p>
        </p:txBody>
      </p:sp>
      <p:sp>
        <p:nvSpPr>
          <p:cNvPr id="9" name="TextBox 8"/>
          <p:cNvSpPr txBox="1"/>
          <p:nvPr/>
        </p:nvSpPr>
        <p:spPr>
          <a:xfrm rot="18182301">
            <a:off x="4617083" y="5951233"/>
            <a:ext cx="1072025" cy="307777"/>
          </a:xfrm>
          <a:prstGeom prst="rect">
            <a:avLst/>
          </a:prstGeom>
          <a:noFill/>
        </p:spPr>
        <p:txBody>
          <a:bodyPr wrap="none" rtlCol="0">
            <a:spAutoFit/>
          </a:bodyPr>
          <a:lstStyle/>
          <a:p>
            <a:r>
              <a:rPr lang="en-US" sz="1400" dirty="0" smtClean="0"/>
              <a:t>-41 </a:t>
            </a:r>
            <a:r>
              <a:rPr lang="en-US" sz="1400" dirty="0" err="1" smtClean="0"/>
              <a:t>ft</a:t>
            </a:r>
            <a:r>
              <a:rPr lang="en-US" sz="1400" dirty="0" smtClean="0"/>
              <a:t> MLLW</a:t>
            </a:r>
            <a:endParaRPr lang="en-US" sz="1400" dirty="0"/>
          </a:p>
        </p:txBody>
      </p:sp>
    </p:spTree>
    <p:extLst>
      <p:ext uri="{BB962C8B-B14F-4D97-AF65-F5344CB8AC3E}">
        <p14:creationId xmlns:p14="http://schemas.microsoft.com/office/powerpoint/2010/main" val="3534315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28990" t="11784" r="808" b="2622"/>
          <a:stretch/>
        </p:blipFill>
        <p:spPr>
          <a:xfrm>
            <a:off x="733244" y="19156"/>
            <a:ext cx="7711883" cy="6838843"/>
          </a:xfrm>
          <a:prstGeom prst="rect">
            <a:avLst/>
          </a:prstGeom>
          <a:ln>
            <a:solidFill>
              <a:schemeClr val="tx1"/>
            </a:solidFill>
          </a:ln>
        </p:spPr>
      </p:pic>
      <p:sp>
        <p:nvSpPr>
          <p:cNvPr id="3" name="TextBox 2"/>
          <p:cNvSpPr txBox="1"/>
          <p:nvPr/>
        </p:nvSpPr>
        <p:spPr>
          <a:xfrm>
            <a:off x="1453681" y="5635228"/>
            <a:ext cx="2484976" cy="646331"/>
          </a:xfrm>
          <a:prstGeom prst="rect">
            <a:avLst/>
          </a:prstGeom>
          <a:noFill/>
        </p:spPr>
        <p:txBody>
          <a:bodyPr wrap="none" rtlCol="0">
            <a:spAutoFit/>
          </a:bodyPr>
          <a:lstStyle/>
          <a:p>
            <a:r>
              <a:rPr lang="en-US" sz="3600" b="1" dirty="0" smtClean="0"/>
              <a:t>27 SEP 2018</a:t>
            </a:r>
            <a:endParaRPr lang="en-US" sz="3600" b="1" dirty="0"/>
          </a:p>
        </p:txBody>
      </p:sp>
      <p:sp>
        <p:nvSpPr>
          <p:cNvPr id="4" name="TextBox 3"/>
          <p:cNvSpPr txBox="1"/>
          <p:nvPr/>
        </p:nvSpPr>
        <p:spPr>
          <a:xfrm>
            <a:off x="2451469" y="120074"/>
            <a:ext cx="4320029" cy="584775"/>
          </a:xfrm>
          <a:prstGeom prst="rect">
            <a:avLst/>
          </a:prstGeom>
          <a:noFill/>
        </p:spPr>
        <p:txBody>
          <a:bodyPr wrap="none" rtlCol="0">
            <a:spAutoFit/>
          </a:bodyPr>
          <a:lstStyle/>
          <a:p>
            <a:r>
              <a:rPr lang="en-US" sz="3200" b="1" i="1" dirty="0"/>
              <a:t>7</a:t>
            </a:r>
            <a:r>
              <a:rPr lang="en-US" sz="3200" b="1" i="1" dirty="0" smtClean="0"/>
              <a:t> days AFTER placement</a:t>
            </a:r>
            <a:endParaRPr lang="en-US" sz="3200" b="1" i="1" dirty="0"/>
          </a:p>
        </p:txBody>
      </p:sp>
      <p:sp>
        <p:nvSpPr>
          <p:cNvPr id="7" name="TextBox 6"/>
          <p:cNvSpPr txBox="1"/>
          <p:nvPr/>
        </p:nvSpPr>
        <p:spPr>
          <a:xfrm rot="18225783">
            <a:off x="2437477" y="4783339"/>
            <a:ext cx="1072025" cy="307777"/>
          </a:xfrm>
          <a:prstGeom prst="rect">
            <a:avLst/>
          </a:prstGeom>
          <a:noFill/>
        </p:spPr>
        <p:txBody>
          <a:bodyPr wrap="none" rtlCol="0">
            <a:spAutoFit/>
          </a:bodyPr>
          <a:lstStyle/>
          <a:p>
            <a:r>
              <a:rPr lang="en-US" sz="1400" dirty="0" smtClean="0"/>
              <a:t>-46 </a:t>
            </a:r>
            <a:r>
              <a:rPr lang="en-US" sz="1400" dirty="0" err="1" smtClean="0"/>
              <a:t>ft</a:t>
            </a:r>
            <a:r>
              <a:rPr lang="en-US" sz="1400" dirty="0" smtClean="0"/>
              <a:t> MLLW</a:t>
            </a:r>
            <a:endParaRPr lang="en-US" sz="1400" dirty="0"/>
          </a:p>
        </p:txBody>
      </p:sp>
      <p:sp>
        <p:nvSpPr>
          <p:cNvPr id="8" name="TextBox 7"/>
          <p:cNvSpPr txBox="1"/>
          <p:nvPr/>
        </p:nvSpPr>
        <p:spPr>
          <a:xfrm rot="18091918">
            <a:off x="797259" y="3822040"/>
            <a:ext cx="1072025" cy="307777"/>
          </a:xfrm>
          <a:prstGeom prst="rect">
            <a:avLst/>
          </a:prstGeom>
          <a:noFill/>
        </p:spPr>
        <p:txBody>
          <a:bodyPr wrap="none" rtlCol="0">
            <a:spAutoFit/>
          </a:bodyPr>
          <a:lstStyle/>
          <a:p>
            <a:r>
              <a:rPr lang="en-US" sz="1400" dirty="0" smtClean="0"/>
              <a:t>-51 </a:t>
            </a:r>
            <a:r>
              <a:rPr lang="en-US" sz="1400" dirty="0" err="1" smtClean="0"/>
              <a:t>ft</a:t>
            </a:r>
            <a:r>
              <a:rPr lang="en-US" sz="1400" dirty="0" smtClean="0"/>
              <a:t> MLLW</a:t>
            </a:r>
            <a:endParaRPr lang="en-US" sz="1400" dirty="0"/>
          </a:p>
        </p:txBody>
      </p:sp>
      <p:sp>
        <p:nvSpPr>
          <p:cNvPr id="9" name="TextBox 8"/>
          <p:cNvSpPr txBox="1"/>
          <p:nvPr/>
        </p:nvSpPr>
        <p:spPr>
          <a:xfrm rot="18182301">
            <a:off x="4617083" y="5951233"/>
            <a:ext cx="1072025" cy="307777"/>
          </a:xfrm>
          <a:prstGeom prst="rect">
            <a:avLst/>
          </a:prstGeom>
          <a:noFill/>
        </p:spPr>
        <p:txBody>
          <a:bodyPr wrap="none" rtlCol="0">
            <a:spAutoFit/>
          </a:bodyPr>
          <a:lstStyle/>
          <a:p>
            <a:r>
              <a:rPr lang="en-US" sz="1400" dirty="0" smtClean="0"/>
              <a:t>-41 </a:t>
            </a:r>
            <a:r>
              <a:rPr lang="en-US" sz="1400" dirty="0" err="1" smtClean="0"/>
              <a:t>ft</a:t>
            </a:r>
            <a:r>
              <a:rPr lang="en-US" sz="1400" dirty="0" smtClean="0"/>
              <a:t> MLLW</a:t>
            </a:r>
            <a:endParaRPr lang="en-US" sz="1400" dirty="0"/>
          </a:p>
        </p:txBody>
      </p:sp>
    </p:spTree>
    <p:extLst>
      <p:ext uri="{BB962C8B-B14F-4D97-AF65-F5344CB8AC3E}">
        <p14:creationId xmlns:p14="http://schemas.microsoft.com/office/powerpoint/2010/main" val="2885377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29091" t="11784" r="606" b="2902"/>
          <a:stretch/>
        </p:blipFill>
        <p:spPr>
          <a:xfrm>
            <a:off x="733244" y="19155"/>
            <a:ext cx="7694744" cy="6838844"/>
          </a:xfrm>
          <a:prstGeom prst="rect">
            <a:avLst/>
          </a:prstGeom>
          <a:ln>
            <a:solidFill>
              <a:schemeClr val="tx1"/>
            </a:solidFill>
          </a:ln>
        </p:spPr>
      </p:pic>
      <p:sp>
        <p:nvSpPr>
          <p:cNvPr id="3" name="TextBox 2"/>
          <p:cNvSpPr txBox="1"/>
          <p:nvPr/>
        </p:nvSpPr>
        <p:spPr>
          <a:xfrm>
            <a:off x="1453681" y="5635228"/>
            <a:ext cx="2585003" cy="646331"/>
          </a:xfrm>
          <a:prstGeom prst="rect">
            <a:avLst/>
          </a:prstGeom>
          <a:noFill/>
        </p:spPr>
        <p:txBody>
          <a:bodyPr wrap="none" rtlCol="0">
            <a:spAutoFit/>
          </a:bodyPr>
          <a:lstStyle/>
          <a:p>
            <a:r>
              <a:rPr lang="en-US" sz="3600" b="1" dirty="0" smtClean="0"/>
              <a:t>11 OCT 2018</a:t>
            </a:r>
            <a:endParaRPr lang="en-US" sz="3600" b="1" dirty="0"/>
          </a:p>
        </p:txBody>
      </p:sp>
      <p:sp>
        <p:nvSpPr>
          <p:cNvPr id="4" name="TextBox 3"/>
          <p:cNvSpPr txBox="1"/>
          <p:nvPr/>
        </p:nvSpPr>
        <p:spPr>
          <a:xfrm>
            <a:off x="2451469" y="120074"/>
            <a:ext cx="4528419" cy="584775"/>
          </a:xfrm>
          <a:prstGeom prst="rect">
            <a:avLst/>
          </a:prstGeom>
          <a:noFill/>
        </p:spPr>
        <p:txBody>
          <a:bodyPr wrap="none" rtlCol="0">
            <a:spAutoFit/>
          </a:bodyPr>
          <a:lstStyle/>
          <a:p>
            <a:r>
              <a:rPr lang="en-US" sz="3200" b="1" i="1" dirty="0" smtClean="0"/>
              <a:t>22 days AFTER placement</a:t>
            </a:r>
            <a:endParaRPr lang="en-US" sz="3200" b="1" i="1" dirty="0"/>
          </a:p>
        </p:txBody>
      </p:sp>
      <p:sp>
        <p:nvSpPr>
          <p:cNvPr id="7" name="TextBox 6"/>
          <p:cNvSpPr txBox="1"/>
          <p:nvPr/>
        </p:nvSpPr>
        <p:spPr>
          <a:xfrm rot="18225783">
            <a:off x="2437477" y="4783339"/>
            <a:ext cx="1072025" cy="307777"/>
          </a:xfrm>
          <a:prstGeom prst="rect">
            <a:avLst/>
          </a:prstGeom>
          <a:noFill/>
        </p:spPr>
        <p:txBody>
          <a:bodyPr wrap="none" rtlCol="0">
            <a:spAutoFit/>
          </a:bodyPr>
          <a:lstStyle/>
          <a:p>
            <a:r>
              <a:rPr lang="en-US" sz="1400" dirty="0" smtClean="0"/>
              <a:t>-46 </a:t>
            </a:r>
            <a:r>
              <a:rPr lang="en-US" sz="1400" dirty="0" err="1" smtClean="0"/>
              <a:t>ft</a:t>
            </a:r>
            <a:r>
              <a:rPr lang="en-US" sz="1400" dirty="0" smtClean="0"/>
              <a:t> MLLW</a:t>
            </a:r>
            <a:endParaRPr lang="en-US" sz="1400" dirty="0"/>
          </a:p>
        </p:txBody>
      </p:sp>
      <p:sp>
        <p:nvSpPr>
          <p:cNvPr id="8" name="TextBox 7"/>
          <p:cNvSpPr txBox="1"/>
          <p:nvPr/>
        </p:nvSpPr>
        <p:spPr>
          <a:xfrm rot="18091918">
            <a:off x="797259" y="3822040"/>
            <a:ext cx="1072025" cy="307777"/>
          </a:xfrm>
          <a:prstGeom prst="rect">
            <a:avLst/>
          </a:prstGeom>
          <a:noFill/>
        </p:spPr>
        <p:txBody>
          <a:bodyPr wrap="none" rtlCol="0">
            <a:spAutoFit/>
          </a:bodyPr>
          <a:lstStyle/>
          <a:p>
            <a:r>
              <a:rPr lang="en-US" sz="1400" dirty="0" smtClean="0"/>
              <a:t>-51 </a:t>
            </a:r>
            <a:r>
              <a:rPr lang="en-US" sz="1400" dirty="0" err="1" smtClean="0"/>
              <a:t>ft</a:t>
            </a:r>
            <a:r>
              <a:rPr lang="en-US" sz="1400" dirty="0" smtClean="0"/>
              <a:t> MLLW</a:t>
            </a:r>
            <a:endParaRPr lang="en-US" sz="1400" dirty="0"/>
          </a:p>
        </p:txBody>
      </p:sp>
      <p:sp>
        <p:nvSpPr>
          <p:cNvPr id="9" name="TextBox 8"/>
          <p:cNvSpPr txBox="1"/>
          <p:nvPr/>
        </p:nvSpPr>
        <p:spPr>
          <a:xfrm rot="18182301">
            <a:off x="4617083" y="5951233"/>
            <a:ext cx="1072025" cy="307777"/>
          </a:xfrm>
          <a:prstGeom prst="rect">
            <a:avLst/>
          </a:prstGeom>
          <a:noFill/>
        </p:spPr>
        <p:txBody>
          <a:bodyPr wrap="none" rtlCol="0">
            <a:spAutoFit/>
          </a:bodyPr>
          <a:lstStyle/>
          <a:p>
            <a:r>
              <a:rPr lang="en-US" sz="1400" dirty="0" smtClean="0"/>
              <a:t>-41 </a:t>
            </a:r>
            <a:r>
              <a:rPr lang="en-US" sz="1400" dirty="0" err="1" smtClean="0"/>
              <a:t>ft</a:t>
            </a:r>
            <a:r>
              <a:rPr lang="en-US" sz="1400" dirty="0" smtClean="0"/>
              <a:t> MLLW</a:t>
            </a:r>
            <a:endParaRPr lang="en-US" sz="1400" dirty="0"/>
          </a:p>
        </p:txBody>
      </p:sp>
    </p:spTree>
    <p:extLst>
      <p:ext uri="{BB962C8B-B14F-4D97-AF65-F5344CB8AC3E}">
        <p14:creationId xmlns:p14="http://schemas.microsoft.com/office/powerpoint/2010/main" val="34978716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29091" t="12484" r="1010" b="2902"/>
          <a:stretch/>
        </p:blipFill>
        <p:spPr>
          <a:xfrm>
            <a:off x="733244" y="19155"/>
            <a:ext cx="7694013" cy="6838844"/>
          </a:xfrm>
          <a:prstGeom prst="rect">
            <a:avLst/>
          </a:prstGeom>
          <a:ln>
            <a:solidFill>
              <a:schemeClr val="tx1"/>
            </a:solidFill>
          </a:ln>
        </p:spPr>
      </p:pic>
      <p:sp>
        <p:nvSpPr>
          <p:cNvPr id="3" name="TextBox 2"/>
          <p:cNvSpPr txBox="1"/>
          <p:nvPr/>
        </p:nvSpPr>
        <p:spPr>
          <a:xfrm>
            <a:off x="1453681" y="5635228"/>
            <a:ext cx="2679067" cy="646331"/>
          </a:xfrm>
          <a:prstGeom prst="rect">
            <a:avLst/>
          </a:prstGeom>
          <a:noFill/>
        </p:spPr>
        <p:txBody>
          <a:bodyPr wrap="none" rtlCol="0">
            <a:spAutoFit/>
          </a:bodyPr>
          <a:lstStyle/>
          <a:p>
            <a:r>
              <a:rPr lang="en-US" sz="3600" b="1" dirty="0" smtClean="0"/>
              <a:t>20 NOV 2018</a:t>
            </a:r>
            <a:endParaRPr lang="en-US" sz="3600" b="1" dirty="0"/>
          </a:p>
        </p:txBody>
      </p:sp>
      <p:sp>
        <p:nvSpPr>
          <p:cNvPr id="4" name="TextBox 3"/>
          <p:cNvSpPr txBox="1"/>
          <p:nvPr/>
        </p:nvSpPr>
        <p:spPr>
          <a:xfrm>
            <a:off x="2451469" y="120074"/>
            <a:ext cx="4528419" cy="584775"/>
          </a:xfrm>
          <a:prstGeom prst="rect">
            <a:avLst/>
          </a:prstGeom>
          <a:noFill/>
        </p:spPr>
        <p:txBody>
          <a:bodyPr wrap="none" rtlCol="0">
            <a:spAutoFit/>
          </a:bodyPr>
          <a:lstStyle/>
          <a:p>
            <a:r>
              <a:rPr lang="en-US" sz="3200" b="1" i="1" dirty="0" smtClean="0"/>
              <a:t>61 days AFTER placement</a:t>
            </a:r>
            <a:endParaRPr lang="en-US" sz="3200" b="1" i="1" dirty="0"/>
          </a:p>
        </p:txBody>
      </p:sp>
      <p:sp>
        <p:nvSpPr>
          <p:cNvPr id="7" name="TextBox 6"/>
          <p:cNvSpPr txBox="1"/>
          <p:nvPr/>
        </p:nvSpPr>
        <p:spPr>
          <a:xfrm rot="18225783">
            <a:off x="3273562" y="5162902"/>
            <a:ext cx="1072025" cy="307777"/>
          </a:xfrm>
          <a:prstGeom prst="rect">
            <a:avLst/>
          </a:prstGeom>
          <a:noFill/>
        </p:spPr>
        <p:txBody>
          <a:bodyPr wrap="none" rtlCol="0">
            <a:spAutoFit/>
          </a:bodyPr>
          <a:lstStyle/>
          <a:p>
            <a:r>
              <a:rPr lang="en-US" sz="1400" dirty="0" smtClean="0"/>
              <a:t>-46 </a:t>
            </a:r>
            <a:r>
              <a:rPr lang="en-US" sz="1400" dirty="0" err="1" smtClean="0"/>
              <a:t>ft</a:t>
            </a:r>
            <a:r>
              <a:rPr lang="en-US" sz="1400" dirty="0" smtClean="0"/>
              <a:t> MLLW</a:t>
            </a:r>
            <a:endParaRPr lang="en-US" sz="1400" dirty="0"/>
          </a:p>
        </p:txBody>
      </p:sp>
      <p:sp>
        <p:nvSpPr>
          <p:cNvPr id="8" name="TextBox 7"/>
          <p:cNvSpPr txBox="1"/>
          <p:nvPr/>
        </p:nvSpPr>
        <p:spPr>
          <a:xfrm rot="18091918">
            <a:off x="1435614" y="4158470"/>
            <a:ext cx="1072025" cy="307777"/>
          </a:xfrm>
          <a:prstGeom prst="rect">
            <a:avLst/>
          </a:prstGeom>
          <a:noFill/>
        </p:spPr>
        <p:txBody>
          <a:bodyPr wrap="none" rtlCol="0">
            <a:spAutoFit/>
          </a:bodyPr>
          <a:lstStyle/>
          <a:p>
            <a:r>
              <a:rPr lang="en-US" sz="1400" dirty="0" smtClean="0"/>
              <a:t>-51 </a:t>
            </a:r>
            <a:r>
              <a:rPr lang="en-US" sz="1400" dirty="0" err="1" smtClean="0"/>
              <a:t>ft</a:t>
            </a:r>
            <a:r>
              <a:rPr lang="en-US" sz="1400" dirty="0" smtClean="0"/>
              <a:t> MLLW</a:t>
            </a:r>
            <a:endParaRPr lang="en-US" sz="1400" dirty="0"/>
          </a:p>
        </p:txBody>
      </p:sp>
      <p:sp>
        <p:nvSpPr>
          <p:cNvPr id="9" name="TextBox 8"/>
          <p:cNvSpPr txBox="1"/>
          <p:nvPr/>
        </p:nvSpPr>
        <p:spPr>
          <a:xfrm rot="18182301">
            <a:off x="6247237" y="5481339"/>
            <a:ext cx="1072025" cy="307777"/>
          </a:xfrm>
          <a:prstGeom prst="rect">
            <a:avLst/>
          </a:prstGeom>
          <a:noFill/>
        </p:spPr>
        <p:txBody>
          <a:bodyPr wrap="none" rtlCol="0">
            <a:spAutoFit/>
          </a:bodyPr>
          <a:lstStyle/>
          <a:p>
            <a:r>
              <a:rPr lang="en-US" sz="1400" dirty="0" smtClean="0"/>
              <a:t>-41 </a:t>
            </a:r>
            <a:r>
              <a:rPr lang="en-US" sz="1400" dirty="0" err="1" smtClean="0"/>
              <a:t>ft</a:t>
            </a:r>
            <a:r>
              <a:rPr lang="en-US" sz="1400" dirty="0" smtClean="0"/>
              <a:t> MLLW</a:t>
            </a:r>
            <a:endParaRPr lang="en-US" sz="1400" dirty="0"/>
          </a:p>
        </p:txBody>
      </p:sp>
      <p:sp>
        <p:nvSpPr>
          <p:cNvPr id="12" name="TextBox 11"/>
          <p:cNvSpPr txBox="1"/>
          <p:nvPr/>
        </p:nvSpPr>
        <p:spPr>
          <a:xfrm>
            <a:off x="3809574" y="844038"/>
            <a:ext cx="4328301" cy="1200329"/>
          </a:xfrm>
          <a:prstGeom prst="rect">
            <a:avLst/>
          </a:prstGeom>
          <a:noFill/>
        </p:spPr>
        <p:txBody>
          <a:bodyPr wrap="none" rtlCol="0">
            <a:spAutoFit/>
          </a:bodyPr>
          <a:lstStyle/>
          <a:p>
            <a:r>
              <a:rPr lang="en-US" b="1" dirty="0" smtClean="0"/>
              <a:t>17 </a:t>
            </a:r>
            <a:r>
              <a:rPr lang="en-US" b="1" dirty="0" err="1" smtClean="0"/>
              <a:t>Kcy</a:t>
            </a:r>
            <a:r>
              <a:rPr lang="en-US" b="1" dirty="0" smtClean="0"/>
              <a:t> on Seabed within “mound” feature</a:t>
            </a:r>
          </a:p>
          <a:p>
            <a:r>
              <a:rPr lang="en-US" b="1" dirty="0"/>
              <a:t> </a:t>
            </a:r>
            <a:r>
              <a:rPr lang="en-US" b="1" dirty="0" smtClean="0"/>
              <a:t>  </a:t>
            </a:r>
          </a:p>
          <a:p>
            <a:r>
              <a:rPr lang="en-US" b="1" dirty="0"/>
              <a:t> </a:t>
            </a:r>
            <a:r>
              <a:rPr lang="en-US" b="1" dirty="0" smtClean="0"/>
              <a:t>             32 </a:t>
            </a:r>
            <a:r>
              <a:rPr lang="en-US" b="1" dirty="0" err="1" smtClean="0"/>
              <a:t>Kcy</a:t>
            </a:r>
            <a:r>
              <a:rPr lang="en-US" b="1" dirty="0" smtClean="0"/>
              <a:t> eroded off of mound feature</a:t>
            </a:r>
          </a:p>
          <a:p>
            <a:r>
              <a:rPr lang="en-US" b="1" dirty="0"/>
              <a:t> </a:t>
            </a:r>
            <a:r>
              <a:rPr lang="en-US" b="1" dirty="0" smtClean="0"/>
              <a:t>                during 21 SEP – 20 NOV </a:t>
            </a:r>
            <a:endParaRPr lang="en-US" b="1" dirty="0"/>
          </a:p>
        </p:txBody>
      </p:sp>
    </p:spTree>
    <p:extLst>
      <p:ext uri="{BB962C8B-B14F-4D97-AF65-F5344CB8AC3E}">
        <p14:creationId xmlns:p14="http://schemas.microsoft.com/office/powerpoint/2010/main" val="1231872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29698" t="11784" r="908" b="2762"/>
          <a:stretch/>
        </p:blipFill>
        <p:spPr>
          <a:xfrm>
            <a:off x="733243" y="-689"/>
            <a:ext cx="7711817" cy="6858688"/>
          </a:xfrm>
          <a:prstGeom prst="rect">
            <a:avLst/>
          </a:prstGeom>
          <a:ln>
            <a:solidFill>
              <a:schemeClr val="tx1"/>
            </a:solidFill>
          </a:ln>
        </p:spPr>
      </p:pic>
      <p:sp>
        <p:nvSpPr>
          <p:cNvPr id="3" name="TextBox 2"/>
          <p:cNvSpPr txBox="1"/>
          <p:nvPr/>
        </p:nvSpPr>
        <p:spPr>
          <a:xfrm>
            <a:off x="1031317" y="5603890"/>
            <a:ext cx="4140044" cy="1200329"/>
          </a:xfrm>
          <a:prstGeom prst="rect">
            <a:avLst/>
          </a:prstGeom>
          <a:noFill/>
        </p:spPr>
        <p:txBody>
          <a:bodyPr wrap="none" rtlCol="0">
            <a:spAutoFit/>
          </a:bodyPr>
          <a:lstStyle/>
          <a:p>
            <a:r>
              <a:rPr lang="en-US" sz="3600" dirty="0" smtClean="0"/>
              <a:t>Survey Difference </a:t>
            </a:r>
            <a:br>
              <a:rPr lang="en-US" sz="3600" dirty="0" smtClean="0"/>
            </a:br>
            <a:r>
              <a:rPr lang="en-US" sz="3600" dirty="0" smtClean="0"/>
              <a:t>20 </a:t>
            </a:r>
            <a:r>
              <a:rPr lang="en-US" sz="3600" dirty="0"/>
              <a:t>AUG-21 SEP 2018 </a:t>
            </a:r>
          </a:p>
        </p:txBody>
      </p:sp>
      <p:sp>
        <p:nvSpPr>
          <p:cNvPr id="4" name="TextBox 3"/>
          <p:cNvSpPr txBox="1"/>
          <p:nvPr/>
        </p:nvSpPr>
        <p:spPr>
          <a:xfrm>
            <a:off x="1587869" y="73522"/>
            <a:ext cx="6282104" cy="1077218"/>
          </a:xfrm>
          <a:prstGeom prst="rect">
            <a:avLst/>
          </a:prstGeom>
          <a:noFill/>
        </p:spPr>
        <p:txBody>
          <a:bodyPr wrap="none" rtlCol="0">
            <a:spAutoFit/>
          </a:bodyPr>
          <a:lstStyle/>
          <a:p>
            <a:r>
              <a:rPr lang="en-US" sz="3200" b="1" i="1" dirty="0"/>
              <a:t>0</a:t>
            </a:r>
            <a:r>
              <a:rPr lang="en-US" sz="3200" b="1" i="1" dirty="0" smtClean="0"/>
              <a:t> day AFTER placement  </a:t>
            </a:r>
            <a:r>
              <a:rPr lang="en-US" sz="2000" b="1" i="1" dirty="0" smtClean="0"/>
              <a:t>- </a:t>
            </a:r>
            <a:r>
              <a:rPr lang="en-US" sz="2000" b="1" dirty="0"/>
              <a:t>51,000 CY placed</a:t>
            </a:r>
            <a:endParaRPr lang="en-US" sz="3200" b="1" dirty="0"/>
          </a:p>
          <a:p>
            <a:endParaRPr lang="en-US" sz="3200" b="1" i="1" dirty="0"/>
          </a:p>
        </p:txBody>
      </p:sp>
      <p:sp>
        <p:nvSpPr>
          <p:cNvPr id="12" name="TextBox 11"/>
          <p:cNvSpPr txBox="1"/>
          <p:nvPr/>
        </p:nvSpPr>
        <p:spPr>
          <a:xfrm>
            <a:off x="3809574" y="844038"/>
            <a:ext cx="4199676" cy="369332"/>
          </a:xfrm>
          <a:prstGeom prst="rect">
            <a:avLst/>
          </a:prstGeom>
          <a:noFill/>
        </p:spPr>
        <p:txBody>
          <a:bodyPr wrap="none" rtlCol="0">
            <a:spAutoFit/>
          </a:bodyPr>
          <a:lstStyle/>
          <a:p>
            <a:r>
              <a:rPr lang="en-US" b="1" dirty="0" smtClean="0"/>
              <a:t>49 </a:t>
            </a:r>
            <a:r>
              <a:rPr lang="en-US" b="1" dirty="0" err="1" smtClean="0"/>
              <a:t>Kcy</a:t>
            </a:r>
            <a:r>
              <a:rPr lang="en-US" b="1" dirty="0" smtClean="0"/>
              <a:t> on Seabed within “mound” feature</a:t>
            </a:r>
          </a:p>
        </p:txBody>
      </p:sp>
      <p:sp>
        <p:nvSpPr>
          <p:cNvPr id="2" name="TextBox 1"/>
          <p:cNvSpPr txBox="1"/>
          <p:nvPr/>
        </p:nvSpPr>
        <p:spPr>
          <a:xfrm>
            <a:off x="5086695" y="6188048"/>
            <a:ext cx="3254665" cy="646331"/>
          </a:xfrm>
          <a:prstGeom prst="rect">
            <a:avLst/>
          </a:prstGeom>
          <a:noFill/>
        </p:spPr>
        <p:txBody>
          <a:bodyPr wrap="square" rtlCol="0">
            <a:spAutoFit/>
          </a:bodyPr>
          <a:lstStyle/>
          <a:p>
            <a:r>
              <a:rPr lang="en-US" b="1" dirty="0" smtClean="0"/>
              <a:t>Max mound height = </a:t>
            </a:r>
            <a:r>
              <a:rPr lang="en-US" b="1" dirty="0" smtClean="0"/>
              <a:t>1.9 </a:t>
            </a:r>
            <a:r>
              <a:rPr lang="en-US" b="1" dirty="0" err="1" smtClean="0"/>
              <a:t>ft</a:t>
            </a:r>
            <a:r>
              <a:rPr lang="en-US" b="1" dirty="0" smtClean="0"/>
              <a:t> with respect to 20 AUG seabed</a:t>
            </a:r>
            <a:endParaRPr lang="en-US" b="1" dirty="0"/>
          </a:p>
        </p:txBody>
      </p:sp>
      <p:pic>
        <p:nvPicPr>
          <p:cNvPr id="5" name="Picture 4"/>
          <p:cNvPicPr>
            <a:picLocks noChangeAspect="1"/>
          </p:cNvPicPr>
          <p:nvPr/>
        </p:nvPicPr>
        <p:blipFill rotWithShape="1">
          <a:blip r:embed="rId3"/>
          <a:srcRect l="78333" t="41852" r="14792" b="26667"/>
          <a:stretch/>
        </p:blipFill>
        <p:spPr>
          <a:xfrm>
            <a:off x="733243" y="3640765"/>
            <a:ext cx="820608" cy="2113687"/>
          </a:xfrm>
          <a:prstGeom prst="rect">
            <a:avLst/>
          </a:prstGeom>
        </p:spPr>
      </p:pic>
      <p:sp>
        <p:nvSpPr>
          <p:cNvPr id="6" name="TextBox 5"/>
          <p:cNvSpPr txBox="1"/>
          <p:nvPr/>
        </p:nvSpPr>
        <p:spPr>
          <a:xfrm>
            <a:off x="1336942" y="4389831"/>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Tree>
    <p:extLst>
      <p:ext uri="{BB962C8B-B14F-4D97-AF65-F5344CB8AC3E}">
        <p14:creationId xmlns:p14="http://schemas.microsoft.com/office/powerpoint/2010/main" val="281558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29192" t="11923" r="909" b="2622"/>
          <a:stretch/>
        </p:blipFill>
        <p:spPr>
          <a:xfrm>
            <a:off x="733243" y="-1"/>
            <a:ext cx="7740412" cy="6858001"/>
          </a:xfrm>
          <a:prstGeom prst="rect">
            <a:avLst/>
          </a:prstGeom>
          <a:ln>
            <a:solidFill>
              <a:schemeClr val="tx1"/>
            </a:solidFill>
          </a:ln>
        </p:spPr>
      </p:pic>
      <p:sp>
        <p:nvSpPr>
          <p:cNvPr id="3" name="TextBox 2"/>
          <p:cNvSpPr txBox="1"/>
          <p:nvPr/>
        </p:nvSpPr>
        <p:spPr>
          <a:xfrm>
            <a:off x="839947" y="5587883"/>
            <a:ext cx="4140044" cy="1200329"/>
          </a:xfrm>
          <a:prstGeom prst="rect">
            <a:avLst/>
          </a:prstGeom>
          <a:noFill/>
        </p:spPr>
        <p:txBody>
          <a:bodyPr wrap="none" rtlCol="0">
            <a:spAutoFit/>
          </a:bodyPr>
          <a:lstStyle/>
          <a:p>
            <a:r>
              <a:rPr lang="en-US" sz="3600" dirty="0" smtClean="0"/>
              <a:t>Survey Difference </a:t>
            </a:r>
            <a:br>
              <a:rPr lang="en-US" sz="3600" dirty="0" smtClean="0"/>
            </a:br>
            <a:r>
              <a:rPr lang="en-US" sz="3600" dirty="0" smtClean="0"/>
              <a:t>20 AUG-27 </a:t>
            </a:r>
            <a:r>
              <a:rPr lang="en-US" sz="3600" dirty="0"/>
              <a:t>SEP 2018 </a:t>
            </a:r>
          </a:p>
        </p:txBody>
      </p:sp>
      <p:sp>
        <p:nvSpPr>
          <p:cNvPr id="12" name="TextBox 11"/>
          <p:cNvSpPr txBox="1"/>
          <p:nvPr/>
        </p:nvSpPr>
        <p:spPr>
          <a:xfrm>
            <a:off x="3790524" y="758313"/>
            <a:ext cx="4377609" cy="1200329"/>
          </a:xfrm>
          <a:prstGeom prst="rect">
            <a:avLst/>
          </a:prstGeom>
          <a:noFill/>
        </p:spPr>
        <p:txBody>
          <a:bodyPr wrap="none" rtlCol="0">
            <a:spAutoFit/>
          </a:bodyPr>
          <a:lstStyle/>
          <a:p>
            <a:r>
              <a:rPr lang="en-US" b="1" dirty="0" smtClean="0"/>
              <a:t>37 </a:t>
            </a:r>
            <a:r>
              <a:rPr lang="en-US" b="1" dirty="0" err="1" smtClean="0"/>
              <a:t>Kcy</a:t>
            </a:r>
            <a:r>
              <a:rPr lang="en-US" b="1" dirty="0" smtClean="0"/>
              <a:t> on Seabed within “mound” feature</a:t>
            </a:r>
          </a:p>
          <a:p>
            <a:r>
              <a:rPr lang="en-US" b="1" dirty="0"/>
              <a:t> </a:t>
            </a:r>
            <a:r>
              <a:rPr lang="en-US" b="1" dirty="0" smtClean="0"/>
              <a:t>  </a:t>
            </a:r>
          </a:p>
          <a:p>
            <a:r>
              <a:rPr lang="en-US" b="1" dirty="0"/>
              <a:t> </a:t>
            </a:r>
            <a:r>
              <a:rPr lang="en-US" b="1" dirty="0" smtClean="0"/>
              <a:t>             12 </a:t>
            </a:r>
            <a:r>
              <a:rPr lang="en-US" b="1" dirty="0" err="1" smtClean="0"/>
              <a:t>Kcy</a:t>
            </a:r>
            <a:r>
              <a:rPr lang="en-US" b="1" dirty="0" smtClean="0"/>
              <a:t> eroded off of mound feature</a:t>
            </a:r>
          </a:p>
          <a:p>
            <a:r>
              <a:rPr lang="en-US" b="1" dirty="0"/>
              <a:t> </a:t>
            </a:r>
            <a:r>
              <a:rPr lang="en-US" b="1" dirty="0" smtClean="0"/>
              <a:t>                during 21 SEP – 27 SEP </a:t>
            </a:r>
            <a:endParaRPr lang="en-US" b="1" dirty="0"/>
          </a:p>
        </p:txBody>
      </p:sp>
      <p:sp>
        <p:nvSpPr>
          <p:cNvPr id="6" name="TextBox 5"/>
          <p:cNvSpPr txBox="1"/>
          <p:nvPr/>
        </p:nvSpPr>
        <p:spPr>
          <a:xfrm>
            <a:off x="5086695" y="6188048"/>
            <a:ext cx="3254665" cy="646331"/>
          </a:xfrm>
          <a:prstGeom prst="rect">
            <a:avLst/>
          </a:prstGeom>
          <a:noFill/>
        </p:spPr>
        <p:txBody>
          <a:bodyPr wrap="square" rtlCol="0">
            <a:spAutoFit/>
          </a:bodyPr>
          <a:lstStyle/>
          <a:p>
            <a:r>
              <a:rPr lang="en-US" b="1" dirty="0" smtClean="0"/>
              <a:t>Max mound height = 1.5 </a:t>
            </a:r>
            <a:r>
              <a:rPr lang="en-US" b="1" dirty="0" err="1" smtClean="0"/>
              <a:t>ft</a:t>
            </a:r>
            <a:r>
              <a:rPr lang="en-US" b="1" dirty="0" smtClean="0"/>
              <a:t> with respect to 20 AUG seabed</a:t>
            </a:r>
            <a:endParaRPr lang="en-US" b="1" dirty="0"/>
          </a:p>
        </p:txBody>
      </p:sp>
      <p:sp>
        <p:nvSpPr>
          <p:cNvPr id="7" name="TextBox 6"/>
          <p:cNvSpPr txBox="1"/>
          <p:nvPr/>
        </p:nvSpPr>
        <p:spPr>
          <a:xfrm>
            <a:off x="959054" y="-1"/>
            <a:ext cx="7288790" cy="584775"/>
          </a:xfrm>
          <a:prstGeom prst="rect">
            <a:avLst/>
          </a:prstGeom>
          <a:noFill/>
        </p:spPr>
        <p:txBody>
          <a:bodyPr wrap="none" rtlCol="0">
            <a:spAutoFit/>
          </a:bodyPr>
          <a:lstStyle/>
          <a:p>
            <a:r>
              <a:rPr lang="en-US" sz="3200" b="1" i="1" dirty="0"/>
              <a:t>7</a:t>
            </a:r>
            <a:r>
              <a:rPr lang="en-US" sz="3200" b="1" i="1" dirty="0" smtClean="0"/>
              <a:t> days AFTER placement  </a:t>
            </a:r>
            <a:r>
              <a:rPr lang="en-US" sz="2000" b="1" i="1" dirty="0" smtClean="0"/>
              <a:t>- </a:t>
            </a:r>
            <a:r>
              <a:rPr lang="en-US" sz="2000" b="1" dirty="0"/>
              <a:t>51,000 CY </a:t>
            </a:r>
            <a:r>
              <a:rPr lang="en-US" sz="2000" b="1" dirty="0" smtClean="0"/>
              <a:t>initially placed</a:t>
            </a:r>
          </a:p>
        </p:txBody>
      </p:sp>
      <p:pic>
        <p:nvPicPr>
          <p:cNvPr id="9" name="Picture 8"/>
          <p:cNvPicPr>
            <a:picLocks noChangeAspect="1"/>
          </p:cNvPicPr>
          <p:nvPr/>
        </p:nvPicPr>
        <p:blipFill rotWithShape="1">
          <a:blip r:embed="rId3"/>
          <a:srcRect l="78333" t="41852" r="14792" b="26667"/>
          <a:stretch/>
        </p:blipFill>
        <p:spPr>
          <a:xfrm>
            <a:off x="733243" y="3652576"/>
            <a:ext cx="820608" cy="2113687"/>
          </a:xfrm>
          <a:prstGeom prst="rect">
            <a:avLst/>
          </a:prstGeom>
        </p:spPr>
      </p:pic>
      <p:sp>
        <p:nvSpPr>
          <p:cNvPr id="10" name="TextBox 9"/>
          <p:cNvSpPr txBox="1"/>
          <p:nvPr/>
        </p:nvSpPr>
        <p:spPr>
          <a:xfrm>
            <a:off x="1336942" y="4401642"/>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Tree>
    <p:extLst>
      <p:ext uri="{BB962C8B-B14F-4D97-AF65-F5344CB8AC3E}">
        <p14:creationId xmlns:p14="http://schemas.microsoft.com/office/powerpoint/2010/main" val="33365509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29192" t="11784" r="909" b="2902"/>
          <a:stretch/>
        </p:blipFill>
        <p:spPr>
          <a:xfrm>
            <a:off x="733243" y="-1"/>
            <a:ext cx="7740412" cy="6823193"/>
          </a:xfrm>
          <a:prstGeom prst="rect">
            <a:avLst/>
          </a:prstGeom>
          <a:ln>
            <a:solidFill>
              <a:schemeClr val="tx1"/>
            </a:solidFill>
          </a:ln>
        </p:spPr>
      </p:pic>
      <p:sp>
        <p:nvSpPr>
          <p:cNvPr id="3" name="TextBox 2"/>
          <p:cNvSpPr txBox="1"/>
          <p:nvPr/>
        </p:nvSpPr>
        <p:spPr>
          <a:xfrm>
            <a:off x="959054" y="5587883"/>
            <a:ext cx="4243278" cy="1200329"/>
          </a:xfrm>
          <a:prstGeom prst="rect">
            <a:avLst/>
          </a:prstGeom>
          <a:noFill/>
        </p:spPr>
        <p:txBody>
          <a:bodyPr wrap="none" rtlCol="0">
            <a:spAutoFit/>
          </a:bodyPr>
          <a:lstStyle/>
          <a:p>
            <a:r>
              <a:rPr lang="en-US" sz="3600" dirty="0" smtClean="0"/>
              <a:t>Survey Difference </a:t>
            </a:r>
            <a:br>
              <a:rPr lang="en-US" sz="3600" dirty="0" smtClean="0"/>
            </a:br>
            <a:r>
              <a:rPr lang="en-US" sz="3600" dirty="0" smtClean="0"/>
              <a:t>20 AUG-11 OCT </a:t>
            </a:r>
            <a:r>
              <a:rPr lang="en-US" sz="3600" dirty="0"/>
              <a:t>2018 </a:t>
            </a:r>
          </a:p>
        </p:txBody>
      </p:sp>
      <p:sp>
        <p:nvSpPr>
          <p:cNvPr id="12" name="TextBox 11"/>
          <p:cNvSpPr txBox="1"/>
          <p:nvPr/>
        </p:nvSpPr>
        <p:spPr>
          <a:xfrm>
            <a:off x="3798229" y="754922"/>
            <a:ext cx="4658006" cy="1754326"/>
          </a:xfrm>
          <a:prstGeom prst="rect">
            <a:avLst/>
          </a:prstGeom>
          <a:noFill/>
        </p:spPr>
        <p:txBody>
          <a:bodyPr wrap="none" rtlCol="0">
            <a:spAutoFit/>
          </a:bodyPr>
          <a:lstStyle/>
          <a:p>
            <a:r>
              <a:rPr lang="en-US" b="1" dirty="0" smtClean="0"/>
              <a:t>46 </a:t>
            </a:r>
            <a:r>
              <a:rPr lang="en-US" b="1" dirty="0" err="1" smtClean="0"/>
              <a:t>Kcy</a:t>
            </a:r>
            <a:r>
              <a:rPr lang="en-US" b="1" dirty="0" smtClean="0"/>
              <a:t> on Seabed within “mound” feature</a:t>
            </a:r>
          </a:p>
          <a:p>
            <a:r>
              <a:rPr lang="en-US" b="1" dirty="0"/>
              <a:t> </a:t>
            </a:r>
            <a:r>
              <a:rPr lang="en-US" b="1" dirty="0" smtClean="0"/>
              <a:t>  </a:t>
            </a:r>
          </a:p>
          <a:p>
            <a:r>
              <a:rPr lang="en-US" b="1" dirty="0"/>
              <a:t> </a:t>
            </a:r>
            <a:r>
              <a:rPr lang="en-US" b="1" dirty="0" smtClean="0"/>
              <a:t>             </a:t>
            </a:r>
            <a:r>
              <a:rPr lang="en-US" b="1" dirty="0"/>
              <a:t>9</a:t>
            </a:r>
            <a:r>
              <a:rPr lang="en-US" b="1" dirty="0" smtClean="0"/>
              <a:t> </a:t>
            </a:r>
            <a:r>
              <a:rPr lang="en-US" b="1" dirty="0" err="1" smtClean="0"/>
              <a:t>Kcy</a:t>
            </a:r>
            <a:r>
              <a:rPr lang="en-US" b="1" dirty="0" smtClean="0"/>
              <a:t> deposited on bathymetry</a:t>
            </a:r>
          </a:p>
          <a:p>
            <a:r>
              <a:rPr lang="en-US" b="1" dirty="0"/>
              <a:t> </a:t>
            </a:r>
            <a:r>
              <a:rPr lang="en-US" b="1" dirty="0" smtClean="0"/>
              <a:t>                during 27 SEP – 11 OCT </a:t>
            </a:r>
          </a:p>
          <a:p>
            <a:endParaRPr lang="en-US" b="1" dirty="0"/>
          </a:p>
          <a:p>
            <a:r>
              <a:rPr lang="en-US" b="1" dirty="0" smtClean="0"/>
              <a:t>                               1 </a:t>
            </a:r>
            <a:r>
              <a:rPr lang="en-US" b="1" dirty="0" err="1" smtClean="0"/>
              <a:t>Kcy</a:t>
            </a:r>
            <a:r>
              <a:rPr lang="en-US" b="1" dirty="0" smtClean="0"/>
              <a:t> net erosion from 21 SEP</a:t>
            </a:r>
            <a:endParaRPr lang="en-US" b="1" dirty="0"/>
          </a:p>
        </p:txBody>
      </p:sp>
      <p:sp>
        <p:nvSpPr>
          <p:cNvPr id="6" name="TextBox 5"/>
          <p:cNvSpPr txBox="1"/>
          <p:nvPr/>
        </p:nvSpPr>
        <p:spPr>
          <a:xfrm>
            <a:off x="5086695" y="6188048"/>
            <a:ext cx="3254665" cy="646331"/>
          </a:xfrm>
          <a:prstGeom prst="rect">
            <a:avLst/>
          </a:prstGeom>
          <a:noFill/>
        </p:spPr>
        <p:txBody>
          <a:bodyPr wrap="square" rtlCol="0">
            <a:spAutoFit/>
          </a:bodyPr>
          <a:lstStyle/>
          <a:p>
            <a:r>
              <a:rPr lang="en-US" b="1" dirty="0" smtClean="0"/>
              <a:t>Max mound height = 1.5 </a:t>
            </a:r>
            <a:r>
              <a:rPr lang="en-US" b="1" dirty="0" err="1" smtClean="0"/>
              <a:t>ft</a:t>
            </a:r>
            <a:r>
              <a:rPr lang="en-US" b="1" dirty="0" smtClean="0"/>
              <a:t> with respect to 20 AUG seabed</a:t>
            </a:r>
            <a:endParaRPr lang="en-US" b="1" dirty="0"/>
          </a:p>
        </p:txBody>
      </p:sp>
      <p:sp>
        <p:nvSpPr>
          <p:cNvPr id="7" name="TextBox 6"/>
          <p:cNvSpPr txBox="1"/>
          <p:nvPr/>
        </p:nvSpPr>
        <p:spPr>
          <a:xfrm>
            <a:off x="959054" y="-1"/>
            <a:ext cx="7497181" cy="584775"/>
          </a:xfrm>
          <a:prstGeom prst="rect">
            <a:avLst/>
          </a:prstGeom>
          <a:noFill/>
        </p:spPr>
        <p:txBody>
          <a:bodyPr wrap="none" rtlCol="0">
            <a:spAutoFit/>
          </a:bodyPr>
          <a:lstStyle/>
          <a:p>
            <a:r>
              <a:rPr lang="en-US" sz="3200" b="1" i="1" dirty="0" smtClean="0"/>
              <a:t>22 days AFTER placement  </a:t>
            </a:r>
            <a:r>
              <a:rPr lang="en-US" sz="2000" b="1" i="1" dirty="0" smtClean="0"/>
              <a:t>- </a:t>
            </a:r>
            <a:r>
              <a:rPr lang="en-US" sz="2000" b="1" dirty="0"/>
              <a:t>51,000 CY </a:t>
            </a:r>
            <a:r>
              <a:rPr lang="en-US" sz="2000" b="1" dirty="0" smtClean="0"/>
              <a:t>initially placed</a:t>
            </a:r>
          </a:p>
        </p:txBody>
      </p:sp>
      <p:pic>
        <p:nvPicPr>
          <p:cNvPr id="10" name="Picture 9"/>
          <p:cNvPicPr>
            <a:picLocks noChangeAspect="1"/>
          </p:cNvPicPr>
          <p:nvPr/>
        </p:nvPicPr>
        <p:blipFill rotWithShape="1">
          <a:blip r:embed="rId3"/>
          <a:srcRect l="78333" t="41852" r="14792" b="26667"/>
          <a:stretch/>
        </p:blipFill>
        <p:spPr>
          <a:xfrm>
            <a:off x="733243" y="3635172"/>
            <a:ext cx="820608" cy="2113687"/>
          </a:xfrm>
          <a:prstGeom prst="rect">
            <a:avLst/>
          </a:prstGeom>
        </p:spPr>
      </p:pic>
      <p:sp>
        <p:nvSpPr>
          <p:cNvPr id="11" name="TextBox 10"/>
          <p:cNvSpPr txBox="1"/>
          <p:nvPr/>
        </p:nvSpPr>
        <p:spPr>
          <a:xfrm>
            <a:off x="1336942" y="4384238"/>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Tree>
    <p:extLst>
      <p:ext uri="{BB962C8B-B14F-4D97-AF65-F5344CB8AC3E}">
        <p14:creationId xmlns:p14="http://schemas.microsoft.com/office/powerpoint/2010/main" val="29486789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29293" t="12483" r="1010" b="2903"/>
          <a:stretch/>
        </p:blipFill>
        <p:spPr>
          <a:xfrm>
            <a:off x="733243" y="-1"/>
            <a:ext cx="7734337" cy="6823193"/>
          </a:xfrm>
          <a:prstGeom prst="rect">
            <a:avLst/>
          </a:prstGeom>
          <a:ln>
            <a:solidFill>
              <a:schemeClr val="tx1"/>
            </a:solidFill>
          </a:ln>
        </p:spPr>
      </p:pic>
      <p:sp>
        <p:nvSpPr>
          <p:cNvPr id="3" name="TextBox 2"/>
          <p:cNvSpPr txBox="1"/>
          <p:nvPr/>
        </p:nvSpPr>
        <p:spPr>
          <a:xfrm>
            <a:off x="847954" y="5587883"/>
            <a:ext cx="4323556" cy="1200329"/>
          </a:xfrm>
          <a:prstGeom prst="rect">
            <a:avLst/>
          </a:prstGeom>
          <a:noFill/>
        </p:spPr>
        <p:txBody>
          <a:bodyPr wrap="none" rtlCol="0">
            <a:spAutoFit/>
          </a:bodyPr>
          <a:lstStyle/>
          <a:p>
            <a:r>
              <a:rPr lang="en-US" sz="3600" dirty="0" smtClean="0"/>
              <a:t>Survey Difference </a:t>
            </a:r>
            <a:br>
              <a:rPr lang="en-US" sz="3600" dirty="0" smtClean="0"/>
            </a:br>
            <a:r>
              <a:rPr lang="en-US" sz="3600" dirty="0" smtClean="0"/>
              <a:t>20 AUG-20 NOV </a:t>
            </a:r>
            <a:r>
              <a:rPr lang="en-US" sz="3600" dirty="0"/>
              <a:t>2018 </a:t>
            </a:r>
          </a:p>
        </p:txBody>
      </p:sp>
      <p:sp>
        <p:nvSpPr>
          <p:cNvPr id="12" name="TextBox 11"/>
          <p:cNvSpPr txBox="1"/>
          <p:nvPr/>
        </p:nvSpPr>
        <p:spPr>
          <a:xfrm>
            <a:off x="3692555" y="707240"/>
            <a:ext cx="4775025" cy="1754326"/>
          </a:xfrm>
          <a:prstGeom prst="rect">
            <a:avLst/>
          </a:prstGeom>
          <a:noFill/>
        </p:spPr>
        <p:txBody>
          <a:bodyPr wrap="none" rtlCol="0">
            <a:spAutoFit/>
          </a:bodyPr>
          <a:lstStyle/>
          <a:p>
            <a:r>
              <a:rPr lang="en-US" b="1" dirty="0" smtClean="0"/>
              <a:t>17 </a:t>
            </a:r>
            <a:r>
              <a:rPr lang="en-US" b="1" dirty="0" err="1" smtClean="0"/>
              <a:t>Kcy</a:t>
            </a:r>
            <a:r>
              <a:rPr lang="en-US" b="1" dirty="0" smtClean="0"/>
              <a:t> on Seabed within “mound” feature</a:t>
            </a:r>
          </a:p>
          <a:p>
            <a:r>
              <a:rPr lang="en-US" b="1" dirty="0"/>
              <a:t> </a:t>
            </a:r>
            <a:r>
              <a:rPr lang="en-US" b="1" dirty="0" smtClean="0"/>
              <a:t>  </a:t>
            </a:r>
          </a:p>
          <a:p>
            <a:r>
              <a:rPr lang="en-US" b="1" dirty="0"/>
              <a:t> </a:t>
            </a:r>
            <a:r>
              <a:rPr lang="en-US" b="1" dirty="0" smtClean="0"/>
              <a:t>             </a:t>
            </a:r>
            <a:r>
              <a:rPr lang="en-US" b="1" dirty="0"/>
              <a:t>2</a:t>
            </a:r>
            <a:r>
              <a:rPr lang="en-US" b="1" dirty="0" smtClean="0"/>
              <a:t>9 </a:t>
            </a:r>
            <a:r>
              <a:rPr lang="en-US" b="1" dirty="0" err="1" smtClean="0"/>
              <a:t>Kcy</a:t>
            </a:r>
            <a:r>
              <a:rPr lang="en-US" b="1" dirty="0" smtClean="0"/>
              <a:t> eroded off mound feature</a:t>
            </a:r>
          </a:p>
          <a:p>
            <a:r>
              <a:rPr lang="en-US" b="1" dirty="0"/>
              <a:t> </a:t>
            </a:r>
            <a:r>
              <a:rPr lang="en-US" b="1" dirty="0" smtClean="0"/>
              <a:t>                during 11 OCT – 20 NOV </a:t>
            </a:r>
          </a:p>
          <a:p>
            <a:endParaRPr lang="en-US" b="1" dirty="0"/>
          </a:p>
          <a:p>
            <a:r>
              <a:rPr lang="en-US" b="1" dirty="0" smtClean="0"/>
              <a:t>                               32 </a:t>
            </a:r>
            <a:r>
              <a:rPr lang="en-US" b="1" dirty="0" err="1" smtClean="0"/>
              <a:t>Kcy</a:t>
            </a:r>
            <a:r>
              <a:rPr lang="en-US" b="1" dirty="0" smtClean="0"/>
              <a:t> net erosion from 21 SEP</a:t>
            </a:r>
            <a:endParaRPr lang="en-US" b="1" dirty="0"/>
          </a:p>
        </p:txBody>
      </p:sp>
      <p:sp>
        <p:nvSpPr>
          <p:cNvPr id="6" name="TextBox 5"/>
          <p:cNvSpPr txBox="1"/>
          <p:nvPr/>
        </p:nvSpPr>
        <p:spPr>
          <a:xfrm>
            <a:off x="5086695" y="6188048"/>
            <a:ext cx="3254665" cy="646331"/>
          </a:xfrm>
          <a:prstGeom prst="rect">
            <a:avLst/>
          </a:prstGeom>
          <a:noFill/>
        </p:spPr>
        <p:txBody>
          <a:bodyPr wrap="square" rtlCol="0">
            <a:spAutoFit/>
          </a:bodyPr>
          <a:lstStyle/>
          <a:p>
            <a:r>
              <a:rPr lang="en-US" b="1" dirty="0" smtClean="0"/>
              <a:t>Max mound height = 1.0 </a:t>
            </a:r>
            <a:r>
              <a:rPr lang="en-US" b="1" dirty="0" err="1" smtClean="0"/>
              <a:t>ft</a:t>
            </a:r>
            <a:r>
              <a:rPr lang="en-US" b="1" dirty="0" smtClean="0"/>
              <a:t> with respect to 20 AUG seabed</a:t>
            </a:r>
            <a:endParaRPr lang="en-US" b="1" dirty="0"/>
          </a:p>
        </p:txBody>
      </p:sp>
      <p:sp>
        <p:nvSpPr>
          <p:cNvPr id="7" name="TextBox 6"/>
          <p:cNvSpPr txBox="1"/>
          <p:nvPr/>
        </p:nvSpPr>
        <p:spPr>
          <a:xfrm>
            <a:off x="959054" y="-1"/>
            <a:ext cx="7497181" cy="584775"/>
          </a:xfrm>
          <a:prstGeom prst="rect">
            <a:avLst/>
          </a:prstGeom>
          <a:noFill/>
        </p:spPr>
        <p:txBody>
          <a:bodyPr wrap="none" rtlCol="0">
            <a:spAutoFit/>
          </a:bodyPr>
          <a:lstStyle/>
          <a:p>
            <a:r>
              <a:rPr lang="en-US" sz="3200" b="1" i="1" dirty="0" smtClean="0"/>
              <a:t>61 days AFTER placement  </a:t>
            </a:r>
            <a:r>
              <a:rPr lang="en-US" sz="2000" b="1" i="1" dirty="0" smtClean="0"/>
              <a:t>- </a:t>
            </a:r>
            <a:r>
              <a:rPr lang="en-US" sz="2000" b="1" dirty="0"/>
              <a:t>51,000 CY </a:t>
            </a:r>
            <a:r>
              <a:rPr lang="en-US" sz="2000" b="1" dirty="0" smtClean="0"/>
              <a:t>initially placed</a:t>
            </a:r>
          </a:p>
        </p:txBody>
      </p:sp>
      <p:pic>
        <p:nvPicPr>
          <p:cNvPr id="10" name="Picture 9"/>
          <p:cNvPicPr>
            <a:picLocks noChangeAspect="1"/>
          </p:cNvPicPr>
          <p:nvPr/>
        </p:nvPicPr>
        <p:blipFill rotWithShape="1">
          <a:blip r:embed="rId3"/>
          <a:srcRect l="78333" t="41852" r="14792" b="26667"/>
          <a:stretch/>
        </p:blipFill>
        <p:spPr>
          <a:xfrm>
            <a:off x="767261" y="3734172"/>
            <a:ext cx="820608" cy="2113687"/>
          </a:xfrm>
          <a:prstGeom prst="rect">
            <a:avLst/>
          </a:prstGeom>
        </p:spPr>
      </p:pic>
      <p:sp>
        <p:nvSpPr>
          <p:cNvPr id="11" name="TextBox 10"/>
          <p:cNvSpPr txBox="1"/>
          <p:nvPr/>
        </p:nvSpPr>
        <p:spPr>
          <a:xfrm>
            <a:off x="1370960" y="4483238"/>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Tree>
    <p:extLst>
      <p:ext uri="{BB962C8B-B14F-4D97-AF65-F5344CB8AC3E}">
        <p14:creationId xmlns:p14="http://schemas.microsoft.com/office/powerpoint/2010/main" val="1830168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276225" y="695326"/>
            <a:ext cx="3954856" cy="25908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2510" y="750572"/>
            <a:ext cx="2889045" cy="2468880"/>
          </a:xfrm>
          <a:prstGeom prst="rect">
            <a:avLst/>
          </a:prstGeom>
          <a:ln>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5036" y="3983105"/>
            <a:ext cx="2812690" cy="2468880"/>
          </a:xfrm>
          <a:prstGeom prst="rect">
            <a:avLst/>
          </a:prstGeom>
          <a:ln>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7751" y="3983105"/>
            <a:ext cx="2822956" cy="2468880"/>
          </a:xfrm>
          <a:prstGeom prst="rect">
            <a:avLst/>
          </a:prstGeom>
          <a:ln>
            <a:solidFill>
              <a:schemeClr val="tx1"/>
            </a:solidFill>
          </a:ln>
        </p:spPr>
      </p:pic>
      <p:sp>
        <p:nvSpPr>
          <p:cNvPr id="32" name="TextBox 31"/>
          <p:cNvSpPr txBox="1"/>
          <p:nvPr/>
        </p:nvSpPr>
        <p:spPr>
          <a:xfrm>
            <a:off x="165623" y="104241"/>
            <a:ext cx="1176412" cy="646331"/>
          </a:xfrm>
          <a:prstGeom prst="rect">
            <a:avLst/>
          </a:prstGeom>
          <a:noFill/>
        </p:spPr>
        <p:txBody>
          <a:bodyPr wrap="none" rtlCol="0">
            <a:spAutoFit/>
          </a:bodyPr>
          <a:lstStyle/>
          <a:p>
            <a:pPr algn="ctr"/>
            <a:r>
              <a:rPr lang="en-US" dirty="0" smtClean="0">
                <a:solidFill>
                  <a:schemeClr val="tx1">
                    <a:lumMod val="65000"/>
                    <a:lumOff val="35000"/>
                  </a:schemeClr>
                </a:solidFill>
              </a:rPr>
              <a:t>NHS</a:t>
            </a:r>
          </a:p>
          <a:p>
            <a:r>
              <a:rPr lang="en-US" dirty="0" smtClean="0">
                <a:solidFill>
                  <a:schemeClr val="tx1">
                    <a:lumMod val="65000"/>
                    <a:lumOff val="35000"/>
                  </a:schemeClr>
                </a:solidFill>
              </a:rPr>
              <a:t>Placement</a:t>
            </a:r>
            <a:endParaRPr lang="en-US" dirty="0">
              <a:solidFill>
                <a:schemeClr val="tx1">
                  <a:lumMod val="65000"/>
                  <a:lumOff val="35000"/>
                </a:schemeClr>
              </a:solidFill>
            </a:endParaRPr>
          </a:p>
        </p:txBody>
      </p:sp>
      <p:cxnSp>
        <p:nvCxnSpPr>
          <p:cNvPr id="34" name="Straight Connector 33"/>
          <p:cNvCxnSpPr/>
          <p:nvPr/>
        </p:nvCxnSpPr>
        <p:spPr>
          <a:xfrm>
            <a:off x="4566873" y="750572"/>
            <a:ext cx="0" cy="24688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153939" y="104241"/>
            <a:ext cx="825867" cy="646331"/>
          </a:xfrm>
          <a:prstGeom prst="rect">
            <a:avLst/>
          </a:prstGeom>
          <a:noFill/>
        </p:spPr>
        <p:txBody>
          <a:bodyPr wrap="none" rtlCol="0">
            <a:spAutoFit/>
          </a:bodyPr>
          <a:lstStyle/>
          <a:p>
            <a:pPr algn="ctr"/>
            <a:r>
              <a:rPr lang="en-US" dirty="0" smtClean="0">
                <a:solidFill>
                  <a:srgbClr val="C00000"/>
                </a:solidFill>
              </a:rPr>
              <a:t>21-SEP</a:t>
            </a:r>
          </a:p>
          <a:p>
            <a:pPr algn="ctr"/>
            <a:r>
              <a:rPr lang="en-US" dirty="0" smtClean="0">
                <a:solidFill>
                  <a:srgbClr val="C00000"/>
                </a:solidFill>
              </a:rPr>
              <a:t>survey</a:t>
            </a:r>
            <a:endParaRPr lang="en-US" dirty="0">
              <a:solidFill>
                <a:srgbClr val="C00000"/>
              </a:solidFill>
            </a:endParaRPr>
          </a:p>
        </p:txBody>
      </p:sp>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3142" y="750572"/>
            <a:ext cx="2820655" cy="2468880"/>
          </a:xfrm>
          <a:prstGeom prst="rect">
            <a:avLst/>
          </a:prstGeom>
          <a:ln>
            <a:solidFill>
              <a:schemeClr val="tx1"/>
            </a:solidFill>
          </a:ln>
        </p:spPr>
      </p:pic>
      <p:cxnSp>
        <p:nvCxnSpPr>
          <p:cNvPr id="39" name="Straight Connector 38"/>
          <p:cNvCxnSpPr/>
          <p:nvPr/>
        </p:nvCxnSpPr>
        <p:spPr>
          <a:xfrm>
            <a:off x="8121089" y="750572"/>
            <a:ext cx="0" cy="24688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708155" y="104240"/>
            <a:ext cx="825867" cy="646331"/>
          </a:xfrm>
          <a:prstGeom prst="rect">
            <a:avLst/>
          </a:prstGeom>
          <a:noFill/>
        </p:spPr>
        <p:txBody>
          <a:bodyPr wrap="none" rtlCol="0">
            <a:spAutoFit/>
          </a:bodyPr>
          <a:lstStyle/>
          <a:p>
            <a:pPr algn="ctr"/>
            <a:r>
              <a:rPr lang="en-US" dirty="0" smtClean="0">
                <a:solidFill>
                  <a:srgbClr val="C00000"/>
                </a:solidFill>
              </a:rPr>
              <a:t>27-SEP</a:t>
            </a:r>
          </a:p>
          <a:p>
            <a:pPr algn="ctr"/>
            <a:r>
              <a:rPr lang="en-US" dirty="0" smtClean="0">
                <a:solidFill>
                  <a:srgbClr val="C00000"/>
                </a:solidFill>
              </a:rPr>
              <a:t>survey</a:t>
            </a:r>
            <a:endParaRPr lang="en-US" dirty="0">
              <a:solidFill>
                <a:srgbClr val="C00000"/>
              </a:solidFill>
            </a:endParaRPr>
          </a:p>
        </p:txBody>
      </p:sp>
      <p:pic>
        <p:nvPicPr>
          <p:cNvPr id="41" name="Picture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535" y="3967865"/>
            <a:ext cx="2926080" cy="2468880"/>
          </a:xfrm>
          <a:prstGeom prst="rect">
            <a:avLst/>
          </a:prstGeom>
          <a:ln>
            <a:solidFill>
              <a:schemeClr val="tx1"/>
            </a:solidFill>
          </a:ln>
        </p:spPr>
      </p:pic>
      <p:cxnSp>
        <p:nvCxnSpPr>
          <p:cNvPr id="42" name="Straight Connector 41"/>
          <p:cNvCxnSpPr/>
          <p:nvPr/>
        </p:nvCxnSpPr>
        <p:spPr>
          <a:xfrm>
            <a:off x="3148285" y="3983105"/>
            <a:ext cx="0" cy="24688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709126" y="3352792"/>
            <a:ext cx="878317" cy="646331"/>
          </a:xfrm>
          <a:prstGeom prst="rect">
            <a:avLst/>
          </a:prstGeom>
          <a:noFill/>
        </p:spPr>
        <p:txBody>
          <a:bodyPr wrap="none" rtlCol="0">
            <a:spAutoFit/>
          </a:bodyPr>
          <a:lstStyle/>
          <a:p>
            <a:pPr algn="ctr"/>
            <a:r>
              <a:rPr lang="en-US" dirty="0" smtClean="0">
                <a:solidFill>
                  <a:srgbClr val="C00000"/>
                </a:solidFill>
              </a:rPr>
              <a:t>11-OCT</a:t>
            </a:r>
          </a:p>
          <a:p>
            <a:pPr algn="ctr"/>
            <a:r>
              <a:rPr lang="en-US" dirty="0" smtClean="0">
                <a:solidFill>
                  <a:srgbClr val="C00000"/>
                </a:solidFill>
              </a:rPr>
              <a:t>survey</a:t>
            </a:r>
            <a:endParaRPr lang="en-US" dirty="0">
              <a:solidFill>
                <a:srgbClr val="C00000"/>
              </a:solidFill>
            </a:endParaRPr>
          </a:p>
        </p:txBody>
      </p:sp>
      <p:cxnSp>
        <p:nvCxnSpPr>
          <p:cNvPr id="44" name="Straight Connector 43"/>
          <p:cNvCxnSpPr/>
          <p:nvPr/>
        </p:nvCxnSpPr>
        <p:spPr>
          <a:xfrm>
            <a:off x="6167710" y="3983105"/>
            <a:ext cx="0" cy="24688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708097" y="3352792"/>
            <a:ext cx="919226" cy="646331"/>
          </a:xfrm>
          <a:prstGeom prst="rect">
            <a:avLst/>
          </a:prstGeom>
          <a:noFill/>
        </p:spPr>
        <p:txBody>
          <a:bodyPr wrap="none" rtlCol="0">
            <a:spAutoFit/>
          </a:bodyPr>
          <a:lstStyle/>
          <a:p>
            <a:pPr algn="ctr"/>
            <a:r>
              <a:rPr lang="en-US" dirty="0" smtClean="0">
                <a:solidFill>
                  <a:srgbClr val="C00000"/>
                </a:solidFill>
              </a:rPr>
              <a:t>20-NOV</a:t>
            </a:r>
          </a:p>
          <a:p>
            <a:pPr algn="ctr"/>
            <a:r>
              <a:rPr lang="en-US" dirty="0" smtClean="0">
                <a:solidFill>
                  <a:srgbClr val="C00000"/>
                </a:solidFill>
              </a:rPr>
              <a:t>survey</a:t>
            </a:r>
            <a:endParaRPr lang="en-US" dirty="0">
              <a:solidFill>
                <a:srgbClr val="C00000"/>
              </a:solidFill>
            </a:endParaRPr>
          </a:p>
        </p:txBody>
      </p:sp>
      <p:sp>
        <p:nvSpPr>
          <p:cNvPr id="2" name="TextBox 1"/>
          <p:cNvSpPr txBox="1"/>
          <p:nvPr/>
        </p:nvSpPr>
        <p:spPr>
          <a:xfrm>
            <a:off x="1412801" y="195504"/>
            <a:ext cx="2108975" cy="369332"/>
          </a:xfrm>
          <a:prstGeom prst="rect">
            <a:avLst/>
          </a:prstGeom>
          <a:noFill/>
        </p:spPr>
        <p:txBody>
          <a:bodyPr wrap="none" rtlCol="0">
            <a:spAutoFit/>
          </a:bodyPr>
          <a:lstStyle/>
          <a:p>
            <a:r>
              <a:rPr lang="en-US" b="1" dirty="0" smtClean="0"/>
              <a:t>SURFACE CURRENTS</a:t>
            </a:r>
            <a:endParaRPr lang="en-US" b="1" dirty="0"/>
          </a:p>
        </p:txBody>
      </p:sp>
    </p:spTree>
    <p:extLst>
      <p:ext uri="{BB962C8B-B14F-4D97-AF65-F5344CB8AC3E}">
        <p14:creationId xmlns:p14="http://schemas.microsoft.com/office/powerpoint/2010/main" val="179357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88" y="383458"/>
            <a:ext cx="9144002" cy="6096000"/>
          </a:xfrm>
          <a:prstGeom prst="rect">
            <a:avLst/>
          </a:prstGeom>
        </p:spPr>
      </p:pic>
      <p:cxnSp>
        <p:nvCxnSpPr>
          <p:cNvPr id="4" name="Straight Arrow Connector 3"/>
          <p:cNvCxnSpPr/>
          <p:nvPr/>
        </p:nvCxnSpPr>
        <p:spPr>
          <a:xfrm flipV="1">
            <a:off x="4758267" y="990600"/>
            <a:ext cx="1405466" cy="8467"/>
          </a:xfrm>
          <a:prstGeom prst="straightConnector1">
            <a:avLst/>
          </a:prstGeom>
          <a:ln w="31750">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8144933" y="838200"/>
            <a:ext cx="567267" cy="0"/>
          </a:xfrm>
          <a:prstGeom prst="straightConnector1">
            <a:avLst/>
          </a:prstGeom>
          <a:ln w="31750">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800026" y="759767"/>
            <a:ext cx="1363707" cy="461665"/>
          </a:xfrm>
          <a:prstGeom prst="rect">
            <a:avLst/>
          </a:prstGeom>
          <a:noFill/>
        </p:spPr>
        <p:txBody>
          <a:bodyPr wrap="none" rtlCol="0">
            <a:spAutoFit/>
          </a:bodyPr>
          <a:lstStyle/>
          <a:p>
            <a:pPr algn="ctr"/>
            <a:r>
              <a:rPr lang="en-US" sz="1200" b="1" dirty="0" smtClean="0">
                <a:solidFill>
                  <a:srgbClr val="FF0000"/>
                </a:solidFill>
              </a:rPr>
              <a:t>Significant bottom</a:t>
            </a:r>
          </a:p>
          <a:p>
            <a:pPr algn="ctr"/>
            <a:r>
              <a:rPr lang="en-US" sz="1200" b="1" dirty="0" smtClean="0">
                <a:solidFill>
                  <a:srgbClr val="FF0000"/>
                </a:solidFill>
              </a:rPr>
              <a:t>transport</a:t>
            </a:r>
            <a:endParaRPr lang="en-US" sz="1200" b="1" dirty="0">
              <a:solidFill>
                <a:srgbClr val="FF0000"/>
              </a:solidFill>
            </a:endParaRPr>
          </a:p>
        </p:txBody>
      </p:sp>
    </p:spTree>
    <p:extLst>
      <p:ext uri="{BB962C8B-B14F-4D97-AF65-F5344CB8AC3E}">
        <p14:creationId xmlns:p14="http://schemas.microsoft.com/office/powerpoint/2010/main" val="3440059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2231" y="246828"/>
            <a:ext cx="8576471" cy="5822477"/>
          </a:xfrm>
          <a:prstGeom prst="rect">
            <a:avLst/>
          </a:prstGeom>
        </p:spPr>
      </p:pic>
      <p:sp>
        <p:nvSpPr>
          <p:cNvPr id="3" name="TextBox 2"/>
          <p:cNvSpPr txBox="1"/>
          <p:nvPr/>
        </p:nvSpPr>
        <p:spPr>
          <a:xfrm>
            <a:off x="2421467" y="6214533"/>
            <a:ext cx="5520357" cy="400110"/>
          </a:xfrm>
          <a:prstGeom prst="rect">
            <a:avLst/>
          </a:prstGeom>
          <a:noFill/>
        </p:spPr>
        <p:txBody>
          <a:bodyPr wrap="none" rtlCol="0">
            <a:spAutoFit/>
          </a:bodyPr>
          <a:lstStyle/>
          <a:p>
            <a:r>
              <a:rPr lang="en-US" sz="2000" b="1" dirty="0" smtClean="0"/>
              <a:t>Currents &gt; 2 </a:t>
            </a:r>
            <a:r>
              <a:rPr lang="en-US" sz="2000" b="1" dirty="0" err="1" smtClean="0"/>
              <a:t>ft</a:t>
            </a:r>
            <a:r>
              <a:rPr lang="en-US" sz="2000" b="1" dirty="0" smtClean="0"/>
              <a:t>/sec can mobilize fine-medium sand</a:t>
            </a:r>
            <a:endParaRPr lang="en-US" sz="2000" b="1" dirty="0"/>
          </a:p>
        </p:txBody>
      </p:sp>
    </p:spTree>
    <p:extLst>
      <p:ext uri="{BB962C8B-B14F-4D97-AF65-F5344CB8AC3E}">
        <p14:creationId xmlns:p14="http://schemas.microsoft.com/office/powerpoint/2010/main" val="1302284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9592" y="284522"/>
            <a:ext cx="3336491" cy="523220"/>
          </a:xfrm>
          <a:prstGeom prst="rect">
            <a:avLst/>
          </a:prstGeom>
          <a:noFill/>
        </p:spPr>
        <p:txBody>
          <a:bodyPr wrap="none" rtlCol="0">
            <a:spAutoFit/>
          </a:bodyPr>
          <a:lstStyle/>
          <a:p>
            <a:r>
              <a:rPr lang="en-US" sz="2800" b="1" dirty="0" smtClean="0"/>
              <a:t>NHS-Interim </a:t>
            </a:r>
            <a:r>
              <a:rPr lang="en-US" sz="2800" b="1" dirty="0" smtClean="0"/>
              <a:t>Findings</a:t>
            </a:r>
            <a:endParaRPr lang="en-US" sz="2800" b="1" dirty="0"/>
          </a:p>
        </p:txBody>
      </p:sp>
      <p:sp>
        <p:nvSpPr>
          <p:cNvPr id="3" name="TextBox 2"/>
          <p:cNvSpPr txBox="1"/>
          <p:nvPr/>
        </p:nvSpPr>
        <p:spPr>
          <a:xfrm>
            <a:off x="568960" y="941705"/>
            <a:ext cx="8342811" cy="5262979"/>
          </a:xfrm>
          <a:prstGeom prst="rect">
            <a:avLst/>
          </a:prstGeom>
          <a:noFill/>
        </p:spPr>
        <p:txBody>
          <a:bodyPr wrap="square" rtlCol="0">
            <a:spAutoFit/>
          </a:bodyPr>
          <a:lstStyle/>
          <a:p>
            <a:r>
              <a:rPr lang="en-US" sz="1600" dirty="0" smtClean="0"/>
              <a:t>9 loads (51,000 cy) of sand </a:t>
            </a:r>
            <a:r>
              <a:rPr lang="en-US" sz="1600" dirty="0" smtClean="0"/>
              <a:t>where placed </a:t>
            </a:r>
            <a:r>
              <a:rPr lang="en-US" sz="1600" dirty="0" smtClean="0"/>
              <a:t>by the </a:t>
            </a:r>
            <a:r>
              <a:rPr lang="en-US" sz="1600" dirty="0" err="1" smtClean="0"/>
              <a:t>gvt</a:t>
            </a:r>
            <a:r>
              <a:rPr lang="en-US" sz="1600" dirty="0" smtClean="0"/>
              <a:t> hopper dredge </a:t>
            </a:r>
            <a:r>
              <a:rPr lang="en-US" sz="1600" i="1" dirty="0" err="1" smtClean="0"/>
              <a:t>Essayons</a:t>
            </a:r>
            <a:r>
              <a:rPr lang="en-US" sz="1600" dirty="0" smtClean="0"/>
              <a:t>  along a 5,000 </a:t>
            </a:r>
            <a:r>
              <a:rPr lang="en-US" sz="1600" dirty="0" err="1" smtClean="0"/>
              <a:t>ft</a:t>
            </a:r>
            <a:r>
              <a:rPr lang="en-US" sz="1600" dirty="0" smtClean="0"/>
              <a:t>-long transect, using thin-layer placement method, and produced a 2 </a:t>
            </a:r>
            <a:r>
              <a:rPr lang="en-US" sz="1600" dirty="0" err="1" smtClean="0"/>
              <a:t>ft</a:t>
            </a:r>
            <a:r>
              <a:rPr lang="en-US" sz="1600" dirty="0" smtClean="0"/>
              <a:t>  high mound.</a:t>
            </a:r>
            <a:r>
              <a:rPr lang="en-US" sz="1600" dirty="0"/>
              <a:t> </a:t>
            </a:r>
            <a:r>
              <a:rPr lang="en-US" sz="1600" dirty="0" smtClean="0"/>
              <a:t> The </a:t>
            </a:r>
            <a:r>
              <a:rPr lang="en-US" sz="1600" dirty="0"/>
              <a:t>mound was 5,000 </a:t>
            </a:r>
            <a:r>
              <a:rPr lang="en-US" sz="1600" dirty="0" err="1"/>
              <a:t>ft</a:t>
            </a:r>
            <a:r>
              <a:rPr lang="en-US" sz="1600" dirty="0"/>
              <a:t> long and </a:t>
            </a:r>
            <a:r>
              <a:rPr lang="en-US" sz="1600" dirty="0" smtClean="0"/>
              <a:t>300 to 500 </a:t>
            </a:r>
            <a:r>
              <a:rPr lang="en-US" sz="1600" dirty="0" err="1"/>
              <a:t>ft</a:t>
            </a:r>
            <a:r>
              <a:rPr lang="en-US" sz="1600" dirty="0"/>
              <a:t> wide</a:t>
            </a:r>
            <a:r>
              <a:rPr lang="en-US" sz="1600" dirty="0" smtClean="0"/>
              <a:t>. </a:t>
            </a:r>
            <a:r>
              <a:rPr lang="en-US" sz="1600" dirty="0" smtClean="0"/>
              <a:t>  All 9 loads were released within the 150 </a:t>
            </a:r>
            <a:r>
              <a:rPr lang="en-US" sz="1600" dirty="0" err="1" smtClean="0"/>
              <a:t>ft</a:t>
            </a:r>
            <a:r>
              <a:rPr lang="en-US" sz="1600" dirty="0" smtClean="0"/>
              <a:t> wide placement transect. </a:t>
            </a:r>
            <a:endParaRPr lang="en-US" sz="1600" dirty="0" smtClean="0"/>
          </a:p>
          <a:p>
            <a:endParaRPr lang="en-US" sz="1600" dirty="0"/>
          </a:p>
          <a:p>
            <a:r>
              <a:rPr lang="en-US" sz="1600" dirty="0" smtClean="0"/>
              <a:t>Placement occurred </a:t>
            </a:r>
            <a:r>
              <a:rPr lang="en-US" sz="1600" dirty="0"/>
              <a:t>during 19-21 SEP </a:t>
            </a:r>
            <a:r>
              <a:rPr lang="en-US" sz="1600" dirty="0" smtClean="0"/>
              <a:t>2018, in water depth of </a:t>
            </a:r>
            <a:r>
              <a:rPr lang="en-US" sz="1600" dirty="0" smtClean="0"/>
              <a:t>40-50 </a:t>
            </a:r>
            <a:r>
              <a:rPr lang="en-US" sz="1600" dirty="0" err="1" smtClean="0"/>
              <a:t>ft</a:t>
            </a:r>
            <a:r>
              <a:rPr lang="en-US" sz="1600" dirty="0" smtClean="0"/>
              <a:t> depth along the northern flank of Peacock Spit. </a:t>
            </a:r>
            <a:endParaRPr lang="en-US" sz="1600" dirty="0"/>
          </a:p>
          <a:p>
            <a:endParaRPr lang="en-US" sz="1600" dirty="0" smtClean="0"/>
          </a:p>
          <a:p>
            <a:r>
              <a:rPr lang="en-US" sz="1600" dirty="0" smtClean="0"/>
              <a:t>Post-placement </a:t>
            </a:r>
            <a:r>
              <a:rPr lang="en-US" sz="1600" dirty="0" smtClean="0"/>
              <a:t>surveys were conducted at 0 days, 7 days, 22 days, and 60 days after </a:t>
            </a:r>
            <a:r>
              <a:rPr lang="en-US" sz="1600" dirty="0" err="1" smtClean="0"/>
              <a:t>placemnt</a:t>
            </a:r>
            <a:r>
              <a:rPr lang="en-US" sz="1600" dirty="0" smtClean="0"/>
              <a:t> completion</a:t>
            </a:r>
            <a:r>
              <a:rPr lang="en-US" sz="1600" dirty="0" smtClean="0"/>
              <a:t>.</a:t>
            </a:r>
          </a:p>
          <a:p>
            <a:endParaRPr lang="en-US" sz="1600" dirty="0"/>
          </a:p>
          <a:p>
            <a:r>
              <a:rPr lang="en-US" sz="1600" dirty="0" smtClean="0"/>
              <a:t>At day 0, the </a:t>
            </a:r>
            <a:r>
              <a:rPr lang="en-US" sz="1600" dirty="0" smtClean="0"/>
              <a:t>initial detectable volume of </a:t>
            </a:r>
            <a:r>
              <a:rPr lang="en-US" sz="1600" dirty="0" smtClean="0"/>
              <a:t>placed material </a:t>
            </a:r>
            <a:r>
              <a:rPr lang="en-US" sz="1600" dirty="0" smtClean="0"/>
              <a:t>along</a:t>
            </a:r>
            <a:r>
              <a:rPr lang="en-US" sz="1600" dirty="0" smtClean="0"/>
              <a:t> </a:t>
            </a:r>
            <a:r>
              <a:rPr lang="en-US" sz="1600" dirty="0" smtClean="0"/>
              <a:t>the mound </a:t>
            </a:r>
            <a:r>
              <a:rPr lang="en-US" sz="1600" dirty="0" smtClean="0"/>
              <a:t>feature </a:t>
            </a:r>
            <a:r>
              <a:rPr lang="en-US" sz="1600" dirty="0" smtClean="0"/>
              <a:t>was 49,000 CY (2,000 cy of dredged material was dispersed to the surrounding seabed during placement).    By day 7, the detectable mound volume had been reduce to 37,000 cy due to sediment dispersion (12,000 cy dispersed from mound).  </a:t>
            </a:r>
            <a:r>
              <a:rPr lang="en-US" sz="1600" dirty="0"/>
              <a:t>W</a:t>
            </a:r>
            <a:r>
              <a:rPr lang="en-US" sz="1600" dirty="0" smtClean="0"/>
              <a:t>aves were 3-10 </a:t>
            </a:r>
            <a:r>
              <a:rPr lang="en-US" sz="1600" dirty="0" err="1" smtClean="0"/>
              <a:t>ft</a:t>
            </a:r>
            <a:r>
              <a:rPr lang="en-US" sz="1600" dirty="0" smtClean="0"/>
              <a:t> high, 6-10 sec, and S-NW.</a:t>
            </a:r>
          </a:p>
          <a:p>
            <a:endParaRPr lang="en-US" sz="1600" dirty="0"/>
          </a:p>
          <a:p>
            <a:r>
              <a:rPr lang="en-US" sz="1600" dirty="0" smtClean="0"/>
              <a:t>At</a:t>
            </a:r>
            <a:r>
              <a:rPr lang="en-US" sz="1600" dirty="0" smtClean="0"/>
              <a:t> </a:t>
            </a:r>
            <a:r>
              <a:rPr lang="en-US" sz="1600" dirty="0" smtClean="0"/>
              <a:t>day 22, </a:t>
            </a:r>
            <a:r>
              <a:rPr lang="en-US" sz="1600" dirty="0" smtClean="0"/>
              <a:t>9,000 </a:t>
            </a:r>
            <a:r>
              <a:rPr lang="en-US" sz="1600" dirty="0" smtClean="0"/>
              <a:t>cy of sediment had been re-deposited </a:t>
            </a:r>
            <a:r>
              <a:rPr lang="en-US" sz="1600" dirty="0" smtClean="0"/>
              <a:t>onto </a:t>
            </a:r>
            <a:r>
              <a:rPr lang="en-US" sz="1600" dirty="0" smtClean="0"/>
              <a:t>the mound area by waves and currents stirring sediment on Peacock Spit </a:t>
            </a:r>
            <a:r>
              <a:rPr lang="en-US" sz="1600" dirty="0"/>
              <a:t>(waves were </a:t>
            </a:r>
            <a:r>
              <a:rPr lang="en-US" sz="1600" dirty="0" smtClean="0"/>
              <a:t>3-12 </a:t>
            </a:r>
            <a:r>
              <a:rPr lang="en-US" sz="1600" dirty="0" err="1"/>
              <a:t>ft</a:t>
            </a:r>
            <a:r>
              <a:rPr lang="en-US" sz="1600" dirty="0"/>
              <a:t> high, </a:t>
            </a:r>
            <a:r>
              <a:rPr lang="en-US" sz="1600" dirty="0" smtClean="0"/>
              <a:t>6-18 </a:t>
            </a:r>
            <a:r>
              <a:rPr lang="en-US" sz="1600" dirty="0"/>
              <a:t>sec, and S-NW</a:t>
            </a:r>
            <a:r>
              <a:rPr lang="en-US" sz="1600" dirty="0" smtClean="0"/>
              <a:t>).</a:t>
            </a:r>
          </a:p>
          <a:p>
            <a:endParaRPr lang="en-US" sz="1600" dirty="0"/>
          </a:p>
          <a:p>
            <a:r>
              <a:rPr lang="en-US" sz="1600" dirty="0" smtClean="0"/>
              <a:t>By day 60, the mound volume had been reduced to 17,000 </a:t>
            </a:r>
            <a:r>
              <a:rPr lang="en-US" sz="1600" dirty="0" smtClean="0"/>
              <a:t>CY (loss of 32,000 cy since day 0).  </a:t>
            </a:r>
            <a:r>
              <a:rPr lang="en-US" sz="1600" dirty="0" smtClean="0"/>
              <a:t>Max mound height was 1 ft. </a:t>
            </a:r>
            <a:endParaRPr lang="en-US" sz="1600" dirty="0"/>
          </a:p>
        </p:txBody>
      </p:sp>
    </p:spTree>
    <p:extLst>
      <p:ext uri="{BB962C8B-B14F-4D97-AF65-F5344CB8AC3E}">
        <p14:creationId xmlns:p14="http://schemas.microsoft.com/office/powerpoint/2010/main" val="74990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173" t="12037" r="1239" b="2712"/>
          <a:stretch/>
        </p:blipFill>
        <p:spPr>
          <a:xfrm>
            <a:off x="226711" y="98241"/>
            <a:ext cx="2822313" cy="2497177"/>
          </a:xfrm>
          <a:prstGeom prst="rect">
            <a:avLst/>
          </a:prstGeom>
          <a:ln>
            <a:solidFill>
              <a:schemeClr val="tx1"/>
            </a:solidFill>
          </a:ln>
        </p:spPr>
      </p:pic>
      <p:pic>
        <p:nvPicPr>
          <p:cNvPr id="3" name="Picture 2"/>
          <p:cNvPicPr>
            <a:picLocks noChangeAspect="1"/>
          </p:cNvPicPr>
          <p:nvPr/>
        </p:nvPicPr>
        <p:blipFill rotWithShape="1">
          <a:blip r:embed="rId3"/>
          <a:srcRect l="29091" t="11923" r="808" b="2762"/>
          <a:stretch/>
        </p:blipFill>
        <p:spPr>
          <a:xfrm>
            <a:off x="3233239" y="98242"/>
            <a:ext cx="2853525" cy="2508142"/>
          </a:xfrm>
          <a:prstGeom prst="rect">
            <a:avLst/>
          </a:prstGeom>
          <a:ln>
            <a:solidFill>
              <a:schemeClr val="tx1"/>
            </a:solidFill>
          </a:ln>
        </p:spPr>
      </p:pic>
      <p:pic>
        <p:nvPicPr>
          <p:cNvPr id="6" name="Picture 5"/>
          <p:cNvPicPr>
            <a:picLocks noChangeAspect="1"/>
          </p:cNvPicPr>
          <p:nvPr/>
        </p:nvPicPr>
        <p:blipFill rotWithShape="1">
          <a:blip r:embed="rId4"/>
          <a:srcRect l="28990" t="11784" r="808" b="2622"/>
          <a:stretch/>
        </p:blipFill>
        <p:spPr>
          <a:xfrm>
            <a:off x="6322458" y="110837"/>
            <a:ext cx="2821542" cy="2484581"/>
          </a:xfrm>
          <a:prstGeom prst="rect">
            <a:avLst/>
          </a:prstGeom>
          <a:ln>
            <a:solidFill>
              <a:schemeClr val="tx1"/>
            </a:solidFill>
          </a:ln>
        </p:spPr>
      </p:pic>
      <p:pic>
        <p:nvPicPr>
          <p:cNvPr id="7" name="Picture 6"/>
          <p:cNvPicPr>
            <a:picLocks noChangeAspect="1"/>
          </p:cNvPicPr>
          <p:nvPr/>
        </p:nvPicPr>
        <p:blipFill rotWithShape="1">
          <a:blip r:embed="rId5"/>
          <a:srcRect l="29091" t="11784" r="606" b="2902"/>
          <a:stretch/>
        </p:blipFill>
        <p:spPr>
          <a:xfrm>
            <a:off x="3282907" y="2804342"/>
            <a:ext cx="2803857" cy="2457402"/>
          </a:xfrm>
          <a:prstGeom prst="rect">
            <a:avLst/>
          </a:prstGeom>
          <a:ln>
            <a:solidFill>
              <a:schemeClr val="tx1"/>
            </a:solidFill>
          </a:ln>
        </p:spPr>
      </p:pic>
      <p:pic>
        <p:nvPicPr>
          <p:cNvPr id="8" name="Picture 7"/>
          <p:cNvPicPr>
            <a:picLocks noChangeAspect="1"/>
          </p:cNvPicPr>
          <p:nvPr/>
        </p:nvPicPr>
        <p:blipFill rotWithShape="1">
          <a:blip r:embed="rId6"/>
          <a:srcRect l="29091" t="12484" r="1010" b="2902"/>
          <a:stretch/>
        </p:blipFill>
        <p:spPr>
          <a:xfrm>
            <a:off x="6322458" y="2804342"/>
            <a:ext cx="2782501" cy="2432678"/>
          </a:xfrm>
          <a:prstGeom prst="rect">
            <a:avLst/>
          </a:prstGeom>
          <a:ln>
            <a:solidFill>
              <a:schemeClr val="tx1"/>
            </a:solidFill>
          </a:ln>
        </p:spPr>
      </p:pic>
      <p:sp>
        <p:nvSpPr>
          <p:cNvPr id="9" name="TextBox 8"/>
          <p:cNvSpPr txBox="1"/>
          <p:nvPr/>
        </p:nvSpPr>
        <p:spPr>
          <a:xfrm>
            <a:off x="720436" y="2253673"/>
            <a:ext cx="1415387" cy="369332"/>
          </a:xfrm>
          <a:prstGeom prst="rect">
            <a:avLst/>
          </a:prstGeom>
          <a:noFill/>
        </p:spPr>
        <p:txBody>
          <a:bodyPr wrap="none" rtlCol="0">
            <a:spAutoFit/>
          </a:bodyPr>
          <a:lstStyle/>
          <a:p>
            <a:r>
              <a:rPr lang="en-US" dirty="0" smtClean="0"/>
              <a:t>20 AUG 2018</a:t>
            </a:r>
            <a:endParaRPr lang="en-US" dirty="0"/>
          </a:p>
        </p:txBody>
      </p:sp>
      <p:sp>
        <p:nvSpPr>
          <p:cNvPr id="10" name="TextBox 9"/>
          <p:cNvSpPr txBox="1"/>
          <p:nvPr/>
        </p:nvSpPr>
        <p:spPr>
          <a:xfrm>
            <a:off x="3438746" y="2226086"/>
            <a:ext cx="1329210" cy="369332"/>
          </a:xfrm>
          <a:prstGeom prst="rect">
            <a:avLst/>
          </a:prstGeom>
          <a:noFill/>
        </p:spPr>
        <p:txBody>
          <a:bodyPr wrap="none" rtlCol="0">
            <a:spAutoFit/>
          </a:bodyPr>
          <a:lstStyle/>
          <a:p>
            <a:r>
              <a:rPr lang="en-US" dirty="0" smtClean="0"/>
              <a:t>21 SEP 2018</a:t>
            </a:r>
            <a:endParaRPr lang="en-US" dirty="0"/>
          </a:p>
        </p:txBody>
      </p:sp>
      <p:sp>
        <p:nvSpPr>
          <p:cNvPr id="11" name="TextBox 10"/>
          <p:cNvSpPr txBox="1"/>
          <p:nvPr/>
        </p:nvSpPr>
        <p:spPr>
          <a:xfrm>
            <a:off x="6476486" y="2262970"/>
            <a:ext cx="1329210" cy="369332"/>
          </a:xfrm>
          <a:prstGeom prst="rect">
            <a:avLst/>
          </a:prstGeom>
          <a:noFill/>
        </p:spPr>
        <p:txBody>
          <a:bodyPr wrap="none" rtlCol="0">
            <a:spAutoFit/>
          </a:bodyPr>
          <a:lstStyle/>
          <a:p>
            <a:r>
              <a:rPr lang="en-US" dirty="0" smtClean="0"/>
              <a:t>27 SEP 2018</a:t>
            </a:r>
            <a:endParaRPr lang="en-US" dirty="0"/>
          </a:p>
        </p:txBody>
      </p:sp>
      <p:sp>
        <p:nvSpPr>
          <p:cNvPr id="12" name="TextBox 11"/>
          <p:cNvSpPr txBox="1"/>
          <p:nvPr/>
        </p:nvSpPr>
        <p:spPr>
          <a:xfrm>
            <a:off x="3393339" y="4892412"/>
            <a:ext cx="1381660" cy="369332"/>
          </a:xfrm>
          <a:prstGeom prst="rect">
            <a:avLst/>
          </a:prstGeom>
          <a:noFill/>
        </p:spPr>
        <p:txBody>
          <a:bodyPr wrap="none" rtlCol="0">
            <a:spAutoFit/>
          </a:bodyPr>
          <a:lstStyle/>
          <a:p>
            <a:r>
              <a:rPr lang="en-US" dirty="0" smtClean="0"/>
              <a:t>11 OCT 2018</a:t>
            </a:r>
            <a:endParaRPr lang="en-US" dirty="0"/>
          </a:p>
        </p:txBody>
      </p:sp>
      <p:sp>
        <p:nvSpPr>
          <p:cNvPr id="13" name="TextBox 12"/>
          <p:cNvSpPr txBox="1"/>
          <p:nvPr/>
        </p:nvSpPr>
        <p:spPr>
          <a:xfrm>
            <a:off x="6643764" y="4784435"/>
            <a:ext cx="1422569" cy="369332"/>
          </a:xfrm>
          <a:prstGeom prst="rect">
            <a:avLst/>
          </a:prstGeom>
          <a:noFill/>
        </p:spPr>
        <p:txBody>
          <a:bodyPr wrap="none" rtlCol="0">
            <a:spAutoFit/>
          </a:bodyPr>
          <a:lstStyle/>
          <a:p>
            <a:r>
              <a:rPr lang="en-US" dirty="0" smtClean="0"/>
              <a:t>20 NOV 2018</a:t>
            </a:r>
            <a:endParaRPr lang="en-US" dirty="0"/>
          </a:p>
        </p:txBody>
      </p:sp>
      <p:pic>
        <p:nvPicPr>
          <p:cNvPr id="14" name="Picture 13"/>
          <p:cNvPicPr>
            <a:picLocks noChangeAspect="1"/>
          </p:cNvPicPr>
          <p:nvPr/>
        </p:nvPicPr>
        <p:blipFill rotWithShape="1">
          <a:blip r:embed="rId7"/>
          <a:srcRect l="29192" t="11923" r="1010" b="2901"/>
          <a:stretch/>
        </p:blipFill>
        <p:spPr>
          <a:xfrm>
            <a:off x="226712" y="2804342"/>
            <a:ext cx="2820502" cy="2485797"/>
          </a:xfrm>
          <a:prstGeom prst="rect">
            <a:avLst/>
          </a:prstGeom>
          <a:ln>
            <a:solidFill>
              <a:schemeClr val="tx1"/>
            </a:solidFill>
          </a:ln>
        </p:spPr>
      </p:pic>
      <p:sp>
        <p:nvSpPr>
          <p:cNvPr id="15" name="TextBox 14"/>
          <p:cNvSpPr txBox="1"/>
          <p:nvPr/>
        </p:nvSpPr>
        <p:spPr>
          <a:xfrm>
            <a:off x="355600" y="4920807"/>
            <a:ext cx="1415387" cy="369332"/>
          </a:xfrm>
          <a:prstGeom prst="rect">
            <a:avLst/>
          </a:prstGeom>
          <a:noFill/>
        </p:spPr>
        <p:txBody>
          <a:bodyPr wrap="none" rtlCol="0">
            <a:spAutoFit/>
          </a:bodyPr>
          <a:lstStyle/>
          <a:p>
            <a:r>
              <a:rPr lang="en-US" dirty="0" smtClean="0"/>
              <a:t>20 AUG 2018</a:t>
            </a:r>
            <a:endParaRPr lang="en-US" dirty="0"/>
          </a:p>
        </p:txBody>
      </p:sp>
    </p:spTree>
    <p:extLst>
      <p:ext uri="{BB962C8B-B14F-4D97-AF65-F5344CB8AC3E}">
        <p14:creationId xmlns:p14="http://schemas.microsoft.com/office/powerpoint/2010/main" val="3261512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698" t="11784" r="908" b="2762"/>
          <a:stretch/>
        </p:blipFill>
        <p:spPr>
          <a:xfrm>
            <a:off x="387928" y="249382"/>
            <a:ext cx="3565124" cy="3170728"/>
          </a:xfrm>
          <a:prstGeom prst="rect">
            <a:avLst/>
          </a:prstGeom>
          <a:ln>
            <a:solidFill>
              <a:schemeClr val="tx1"/>
            </a:solidFill>
          </a:ln>
        </p:spPr>
      </p:pic>
      <p:sp>
        <p:nvSpPr>
          <p:cNvPr id="3" name="TextBox 2"/>
          <p:cNvSpPr txBox="1"/>
          <p:nvPr/>
        </p:nvSpPr>
        <p:spPr>
          <a:xfrm>
            <a:off x="549304" y="3050778"/>
            <a:ext cx="2760307" cy="369332"/>
          </a:xfrm>
          <a:prstGeom prst="rect">
            <a:avLst/>
          </a:prstGeom>
          <a:noFill/>
        </p:spPr>
        <p:txBody>
          <a:bodyPr wrap="none" rtlCol="0">
            <a:spAutoFit/>
          </a:bodyPr>
          <a:lstStyle/>
          <a:p>
            <a:r>
              <a:rPr lang="en-US" dirty="0" smtClean="0"/>
              <a:t>20 AUG-21 SEP 2018   1.7 </a:t>
            </a:r>
            <a:r>
              <a:rPr lang="en-US" dirty="0" err="1" smtClean="0"/>
              <a:t>ft</a:t>
            </a:r>
            <a:endParaRPr lang="en-US" dirty="0"/>
          </a:p>
        </p:txBody>
      </p:sp>
      <p:pic>
        <p:nvPicPr>
          <p:cNvPr id="4" name="Picture 3"/>
          <p:cNvPicPr>
            <a:picLocks noChangeAspect="1"/>
          </p:cNvPicPr>
          <p:nvPr/>
        </p:nvPicPr>
        <p:blipFill rotWithShape="1">
          <a:blip r:embed="rId3"/>
          <a:srcRect l="29192" t="11923" r="909" b="2622"/>
          <a:stretch/>
        </p:blipFill>
        <p:spPr>
          <a:xfrm>
            <a:off x="4747491" y="227192"/>
            <a:ext cx="3616203" cy="3192918"/>
          </a:xfrm>
          <a:prstGeom prst="rect">
            <a:avLst/>
          </a:prstGeom>
          <a:ln>
            <a:solidFill>
              <a:schemeClr val="tx1"/>
            </a:solidFill>
          </a:ln>
        </p:spPr>
      </p:pic>
      <p:sp>
        <p:nvSpPr>
          <p:cNvPr id="5" name="TextBox 4"/>
          <p:cNvSpPr txBox="1"/>
          <p:nvPr/>
        </p:nvSpPr>
        <p:spPr>
          <a:xfrm>
            <a:off x="4862945" y="3050778"/>
            <a:ext cx="2760307" cy="369332"/>
          </a:xfrm>
          <a:prstGeom prst="rect">
            <a:avLst/>
          </a:prstGeom>
          <a:noFill/>
        </p:spPr>
        <p:txBody>
          <a:bodyPr wrap="none" rtlCol="0">
            <a:spAutoFit/>
          </a:bodyPr>
          <a:lstStyle/>
          <a:p>
            <a:r>
              <a:rPr lang="en-US" dirty="0" smtClean="0"/>
              <a:t>20 AUG-27 SEP 2018   1.5 </a:t>
            </a:r>
            <a:r>
              <a:rPr lang="en-US" dirty="0" err="1" smtClean="0"/>
              <a:t>ft</a:t>
            </a:r>
            <a:endParaRPr lang="en-US" dirty="0"/>
          </a:p>
        </p:txBody>
      </p:sp>
      <p:pic>
        <p:nvPicPr>
          <p:cNvPr id="6" name="Picture 5"/>
          <p:cNvPicPr>
            <a:picLocks noChangeAspect="1"/>
          </p:cNvPicPr>
          <p:nvPr/>
        </p:nvPicPr>
        <p:blipFill rotWithShape="1">
          <a:blip r:embed="rId4"/>
          <a:srcRect l="29192" t="11784" r="909" b="2902"/>
          <a:stretch/>
        </p:blipFill>
        <p:spPr>
          <a:xfrm>
            <a:off x="387928" y="3509819"/>
            <a:ext cx="3565124" cy="3142666"/>
          </a:xfrm>
          <a:prstGeom prst="rect">
            <a:avLst/>
          </a:prstGeom>
          <a:ln>
            <a:solidFill>
              <a:schemeClr val="tx1"/>
            </a:solidFill>
          </a:ln>
        </p:spPr>
      </p:pic>
      <p:sp>
        <p:nvSpPr>
          <p:cNvPr id="7" name="TextBox 6"/>
          <p:cNvSpPr txBox="1"/>
          <p:nvPr/>
        </p:nvSpPr>
        <p:spPr>
          <a:xfrm>
            <a:off x="415207" y="6225432"/>
            <a:ext cx="2805192" cy="369332"/>
          </a:xfrm>
          <a:prstGeom prst="rect">
            <a:avLst/>
          </a:prstGeom>
          <a:noFill/>
        </p:spPr>
        <p:txBody>
          <a:bodyPr wrap="none" rtlCol="0">
            <a:spAutoFit/>
          </a:bodyPr>
          <a:lstStyle/>
          <a:p>
            <a:r>
              <a:rPr lang="en-US" dirty="0" smtClean="0"/>
              <a:t>20 AUG-11 OCT 2018   1.5 </a:t>
            </a:r>
            <a:r>
              <a:rPr lang="en-US" dirty="0" err="1" smtClean="0"/>
              <a:t>ft</a:t>
            </a:r>
            <a:endParaRPr lang="en-US" dirty="0"/>
          </a:p>
        </p:txBody>
      </p:sp>
      <p:pic>
        <p:nvPicPr>
          <p:cNvPr id="8" name="Picture 7"/>
          <p:cNvPicPr>
            <a:picLocks noChangeAspect="1"/>
          </p:cNvPicPr>
          <p:nvPr/>
        </p:nvPicPr>
        <p:blipFill rotWithShape="1">
          <a:blip r:embed="rId5"/>
          <a:srcRect l="29293" t="12483" r="1010" b="2903"/>
          <a:stretch/>
        </p:blipFill>
        <p:spPr>
          <a:xfrm>
            <a:off x="4747491" y="3509819"/>
            <a:ext cx="3616203" cy="3170728"/>
          </a:xfrm>
          <a:prstGeom prst="rect">
            <a:avLst/>
          </a:prstGeom>
          <a:ln>
            <a:solidFill>
              <a:schemeClr val="tx1"/>
            </a:solidFill>
          </a:ln>
        </p:spPr>
      </p:pic>
      <p:sp>
        <p:nvSpPr>
          <p:cNvPr id="9" name="TextBox 8"/>
          <p:cNvSpPr txBox="1"/>
          <p:nvPr/>
        </p:nvSpPr>
        <p:spPr>
          <a:xfrm>
            <a:off x="4862945" y="6243696"/>
            <a:ext cx="2853666" cy="369332"/>
          </a:xfrm>
          <a:prstGeom prst="rect">
            <a:avLst/>
          </a:prstGeom>
          <a:noFill/>
        </p:spPr>
        <p:txBody>
          <a:bodyPr wrap="none" rtlCol="0">
            <a:spAutoFit/>
          </a:bodyPr>
          <a:lstStyle/>
          <a:p>
            <a:r>
              <a:rPr lang="en-US" dirty="0" smtClean="0"/>
              <a:t>20 AUG-20 NOV 2018   1.0 </a:t>
            </a:r>
            <a:r>
              <a:rPr lang="en-US" dirty="0" err="1" smtClean="0"/>
              <a:t>ft</a:t>
            </a:r>
            <a:endParaRPr lang="en-US" dirty="0"/>
          </a:p>
        </p:txBody>
      </p:sp>
      <p:sp>
        <p:nvSpPr>
          <p:cNvPr id="10" name="TextBox 9"/>
          <p:cNvSpPr txBox="1"/>
          <p:nvPr/>
        </p:nvSpPr>
        <p:spPr>
          <a:xfrm>
            <a:off x="6289778" y="3777673"/>
            <a:ext cx="1829668" cy="646331"/>
          </a:xfrm>
          <a:prstGeom prst="rect">
            <a:avLst/>
          </a:prstGeom>
          <a:noFill/>
        </p:spPr>
        <p:txBody>
          <a:bodyPr wrap="none" rtlCol="0">
            <a:spAutoFit/>
          </a:bodyPr>
          <a:lstStyle/>
          <a:p>
            <a:r>
              <a:rPr lang="en-US" dirty="0" smtClean="0"/>
              <a:t>17 </a:t>
            </a:r>
            <a:r>
              <a:rPr lang="en-US" dirty="0" err="1" smtClean="0"/>
              <a:t>Kcy</a:t>
            </a:r>
            <a:r>
              <a:rPr lang="en-US" dirty="0" smtClean="0"/>
              <a:t> on Seabed</a:t>
            </a:r>
          </a:p>
          <a:p>
            <a:r>
              <a:rPr lang="en-US" dirty="0"/>
              <a:t> </a:t>
            </a:r>
            <a:r>
              <a:rPr lang="en-US" dirty="0" smtClean="0"/>
              <a:t>  32 </a:t>
            </a:r>
            <a:r>
              <a:rPr lang="en-US" dirty="0" err="1" smtClean="0"/>
              <a:t>Kcy</a:t>
            </a:r>
            <a:r>
              <a:rPr lang="en-US" dirty="0" smtClean="0"/>
              <a:t> eroded </a:t>
            </a:r>
            <a:endParaRPr lang="en-US" dirty="0"/>
          </a:p>
        </p:txBody>
      </p:sp>
      <p:sp>
        <p:nvSpPr>
          <p:cNvPr id="11" name="TextBox 10"/>
          <p:cNvSpPr txBox="1"/>
          <p:nvPr/>
        </p:nvSpPr>
        <p:spPr>
          <a:xfrm>
            <a:off x="1817803" y="531091"/>
            <a:ext cx="1829668" cy="369332"/>
          </a:xfrm>
          <a:prstGeom prst="rect">
            <a:avLst/>
          </a:prstGeom>
          <a:noFill/>
        </p:spPr>
        <p:txBody>
          <a:bodyPr wrap="none" rtlCol="0">
            <a:spAutoFit/>
          </a:bodyPr>
          <a:lstStyle/>
          <a:p>
            <a:r>
              <a:rPr lang="en-US" dirty="0" smtClean="0"/>
              <a:t>49 </a:t>
            </a:r>
            <a:r>
              <a:rPr lang="en-US" dirty="0" err="1" smtClean="0"/>
              <a:t>Kcy</a:t>
            </a:r>
            <a:r>
              <a:rPr lang="en-US" dirty="0" smtClean="0"/>
              <a:t> on Seabed</a:t>
            </a:r>
            <a:endParaRPr lang="en-US" dirty="0"/>
          </a:p>
        </p:txBody>
      </p:sp>
    </p:spTree>
    <p:extLst>
      <p:ext uri="{BB962C8B-B14F-4D97-AF65-F5344CB8AC3E}">
        <p14:creationId xmlns:p14="http://schemas.microsoft.com/office/powerpoint/2010/main" val="4256878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190" t="16349" r="19762" b="5556"/>
          <a:stretch/>
        </p:blipFill>
        <p:spPr>
          <a:xfrm>
            <a:off x="0" y="0"/>
            <a:ext cx="9144000" cy="6802696"/>
          </a:xfrm>
          <a:prstGeom prst="rect">
            <a:avLst/>
          </a:prstGeom>
        </p:spPr>
      </p:pic>
      <p:pic>
        <p:nvPicPr>
          <p:cNvPr id="3" name="Picture 2"/>
          <p:cNvPicPr>
            <a:picLocks noChangeAspect="1"/>
          </p:cNvPicPr>
          <p:nvPr/>
        </p:nvPicPr>
        <p:blipFill rotWithShape="1">
          <a:blip r:embed="rId3"/>
          <a:srcRect l="21666" t="79841" r="20357" b="4922"/>
          <a:stretch/>
        </p:blipFill>
        <p:spPr>
          <a:xfrm>
            <a:off x="5551715" y="5809417"/>
            <a:ext cx="2895600" cy="428097"/>
          </a:xfrm>
          <a:prstGeom prst="rect">
            <a:avLst/>
          </a:prstGeom>
        </p:spPr>
      </p:pic>
    </p:spTree>
    <p:extLst>
      <p:ext uri="{BB962C8B-B14F-4D97-AF65-F5344CB8AC3E}">
        <p14:creationId xmlns:p14="http://schemas.microsoft.com/office/powerpoint/2010/main" val="2910567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786" t="18042" r="20357" b="6402"/>
          <a:stretch/>
        </p:blipFill>
        <p:spPr>
          <a:xfrm>
            <a:off x="141515" y="97970"/>
            <a:ext cx="8871856" cy="6516982"/>
          </a:xfrm>
          <a:prstGeom prst="rect">
            <a:avLst/>
          </a:prstGeom>
        </p:spPr>
      </p:pic>
      <p:sp>
        <p:nvSpPr>
          <p:cNvPr id="3" name="TextBox 2"/>
          <p:cNvSpPr txBox="1"/>
          <p:nvPr/>
        </p:nvSpPr>
        <p:spPr>
          <a:xfrm>
            <a:off x="2699658" y="849084"/>
            <a:ext cx="5116286" cy="1200329"/>
          </a:xfrm>
          <a:prstGeom prst="rect">
            <a:avLst/>
          </a:prstGeom>
          <a:noFill/>
        </p:spPr>
        <p:txBody>
          <a:bodyPr wrap="square" rtlCol="0">
            <a:spAutoFit/>
          </a:bodyPr>
          <a:lstStyle/>
          <a:p>
            <a:r>
              <a:rPr lang="en-US" b="1" i="1" dirty="0" smtClean="0">
                <a:solidFill>
                  <a:srgbClr val="0000FF"/>
                </a:solidFill>
              </a:rPr>
              <a:t>The Health of Benson Beach appears to be related to how much dredged material we place at SWS.</a:t>
            </a:r>
          </a:p>
          <a:p>
            <a:r>
              <a:rPr lang="en-US" b="1" i="1" dirty="0">
                <a:solidFill>
                  <a:srgbClr val="0000FF"/>
                </a:solidFill>
              </a:rPr>
              <a:t> </a:t>
            </a:r>
            <a:r>
              <a:rPr lang="en-US" b="1" i="1" dirty="0" smtClean="0">
                <a:solidFill>
                  <a:srgbClr val="0000FF"/>
                </a:solidFill>
              </a:rPr>
              <a:t>                     The </a:t>
            </a:r>
            <a:r>
              <a:rPr lang="en-US" b="1" i="1" u="sng" dirty="0" smtClean="0">
                <a:solidFill>
                  <a:srgbClr val="0000FF"/>
                </a:solidFill>
              </a:rPr>
              <a:t>less</a:t>
            </a:r>
            <a:r>
              <a:rPr lang="en-US" b="1" i="1" dirty="0" smtClean="0">
                <a:solidFill>
                  <a:srgbClr val="0000FF"/>
                </a:solidFill>
              </a:rPr>
              <a:t> placed at SWS, the more   </a:t>
            </a:r>
          </a:p>
          <a:p>
            <a:r>
              <a:rPr lang="en-US" b="1" i="1" dirty="0">
                <a:solidFill>
                  <a:srgbClr val="0000FF"/>
                </a:solidFill>
              </a:rPr>
              <a:t> </a:t>
            </a:r>
            <a:r>
              <a:rPr lang="en-US" b="1" i="1" dirty="0" smtClean="0">
                <a:solidFill>
                  <a:srgbClr val="0000FF"/>
                </a:solidFill>
              </a:rPr>
              <a:t>                     erosion occurs along Benson Beach.</a:t>
            </a:r>
            <a:endParaRPr lang="en-US" b="1" i="1" dirty="0">
              <a:solidFill>
                <a:srgbClr val="0000FF"/>
              </a:solidFill>
            </a:endParaRPr>
          </a:p>
        </p:txBody>
      </p:sp>
    </p:spTree>
    <p:extLst>
      <p:ext uri="{BB962C8B-B14F-4D97-AF65-F5344CB8AC3E}">
        <p14:creationId xmlns:p14="http://schemas.microsoft.com/office/powerpoint/2010/main" val="11370132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716D87-7E03-45E0-B0FD-33082A230BB4}" vid="{2FBFD162-1A33-4D3C-9A4E-25AC5DA4971C}"/>
    </a:ext>
  </a:extLst>
</a:theme>
</file>

<file path=docProps/app.xml><?xml version="1.0" encoding="utf-8"?>
<Properties xmlns="http://schemas.openxmlformats.org/officeDocument/2006/extended-properties" xmlns:vt="http://schemas.openxmlformats.org/officeDocument/2006/docPropsVTypes">
  <Template>Office Theme</Template>
  <TotalTime>2531</TotalTime>
  <Words>844</Words>
  <Application>Microsoft Office PowerPoint</Application>
  <PresentationFormat>On-screen Show (4:3)</PresentationFormat>
  <Paragraphs>165</Paragraphs>
  <Slides>25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ＭＳ Ｐゴシック</vt:lpstr>
      <vt:lpstr>Arial</vt:lpstr>
      <vt:lpstr>Calibri</vt:lpstr>
      <vt:lpstr>Calibri Light</vt:lpstr>
      <vt:lpstr>Office Theme</vt:lpstr>
      <vt:lpstr>Title Slide Templates</vt:lpstr>
      <vt:lpstr>Summary of Initial dredged material placement operations at north head site (NHS)  &amp; evaluation of bathymetry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Moritz, Hans R CIV USARMY CENWP (US)</dc:creator>
  <cp:lastModifiedBy>Moritz, Hans R CIV USARMY CENWP (US)</cp:lastModifiedBy>
  <cp:revision>60</cp:revision>
  <dcterms:created xsi:type="dcterms:W3CDTF">2018-12-03T09:23:55Z</dcterms:created>
  <dcterms:modified xsi:type="dcterms:W3CDTF">2018-12-07T10:14:44Z</dcterms:modified>
</cp:coreProperties>
</file>