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3" r:id="rId2"/>
    <p:sldId id="281" r:id="rId3"/>
    <p:sldId id="308" r:id="rId4"/>
    <p:sldId id="289" r:id="rId5"/>
    <p:sldId id="282" r:id="rId6"/>
    <p:sldId id="286" r:id="rId7"/>
    <p:sldId id="287" r:id="rId8"/>
    <p:sldId id="273" r:id="rId9"/>
    <p:sldId id="274" r:id="rId10"/>
    <p:sldId id="278" r:id="rId11"/>
    <p:sldId id="277" r:id="rId12"/>
    <p:sldId id="310" r:id="rId13"/>
    <p:sldId id="307" r:id="rId14"/>
    <p:sldId id="301" r:id="rId15"/>
    <p:sldId id="303" r:id="rId16"/>
    <p:sldId id="304" r:id="rId17"/>
    <p:sldId id="305" r:id="rId18"/>
    <p:sldId id="306" r:id="rId19"/>
    <p:sldId id="294" r:id="rId20"/>
    <p:sldId id="285" r:id="rId21"/>
    <p:sldId id="298" r:id="rId22"/>
    <p:sldId id="299" r:id="rId23"/>
    <p:sldId id="291" r:id="rId24"/>
    <p:sldId id="266" r:id="rId25"/>
    <p:sldId id="272" r:id="rId26"/>
    <p:sldId id="271" r:id="rId27"/>
    <p:sldId id="296" r:id="rId28"/>
    <p:sldId id="261" r:id="rId29"/>
    <p:sldId id="290" r:id="rId30"/>
    <p:sldId id="292" r:id="rId31"/>
    <p:sldId id="295" r:id="rId32"/>
    <p:sldId id="262" r:id="rId33"/>
    <p:sldId id="29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00" autoAdjust="0"/>
    <p:restoredTop sz="94660"/>
  </p:normalViewPr>
  <p:slideViewPr>
    <p:cSldViewPr snapToGrid="0">
      <p:cViewPr>
        <p:scale>
          <a:sx n="87" d="100"/>
          <a:sy n="87" d="100"/>
        </p:scale>
        <p:origin x="9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5D906-0C04-4334-A93B-91B3B1BB289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02B88-A749-498C-A367-28AC471D9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8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Maiandra GD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Maiandra GD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9pPr>
          </a:lstStyle>
          <a:p>
            <a:fld id="{90598DF6-E3D0-4DC4-8829-97CA45F19CEE}" type="slidenum">
              <a:rPr lang="en-US" sz="1200" smtClean="0">
                <a:latin typeface="Times New Roman" pitchFamily="18" charset="0"/>
              </a:rPr>
              <a:pPr/>
              <a:t>23</a:t>
            </a:fld>
            <a:endParaRPr lang="en-US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8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02A2C-C0BC-4AB4-8DEA-B1F4B5BA82E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1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4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4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0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5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3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72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46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9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93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20096-581C-4300-AF35-8B567ECB683E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3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jpeg"/><Relationship Id="rId5" Type="http://schemas.openxmlformats.org/officeDocument/2006/relationships/image" Target="../media/image33.jpg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9.emf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video" Target="../media/media3.wmv"/><Relationship Id="rId7" Type="http://schemas.openxmlformats.org/officeDocument/2006/relationships/image" Target="../media/image2.jpeg"/><Relationship Id="rId12" Type="http://schemas.openxmlformats.org/officeDocument/2006/relationships/image" Target="../media/image48.jpeg"/><Relationship Id="rId2" Type="http://schemas.microsoft.com/office/2007/relationships/media" Target="../media/media3.wmv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5.jpeg"/><Relationship Id="rId11" Type="http://schemas.openxmlformats.org/officeDocument/2006/relationships/image" Target="../media/image47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4.emf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8251" y="743707"/>
            <a:ext cx="7762875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3600" dirty="0">
                <a:latin typeface="Copperplate Gothic Light" panose="020E0507020206020404" pitchFamily="34" charset="0"/>
                <a:ea typeface="Calibri"/>
                <a:cs typeface="Times New Roman"/>
              </a:rPr>
              <a:t>Mouth of the Columbia River</a:t>
            </a:r>
          </a:p>
          <a:p>
            <a:pPr algn="ctr">
              <a:spcAft>
                <a:spcPts val="1000"/>
              </a:spcAft>
            </a:pPr>
            <a:r>
              <a:rPr lang="en-US" sz="3600" dirty="0">
                <a:latin typeface="Copperplate Gothic Light" panose="020E0507020206020404" pitchFamily="34" charset="0"/>
                <a:ea typeface="Calibri"/>
                <a:cs typeface="Times New Roman"/>
              </a:rPr>
              <a:t> </a:t>
            </a:r>
            <a:r>
              <a:rPr lang="en-US" sz="3600" dirty="0">
                <a:latin typeface="Copperplate Gothic Light" panose="020E0507020206020404" pitchFamily="34" charset="0"/>
                <a:ea typeface="Calibri"/>
                <a:cs typeface="Times New Roman"/>
              </a:rPr>
              <a:t>C</a:t>
            </a:r>
            <a:r>
              <a:rPr lang="en-US" sz="3600" dirty="0" smtClean="0">
                <a:latin typeface="Copperplate Gothic Light" panose="020E0507020206020404" pitchFamily="34" charset="0"/>
                <a:ea typeface="Calibri"/>
                <a:cs typeface="Times New Roman"/>
              </a:rPr>
              <a:t>rab Telemetry Study</a:t>
            </a:r>
            <a:endParaRPr lang="en-US" sz="4400" dirty="0">
              <a:latin typeface="Copperplate Gothic Light" panose="020E0507020206020404" pitchFamily="34" charset="0"/>
              <a:ea typeface="Calibri"/>
              <a:cs typeface="Times New Roman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840347" y="2503976"/>
            <a:ext cx="4160520" cy="3329618"/>
            <a:chOff x="7687947" y="2331256"/>
            <a:chExt cx="4160520" cy="3329618"/>
          </a:xfrm>
        </p:grpSpPr>
        <p:grpSp>
          <p:nvGrpSpPr>
            <p:cNvPr id="3" name="Group 2"/>
            <p:cNvGrpSpPr/>
            <p:nvPr/>
          </p:nvGrpSpPr>
          <p:grpSpPr>
            <a:xfrm>
              <a:off x="7687947" y="2331256"/>
              <a:ext cx="4160520" cy="1638366"/>
              <a:chOff x="5401620" y="2228671"/>
              <a:chExt cx="4160520" cy="163836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5401620" y="2228671"/>
                <a:ext cx="4160520" cy="1261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Copperplate Gothic Light" panose="020E0507020206020404" pitchFamily="34" charset="0"/>
                    <a:ea typeface="Calibri"/>
                    <a:cs typeface="Times New Roman"/>
                  </a:rPr>
                  <a:t>Curtis Roegner</a:t>
                </a:r>
              </a:p>
              <a:p>
                <a:pPr algn="ctr"/>
                <a:endParaRPr lang="en-US" sz="2400" dirty="0">
                  <a:latin typeface="Copperplate Gothic Light" panose="020E0507020206020404" pitchFamily="34" charset="0"/>
                  <a:ea typeface="Calibri"/>
                  <a:cs typeface="Times New Roman"/>
                </a:endParaRPr>
              </a:p>
              <a:p>
                <a:pPr algn="ctr"/>
                <a:endParaRPr lang="en-US" sz="2400" dirty="0">
                  <a:latin typeface="Copperplate Gothic Light" panose="020E0507020206020404" pitchFamily="34" charset="0"/>
                  <a:ea typeface="Calibri"/>
                  <a:cs typeface="Times New Roman"/>
                </a:endParaRPr>
              </a:p>
            </p:txBody>
          </p:sp>
          <p:graphicFrame>
            <p:nvGraphicFramePr>
              <p:cNvPr id="7" name="Object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67148565"/>
                  </p:ext>
                </p:extLst>
              </p:nvPr>
            </p:nvGraphicFramePr>
            <p:xfrm>
              <a:off x="6782391" y="2697671"/>
              <a:ext cx="1266940" cy="11693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22" name="Microsoft Imager 1.0 Picture" r:id="rId3" imgW="1047750" imgH="987425" progId="">
                      <p:embed/>
                    </p:oleObj>
                  </mc:Choice>
                  <mc:Fallback>
                    <p:oleObj name="Microsoft Imager 1.0 Picture" r:id="rId3" imgW="1047750" imgH="987425" progId="">
                      <p:embed/>
                      <p:pic>
                        <p:nvPicPr>
                          <p:cNvPr id="7" name="Object 6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82391" y="2697671"/>
                            <a:ext cx="1266940" cy="11693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8535066" y="4029658"/>
              <a:ext cx="2564612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Maiandra GD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9pPr>
            </a:lstStyle>
            <a:p>
              <a:pPr algn="ctr"/>
              <a:r>
                <a:rPr lang="en-US" sz="2000" dirty="0" smtClean="0">
                  <a:latin typeface="Copperplate Gothic Light" panose="020E0507020206020404" pitchFamily="34" charset="0"/>
                  <a:ea typeface="Calibri"/>
                  <a:cs typeface="Times New Roman"/>
                </a:rPr>
                <a:t>MCR Program</a:t>
              </a:r>
            </a:p>
            <a:p>
              <a:pPr algn="ctr"/>
              <a:r>
                <a:rPr lang="en-US" sz="2000" dirty="0" smtClean="0">
                  <a:latin typeface="Copperplate Gothic Light" panose="020E0507020206020404" pitchFamily="34" charset="0"/>
                  <a:ea typeface="Calibri"/>
                  <a:cs typeface="Times New Roman"/>
                </a:rPr>
                <a:t>Meeting</a:t>
              </a:r>
            </a:p>
            <a:p>
              <a:pPr algn="ctr"/>
              <a:r>
                <a:rPr lang="en-US" sz="2000" dirty="0" smtClean="0">
                  <a:latin typeface="Copperplate Gothic Light" panose="020E0507020206020404" pitchFamily="34" charset="0"/>
                  <a:ea typeface="Calibri"/>
                  <a:cs typeface="Times New Roman"/>
                </a:rPr>
                <a:t>~</a:t>
              </a:r>
            </a:p>
            <a:p>
              <a:pPr algn="ctr"/>
              <a:r>
                <a:rPr lang="en-US" sz="2000" dirty="0" smtClean="0">
                  <a:latin typeface="Copperplate Gothic Light" panose="020E0507020206020404" pitchFamily="34" charset="0"/>
                  <a:ea typeface="Calibri"/>
                  <a:cs typeface="Times New Roman"/>
                </a:rPr>
                <a:t>Astoria, OR</a:t>
              </a:r>
            </a:p>
            <a:p>
              <a:pPr algn="ctr"/>
              <a:r>
                <a:rPr lang="en-US" sz="2000" dirty="0" smtClean="0">
                  <a:latin typeface="Copperplate Gothic Light" panose="020E0507020206020404" pitchFamily="34" charset="0"/>
                  <a:ea typeface="Calibri"/>
                  <a:cs typeface="Times New Roman"/>
                </a:rPr>
                <a:t>7 December 2018</a:t>
              </a:r>
              <a:endParaRPr lang="en-US" sz="2000" dirty="0">
                <a:latin typeface="Copperplate Gothic Light" panose="020E0507020206020404" pitchFamily="34" charset="0"/>
                <a:ea typeface="Calibri"/>
                <a:cs typeface="Times New Roman"/>
              </a:endParaRPr>
            </a:p>
          </p:txBody>
        </p:sp>
      </p:grpSp>
      <p:pic>
        <p:nvPicPr>
          <p:cNvPr id="9" name="Picture 3" descr="C:\Users\Stephanie\Pictures\Summer 2014\IMG_798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4849" b="16121"/>
          <a:stretch/>
        </p:blipFill>
        <p:spPr bwMode="auto">
          <a:xfrm>
            <a:off x="848868" y="2158868"/>
            <a:ext cx="6416605" cy="420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30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4937" y="176017"/>
            <a:ext cx="108291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2018 OPTIONS: 10-14 additional receivers (32)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smtClean="0"/>
              <a:t>Repeat SJS experiments w/ increased gates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</a:rPr>
              <a:t>Mound experiment at NHS: cumulative impact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smtClean="0"/>
              <a:t>Small impact array at SJS and increased gates N &amp; S</a:t>
            </a:r>
            <a:endParaRPr lang="en-US" sz="3600" b="1" dirty="0"/>
          </a:p>
        </p:txBody>
      </p:sp>
      <p:grpSp>
        <p:nvGrpSpPr>
          <p:cNvPr id="154" name="Group 153"/>
          <p:cNvGrpSpPr/>
          <p:nvPr/>
        </p:nvGrpSpPr>
        <p:grpSpPr>
          <a:xfrm>
            <a:off x="577516" y="2915653"/>
            <a:ext cx="3368842" cy="3549316"/>
            <a:chOff x="577516" y="2915653"/>
            <a:chExt cx="3368842" cy="3549316"/>
          </a:xfrm>
        </p:grpSpPr>
        <p:sp>
          <p:nvSpPr>
            <p:cNvPr id="151" name="Rectangle 150"/>
            <p:cNvSpPr/>
            <p:nvPr/>
          </p:nvSpPr>
          <p:spPr>
            <a:xfrm>
              <a:off x="577516" y="2915653"/>
              <a:ext cx="3368842" cy="354931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11821" y="3048828"/>
              <a:ext cx="3108960" cy="3200400"/>
              <a:chOff x="1129180" y="3457903"/>
              <a:chExt cx="2044945" cy="264860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601384" y="3457903"/>
                <a:ext cx="1572741" cy="2648607"/>
                <a:chOff x="1601384" y="3457903"/>
                <a:chExt cx="1572741" cy="2648607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2017987" y="3457903"/>
                  <a:ext cx="1156138" cy="2648607"/>
                </a:xfrm>
                <a:custGeom>
                  <a:avLst/>
                  <a:gdLst>
                    <a:gd name="connsiteX0" fmla="*/ 0 w 1681655"/>
                    <a:gd name="connsiteY0" fmla="*/ 10511 h 2648607"/>
                    <a:gd name="connsiteX1" fmla="*/ 536028 w 1681655"/>
                    <a:gd name="connsiteY1" fmla="*/ 10511 h 2648607"/>
                    <a:gd name="connsiteX2" fmla="*/ 525517 w 1681655"/>
                    <a:gd name="connsiteY2" fmla="*/ 1114097 h 2648607"/>
                    <a:gd name="connsiteX3" fmla="*/ 1566041 w 1681655"/>
                    <a:gd name="connsiteY3" fmla="*/ 1093076 h 2648607"/>
                    <a:gd name="connsiteX4" fmla="*/ 1555531 w 1681655"/>
                    <a:gd name="connsiteY4" fmla="*/ 1639614 h 2648607"/>
                    <a:gd name="connsiteX5" fmla="*/ 578069 w 1681655"/>
                    <a:gd name="connsiteY5" fmla="*/ 1629104 h 2648607"/>
                    <a:gd name="connsiteX6" fmla="*/ 588579 w 1681655"/>
                    <a:gd name="connsiteY6" fmla="*/ 2638097 h 2648607"/>
                    <a:gd name="connsiteX7" fmla="*/ 1671145 w 1681655"/>
                    <a:gd name="connsiteY7" fmla="*/ 2648607 h 2648607"/>
                    <a:gd name="connsiteX8" fmla="*/ 1681655 w 1681655"/>
                    <a:gd name="connsiteY8" fmla="*/ 0 h 2648607"/>
                    <a:gd name="connsiteX9" fmla="*/ 578069 w 1681655"/>
                    <a:gd name="connsiteY9" fmla="*/ 0 h 2648607"/>
                    <a:gd name="connsiteX0" fmla="*/ 0 w 1681655"/>
                    <a:gd name="connsiteY0" fmla="*/ 10511 h 2648607"/>
                    <a:gd name="connsiteX1" fmla="*/ 536028 w 1681655"/>
                    <a:gd name="connsiteY1" fmla="*/ 10511 h 2648607"/>
                    <a:gd name="connsiteX2" fmla="*/ 525517 w 1681655"/>
                    <a:gd name="connsiteY2" fmla="*/ 1082566 h 2648607"/>
                    <a:gd name="connsiteX3" fmla="*/ 1566041 w 1681655"/>
                    <a:gd name="connsiteY3" fmla="*/ 1093076 h 2648607"/>
                    <a:gd name="connsiteX4" fmla="*/ 1555531 w 1681655"/>
                    <a:gd name="connsiteY4" fmla="*/ 1639614 h 2648607"/>
                    <a:gd name="connsiteX5" fmla="*/ 578069 w 1681655"/>
                    <a:gd name="connsiteY5" fmla="*/ 1629104 h 2648607"/>
                    <a:gd name="connsiteX6" fmla="*/ 588579 w 1681655"/>
                    <a:gd name="connsiteY6" fmla="*/ 2638097 h 2648607"/>
                    <a:gd name="connsiteX7" fmla="*/ 1671145 w 1681655"/>
                    <a:gd name="connsiteY7" fmla="*/ 2648607 h 2648607"/>
                    <a:gd name="connsiteX8" fmla="*/ 1681655 w 1681655"/>
                    <a:gd name="connsiteY8" fmla="*/ 0 h 2648607"/>
                    <a:gd name="connsiteX9" fmla="*/ 578069 w 1681655"/>
                    <a:gd name="connsiteY9" fmla="*/ 0 h 2648607"/>
                    <a:gd name="connsiteX0" fmla="*/ 10511 w 1156138"/>
                    <a:gd name="connsiteY0" fmla="*/ 10511 h 2648607"/>
                    <a:gd name="connsiteX1" fmla="*/ 0 w 1156138"/>
                    <a:gd name="connsiteY1" fmla="*/ 1082566 h 2648607"/>
                    <a:gd name="connsiteX2" fmla="*/ 1040524 w 1156138"/>
                    <a:gd name="connsiteY2" fmla="*/ 1093076 h 2648607"/>
                    <a:gd name="connsiteX3" fmla="*/ 1030014 w 1156138"/>
                    <a:gd name="connsiteY3" fmla="*/ 1639614 h 2648607"/>
                    <a:gd name="connsiteX4" fmla="*/ 52552 w 1156138"/>
                    <a:gd name="connsiteY4" fmla="*/ 1629104 h 2648607"/>
                    <a:gd name="connsiteX5" fmla="*/ 63062 w 1156138"/>
                    <a:gd name="connsiteY5" fmla="*/ 2638097 h 2648607"/>
                    <a:gd name="connsiteX6" fmla="*/ 1145628 w 1156138"/>
                    <a:gd name="connsiteY6" fmla="*/ 2648607 h 2648607"/>
                    <a:gd name="connsiteX7" fmla="*/ 1156138 w 1156138"/>
                    <a:gd name="connsiteY7" fmla="*/ 0 h 2648607"/>
                    <a:gd name="connsiteX8" fmla="*/ 52552 w 1156138"/>
                    <a:gd name="connsiteY8" fmla="*/ 0 h 2648607"/>
                    <a:gd name="connsiteX0" fmla="*/ 10511 w 1156138"/>
                    <a:gd name="connsiteY0" fmla="*/ 10511 h 2648607"/>
                    <a:gd name="connsiteX1" fmla="*/ 0 w 1156138"/>
                    <a:gd name="connsiteY1" fmla="*/ 1082566 h 2648607"/>
                    <a:gd name="connsiteX2" fmla="*/ 1040524 w 1156138"/>
                    <a:gd name="connsiteY2" fmla="*/ 1093076 h 2648607"/>
                    <a:gd name="connsiteX3" fmla="*/ 1030014 w 1156138"/>
                    <a:gd name="connsiteY3" fmla="*/ 1639614 h 2648607"/>
                    <a:gd name="connsiteX4" fmla="*/ 52552 w 1156138"/>
                    <a:gd name="connsiteY4" fmla="*/ 1629104 h 2648607"/>
                    <a:gd name="connsiteX5" fmla="*/ 63062 w 1156138"/>
                    <a:gd name="connsiteY5" fmla="*/ 2638097 h 2648607"/>
                    <a:gd name="connsiteX6" fmla="*/ 1145628 w 1156138"/>
                    <a:gd name="connsiteY6" fmla="*/ 2648607 h 2648607"/>
                    <a:gd name="connsiteX7" fmla="*/ 1156138 w 1156138"/>
                    <a:gd name="connsiteY7" fmla="*/ 0 h 2648607"/>
                    <a:gd name="connsiteX8" fmla="*/ 31532 w 1156138"/>
                    <a:gd name="connsiteY8" fmla="*/ 0 h 264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56138" h="2648607">
                      <a:moveTo>
                        <a:pt x="10511" y="10511"/>
                      </a:moveTo>
                      <a:lnTo>
                        <a:pt x="0" y="1082566"/>
                      </a:lnTo>
                      <a:lnTo>
                        <a:pt x="1040524" y="1093076"/>
                      </a:lnTo>
                      <a:lnTo>
                        <a:pt x="1030014" y="1639614"/>
                      </a:lnTo>
                      <a:lnTo>
                        <a:pt x="52552" y="1629104"/>
                      </a:lnTo>
                      <a:lnTo>
                        <a:pt x="63062" y="2638097"/>
                      </a:lnTo>
                      <a:lnTo>
                        <a:pt x="1145628" y="2648607"/>
                      </a:lnTo>
                      <a:cubicBezTo>
                        <a:pt x="1149131" y="1765738"/>
                        <a:pt x="1152635" y="882869"/>
                        <a:pt x="1156138" y="0"/>
                      </a:cubicBezTo>
                      <a:lnTo>
                        <a:pt x="31532" y="0"/>
                      </a:ln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Straight Connector 50"/>
                <p:cNvCxnSpPr>
                  <a:stCxn id="50" idx="1"/>
                </p:cNvCxnSpPr>
                <p:nvPr/>
              </p:nvCxnSpPr>
              <p:spPr>
                <a:xfrm flipH="1" flipV="1">
                  <a:off x="1601384" y="4534097"/>
                  <a:ext cx="416603" cy="6372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H="1" flipV="1">
                  <a:off x="1649552" y="5084474"/>
                  <a:ext cx="416603" cy="6372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1487676" y="3531258"/>
                <a:ext cx="470624" cy="56853"/>
                <a:chOff x="4420389" y="3682868"/>
                <a:chExt cx="470624" cy="56853"/>
              </a:xfrm>
              <a:solidFill>
                <a:schemeClr val="accent2"/>
              </a:solidFill>
            </p:grpSpPr>
            <p:sp>
              <p:nvSpPr>
                <p:cNvPr id="46" name="Isosceles Triangle 45"/>
                <p:cNvSpPr/>
                <p:nvPr/>
              </p:nvSpPr>
              <p:spPr>
                <a:xfrm>
                  <a:off x="442038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4472506" y="3730245"/>
                  <a:ext cx="412190" cy="9476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Isosceles Triangle 47"/>
                <p:cNvSpPr/>
                <p:nvPr/>
              </p:nvSpPr>
              <p:spPr>
                <a:xfrm>
                  <a:off x="4629643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>
                  <a:off x="483415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Isosceles Triangle 9"/>
              <p:cNvSpPr/>
              <p:nvPr/>
            </p:nvSpPr>
            <p:spPr>
              <a:xfrm>
                <a:off x="2112673" y="4583843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1707194" y="5278724"/>
                <a:ext cx="256632" cy="470624"/>
                <a:chOff x="4853109" y="5027620"/>
                <a:chExt cx="256632" cy="470624"/>
              </a:xfrm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4880748" y="5051311"/>
                  <a:ext cx="203726" cy="198988"/>
                </a:xfrm>
                <a:prstGeom prst="rect">
                  <a:avLst/>
                </a:prstGeom>
                <a:solidFill>
                  <a:schemeClr val="bg1"/>
                </a:solidFill>
                <a:ln w="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Isosceles Triangle 32"/>
                <p:cNvSpPr/>
                <p:nvPr/>
              </p:nvSpPr>
              <p:spPr>
                <a:xfrm>
                  <a:off x="5052887" y="5027620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Isosceles Triangle 33"/>
                <p:cNvSpPr/>
                <p:nvPr/>
              </p:nvSpPr>
              <p:spPr>
                <a:xfrm>
                  <a:off x="5052887" y="5131063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Isosceles Triangle 34"/>
                <p:cNvSpPr/>
                <p:nvPr/>
              </p:nvSpPr>
              <p:spPr>
                <a:xfrm>
                  <a:off x="4853109" y="5131063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Isosceles Triangle 35"/>
                <p:cNvSpPr/>
                <p:nvPr/>
              </p:nvSpPr>
              <p:spPr>
                <a:xfrm>
                  <a:off x="4853109" y="5027620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Isosceles Triangle 36"/>
                <p:cNvSpPr/>
                <p:nvPr/>
              </p:nvSpPr>
              <p:spPr>
                <a:xfrm>
                  <a:off x="4952208" y="5027620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Isosceles Triangle 37"/>
                <p:cNvSpPr/>
                <p:nvPr/>
              </p:nvSpPr>
              <p:spPr>
                <a:xfrm>
                  <a:off x="5052887" y="5236873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Isosceles Triangle 38"/>
                <p:cNvSpPr/>
                <p:nvPr/>
              </p:nvSpPr>
              <p:spPr>
                <a:xfrm>
                  <a:off x="4853109" y="5236873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>
                  <a:off x="4952208" y="5236873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Isosceles Triangle 40"/>
                <p:cNvSpPr/>
                <p:nvPr/>
              </p:nvSpPr>
              <p:spPr>
                <a:xfrm>
                  <a:off x="4952208" y="5441391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Isosceles Triangle 41"/>
                <p:cNvSpPr/>
                <p:nvPr/>
              </p:nvSpPr>
              <p:spPr>
                <a:xfrm>
                  <a:off x="4853109" y="5338737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Isosceles Triangle 42"/>
                <p:cNvSpPr/>
                <p:nvPr/>
              </p:nvSpPr>
              <p:spPr>
                <a:xfrm>
                  <a:off x="5052887" y="5339527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Isosceles Triangle 43"/>
                <p:cNvSpPr/>
                <p:nvPr/>
              </p:nvSpPr>
              <p:spPr>
                <a:xfrm>
                  <a:off x="5052887" y="5439811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Isosceles Triangle 44"/>
                <p:cNvSpPr/>
                <p:nvPr/>
              </p:nvSpPr>
              <p:spPr>
                <a:xfrm>
                  <a:off x="4853109" y="5439811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1441089" y="4261672"/>
                <a:ext cx="470624" cy="56853"/>
                <a:chOff x="4420389" y="3682868"/>
                <a:chExt cx="470624" cy="56853"/>
              </a:xfrm>
              <a:solidFill>
                <a:schemeClr val="accent2"/>
              </a:solidFill>
            </p:grpSpPr>
            <p:sp>
              <p:nvSpPr>
                <p:cNvPr id="28" name="Isosceles Triangle 27"/>
                <p:cNvSpPr/>
                <p:nvPr/>
              </p:nvSpPr>
              <p:spPr>
                <a:xfrm>
                  <a:off x="442038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4472506" y="3730245"/>
                  <a:ext cx="412190" cy="9476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Isosceles Triangle 29"/>
                <p:cNvSpPr/>
                <p:nvPr/>
              </p:nvSpPr>
              <p:spPr>
                <a:xfrm>
                  <a:off x="4629643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Isosceles Triangle 30"/>
                <p:cNvSpPr/>
                <p:nvPr/>
              </p:nvSpPr>
              <p:spPr>
                <a:xfrm>
                  <a:off x="483415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1233413" y="5124746"/>
                <a:ext cx="470624" cy="56853"/>
                <a:chOff x="4420389" y="3682868"/>
                <a:chExt cx="470624" cy="56853"/>
              </a:xfrm>
              <a:solidFill>
                <a:schemeClr val="accent2"/>
              </a:solidFill>
            </p:grpSpPr>
            <p:sp>
              <p:nvSpPr>
                <p:cNvPr id="24" name="Isosceles Triangle 23"/>
                <p:cNvSpPr/>
                <p:nvPr/>
              </p:nvSpPr>
              <p:spPr>
                <a:xfrm>
                  <a:off x="442038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4472506" y="3730245"/>
                  <a:ext cx="412190" cy="9476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Isosceles Triangle 25"/>
                <p:cNvSpPr/>
                <p:nvPr/>
              </p:nvSpPr>
              <p:spPr>
                <a:xfrm>
                  <a:off x="4629643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Isosceles Triangle 26"/>
                <p:cNvSpPr/>
                <p:nvPr/>
              </p:nvSpPr>
              <p:spPr>
                <a:xfrm>
                  <a:off x="483415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1490047" y="6011509"/>
                <a:ext cx="470624" cy="56853"/>
                <a:chOff x="4420389" y="3682868"/>
                <a:chExt cx="470624" cy="56853"/>
              </a:xfrm>
              <a:solidFill>
                <a:schemeClr val="accent2"/>
              </a:solidFill>
            </p:grpSpPr>
            <p:sp>
              <p:nvSpPr>
                <p:cNvPr id="20" name="Isosceles Triangle 19"/>
                <p:cNvSpPr/>
                <p:nvPr/>
              </p:nvSpPr>
              <p:spPr>
                <a:xfrm>
                  <a:off x="442038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4472506" y="3730245"/>
                  <a:ext cx="412190" cy="9476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Isosceles Triangle 21"/>
                <p:cNvSpPr/>
                <p:nvPr/>
              </p:nvSpPr>
              <p:spPr>
                <a:xfrm>
                  <a:off x="4629643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Isosceles Triangle 22"/>
                <p:cNvSpPr/>
                <p:nvPr/>
              </p:nvSpPr>
              <p:spPr>
                <a:xfrm>
                  <a:off x="4834159" y="3682868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Isosceles Triangle 14"/>
              <p:cNvSpPr/>
              <p:nvPr/>
            </p:nvSpPr>
            <p:spPr>
              <a:xfrm>
                <a:off x="2089773" y="4973135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>
                <a:off x="2374832" y="4583843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416290" y="4339846"/>
                <a:ext cx="6559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ESTUARY</a:t>
                </a:r>
                <a:endParaRPr lang="en-US" sz="1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175769" y="3762622"/>
                <a:ext cx="40748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NHS</a:t>
                </a:r>
                <a:endParaRPr lang="en-US" sz="10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129180" y="5459552"/>
                <a:ext cx="3449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SJS</a:t>
                </a:r>
                <a:endParaRPr lang="en-US" sz="1000" dirty="0"/>
              </a:p>
            </p:txBody>
          </p:sp>
        </p:grpSp>
      </p:grpSp>
      <p:sp>
        <p:nvSpPr>
          <p:cNvPr id="152" name="Rectangle 151"/>
          <p:cNvSpPr/>
          <p:nvPr/>
        </p:nvSpPr>
        <p:spPr>
          <a:xfrm>
            <a:off x="4543923" y="2915653"/>
            <a:ext cx="3368842" cy="354931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4600774" y="3048828"/>
            <a:ext cx="3108960" cy="3200400"/>
            <a:chOff x="1123652" y="3457903"/>
            <a:chExt cx="2050473" cy="2648607"/>
          </a:xfrm>
        </p:grpSpPr>
        <p:grpSp>
          <p:nvGrpSpPr>
            <p:cNvPr id="54" name="Group 53"/>
            <p:cNvGrpSpPr/>
            <p:nvPr/>
          </p:nvGrpSpPr>
          <p:grpSpPr>
            <a:xfrm>
              <a:off x="1123652" y="4245089"/>
              <a:ext cx="676721" cy="56853"/>
              <a:chOff x="3909492" y="3676550"/>
              <a:chExt cx="676721" cy="56853"/>
            </a:xfrm>
            <a:solidFill>
              <a:schemeClr val="accent6"/>
            </a:solidFill>
          </p:grpSpPr>
          <p:sp>
            <p:nvSpPr>
              <p:cNvPr id="99" name="Isosceles Triangle 98"/>
              <p:cNvSpPr/>
              <p:nvPr/>
            </p:nvSpPr>
            <p:spPr>
              <a:xfrm>
                <a:off x="45265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Isosceles Triangle 99"/>
              <p:cNvSpPr/>
              <p:nvPr/>
            </p:nvSpPr>
            <p:spPr>
              <a:xfrm>
                <a:off x="39094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1" name="Straight Connector 100"/>
              <p:cNvCxnSpPr/>
              <p:nvPr/>
            </p:nvCxnSpPr>
            <p:spPr>
              <a:xfrm flipV="1">
                <a:off x="3909492" y="3723929"/>
                <a:ext cx="676721" cy="2369"/>
              </a:xfrm>
              <a:prstGeom prst="lin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Isosceles Triangle 101"/>
              <p:cNvSpPr/>
              <p:nvPr/>
            </p:nvSpPr>
            <p:spPr>
              <a:xfrm>
                <a:off x="4118747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Isosceles Triangle 102"/>
              <p:cNvSpPr/>
              <p:nvPr/>
            </p:nvSpPr>
            <p:spPr>
              <a:xfrm>
                <a:off x="432326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1252363" y="4364323"/>
              <a:ext cx="676721" cy="56853"/>
              <a:chOff x="3909492" y="3676550"/>
              <a:chExt cx="676721" cy="56853"/>
            </a:xfrm>
            <a:solidFill>
              <a:schemeClr val="accent6"/>
            </a:solidFill>
          </p:grpSpPr>
          <p:sp>
            <p:nvSpPr>
              <p:cNvPr id="94" name="Isosceles Triangle 93"/>
              <p:cNvSpPr/>
              <p:nvPr/>
            </p:nvSpPr>
            <p:spPr>
              <a:xfrm>
                <a:off x="45265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Isosceles Triangle 94"/>
              <p:cNvSpPr/>
              <p:nvPr/>
            </p:nvSpPr>
            <p:spPr>
              <a:xfrm>
                <a:off x="39094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/>
              <p:cNvCxnSpPr/>
              <p:nvPr/>
            </p:nvCxnSpPr>
            <p:spPr>
              <a:xfrm flipV="1">
                <a:off x="3909492" y="3723929"/>
                <a:ext cx="676721" cy="2369"/>
              </a:xfrm>
              <a:prstGeom prst="lin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Isosceles Triangle 96"/>
              <p:cNvSpPr/>
              <p:nvPr/>
            </p:nvSpPr>
            <p:spPr>
              <a:xfrm>
                <a:off x="4118747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Isosceles Triangle 97"/>
              <p:cNvSpPr/>
              <p:nvPr/>
            </p:nvSpPr>
            <p:spPr>
              <a:xfrm>
                <a:off x="432326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1257101" y="4117959"/>
              <a:ext cx="676721" cy="56853"/>
              <a:chOff x="3909492" y="3676550"/>
              <a:chExt cx="676721" cy="56853"/>
            </a:xfrm>
            <a:solidFill>
              <a:schemeClr val="accent6"/>
            </a:solidFill>
          </p:grpSpPr>
          <p:sp>
            <p:nvSpPr>
              <p:cNvPr id="89" name="Isosceles Triangle 88"/>
              <p:cNvSpPr/>
              <p:nvPr/>
            </p:nvSpPr>
            <p:spPr>
              <a:xfrm>
                <a:off x="45265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Isosceles Triangle 89"/>
              <p:cNvSpPr/>
              <p:nvPr/>
            </p:nvSpPr>
            <p:spPr>
              <a:xfrm>
                <a:off x="390949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1" name="Straight Connector 90"/>
              <p:cNvCxnSpPr/>
              <p:nvPr/>
            </p:nvCxnSpPr>
            <p:spPr>
              <a:xfrm flipV="1">
                <a:off x="3909492" y="3723929"/>
                <a:ext cx="676721" cy="2369"/>
              </a:xfrm>
              <a:prstGeom prst="lin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Isosceles Triangle 91"/>
              <p:cNvSpPr/>
              <p:nvPr/>
            </p:nvSpPr>
            <p:spPr>
              <a:xfrm>
                <a:off x="4118747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Isosceles Triangle 92"/>
              <p:cNvSpPr/>
              <p:nvPr/>
            </p:nvSpPr>
            <p:spPr>
              <a:xfrm>
                <a:off x="4323263" y="3676550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1601384" y="3457903"/>
              <a:ext cx="1572741" cy="2648607"/>
              <a:chOff x="1601384" y="3457903"/>
              <a:chExt cx="1572741" cy="2648607"/>
            </a:xfrm>
          </p:grpSpPr>
          <p:sp>
            <p:nvSpPr>
              <p:cNvPr id="86" name="Freeform 85"/>
              <p:cNvSpPr/>
              <p:nvPr/>
            </p:nvSpPr>
            <p:spPr>
              <a:xfrm>
                <a:off x="2017987" y="3457903"/>
                <a:ext cx="1156138" cy="2648607"/>
              </a:xfrm>
              <a:custGeom>
                <a:avLst/>
                <a:gdLst>
                  <a:gd name="connsiteX0" fmla="*/ 0 w 1681655"/>
                  <a:gd name="connsiteY0" fmla="*/ 10511 h 2648607"/>
                  <a:gd name="connsiteX1" fmla="*/ 536028 w 1681655"/>
                  <a:gd name="connsiteY1" fmla="*/ 10511 h 2648607"/>
                  <a:gd name="connsiteX2" fmla="*/ 525517 w 1681655"/>
                  <a:gd name="connsiteY2" fmla="*/ 1114097 h 2648607"/>
                  <a:gd name="connsiteX3" fmla="*/ 1566041 w 1681655"/>
                  <a:gd name="connsiteY3" fmla="*/ 1093076 h 2648607"/>
                  <a:gd name="connsiteX4" fmla="*/ 1555531 w 1681655"/>
                  <a:gd name="connsiteY4" fmla="*/ 1639614 h 2648607"/>
                  <a:gd name="connsiteX5" fmla="*/ 578069 w 1681655"/>
                  <a:gd name="connsiteY5" fmla="*/ 1629104 h 2648607"/>
                  <a:gd name="connsiteX6" fmla="*/ 588579 w 1681655"/>
                  <a:gd name="connsiteY6" fmla="*/ 2638097 h 2648607"/>
                  <a:gd name="connsiteX7" fmla="*/ 1671145 w 1681655"/>
                  <a:gd name="connsiteY7" fmla="*/ 2648607 h 2648607"/>
                  <a:gd name="connsiteX8" fmla="*/ 1681655 w 1681655"/>
                  <a:gd name="connsiteY8" fmla="*/ 0 h 2648607"/>
                  <a:gd name="connsiteX9" fmla="*/ 578069 w 1681655"/>
                  <a:gd name="connsiteY9" fmla="*/ 0 h 2648607"/>
                  <a:gd name="connsiteX0" fmla="*/ 0 w 1681655"/>
                  <a:gd name="connsiteY0" fmla="*/ 10511 h 2648607"/>
                  <a:gd name="connsiteX1" fmla="*/ 536028 w 1681655"/>
                  <a:gd name="connsiteY1" fmla="*/ 10511 h 2648607"/>
                  <a:gd name="connsiteX2" fmla="*/ 525517 w 1681655"/>
                  <a:gd name="connsiteY2" fmla="*/ 1082566 h 2648607"/>
                  <a:gd name="connsiteX3" fmla="*/ 1566041 w 1681655"/>
                  <a:gd name="connsiteY3" fmla="*/ 1093076 h 2648607"/>
                  <a:gd name="connsiteX4" fmla="*/ 1555531 w 1681655"/>
                  <a:gd name="connsiteY4" fmla="*/ 1639614 h 2648607"/>
                  <a:gd name="connsiteX5" fmla="*/ 578069 w 1681655"/>
                  <a:gd name="connsiteY5" fmla="*/ 1629104 h 2648607"/>
                  <a:gd name="connsiteX6" fmla="*/ 588579 w 1681655"/>
                  <a:gd name="connsiteY6" fmla="*/ 2638097 h 2648607"/>
                  <a:gd name="connsiteX7" fmla="*/ 1671145 w 1681655"/>
                  <a:gd name="connsiteY7" fmla="*/ 2648607 h 2648607"/>
                  <a:gd name="connsiteX8" fmla="*/ 1681655 w 1681655"/>
                  <a:gd name="connsiteY8" fmla="*/ 0 h 2648607"/>
                  <a:gd name="connsiteX9" fmla="*/ 578069 w 1681655"/>
                  <a:gd name="connsiteY9" fmla="*/ 0 h 2648607"/>
                  <a:gd name="connsiteX0" fmla="*/ 10511 w 1156138"/>
                  <a:gd name="connsiteY0" fmla="*/ 10511 h 2648607"/>
                  <a:gd name="connsiteX1" fmla="*/ 0 w 1156138"/>
                  <a:gd name="connsiteY1" fmla="*/ 1082566 h 2648607"/>
                  <a:gd name="connsiteX2" fmla="*/ 1040524 w 1156138"/>
                  <a:gd name="connsiteY2" fmla="*/ 1093076 h 2648607"/>
                  <a:gd name="connsiteX3" fmla="*/ 1030014 w 1156138"/>
                  <a:gd name="connsiteY3" fmla="*/ 1639614 h 2648607"/>
                  <a:gd name="connsiteX4" fmla="*/ 52552 w 1156138"/>
                  <a:gd name="connsiteY4" fmla="*/ 1629104 h 2648607"/>
                  <a:gd name="connsiteX5" fmla="*/ 63062 w 1156138"/>
                  <a:gd name="connsiteY5" fmla="*/ 2638097 h 2648607"/>
                  <a:gd name="connsiteX6" fmla="*/ 1145628 w 1156138"/>
                  <a:gd name="connsiteY6" fmla="*/ 2648607 h 2648607"/>
                  <a:gd name="connsiteX7" fmla="*/ 1156138 w 1156138"/>
                  <a:gd name="connsiteY7" fmla="*/ 0 h 2648607"/>
                  <a:gd name="connsiteX8" fmla="*/ 52552 w 1156138"/>
                  <a:gd name="connsiteY8" fmla="*/ 0 h 2648607"/>
                  <a:gd name="connsiteX0" fmla="*/ 10511 w 1156138"/>
                  <a:gd name="connsiteY0" fmla="*/ 10511 h 2648607"/>
                  <a:gd name="connsiteX1" fmla="*/ 0 w 1156138"/>
                  <a:gd name="connsiteY1" fmla="*/ 1082566 h 2648607"/>
                  <a:gd name="connsiteX2" fmla="*/ 1040524 w 1156138"/>
                  <a:gd name="connsiteY2" fmla="*/ 1093076 h 2648607"/>
                  <a:gd name="connsiteX3" fmla="*/ 1030014 w 1156138"/>
                  <a:gd name="connsiteY3" fmla="*/ 1639614 h 2648607"/>
                  <a:gd name="connsiteX4" fmla="*/ 52552 w 1156138"/>
                  <a:gd name="connsiteY4" fmla="*/ 1629104 h 2648607"/>
                  <a:gd name="connsiteX5" fmla="*/ 63062 w 1156138"/>
                  <a:gd name="connsiteY5" fmla="*/ 2638097 h 2648607"/>
                  <a:gd name="connsiteX6" fmla="*/ 1145628 w 1156138"/>
                  <a:gd name="connsiteY6" fmla="*/ 2648607 h 2648607"/>
                  <a:gd name="connsiteX7" fmla="*/ 1156138 w 1156138"/>
                  <a:gd name="connsiteY7" fmla="*/ 0 h 2648607"/>
                  <a:gd name="connsiteX8" fmla="*/ 31532 w 1156138"/>
                  <a:gd name="connsiteY8" fmla="*/ 0 h 2648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6138" h="2648607">
                    <a:moveTo>
                      <a:pt x="10511" y="10511"/>
                    </a:moveTo>
                    <a:lnTo>
                      <a:pt x="0" y="1082566"/>
                    </a:lnTo>
                    <a:lnTo>
                      <a:pt x="1040524" y="1093076"/>
                    </a:lnTo>
                    <a:lnTo>
                      <a:pt x="1030014" y="1639614"/>
                    </a:lnTo>
                    <a:lnTo>
                      <a:pt x="52552" y="1629104"/>
                    </a:lnTo>
                    <a:lnTo>
                      <a:pt x="63062" y="2638097"/>
                    </a:lnTo>
                    <a:lnTo>
                      <a:pt x="1145628" y="2648607"/>
                    </a:lnTo>
                    <a:cubicBezTo>
                      <a:pt x="1149131" y="1765738"/>
                      <a:pt x="1152635" y="882869"/>
                      <a:pt x="1156138" y="0"/>
                    </a:cubicBezTo>
                    <a:lnTo>
                      <a:pt x="31532" y="0"/>
                    </a:ln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7" name="Straight Connector 86"/>
              <p:cNvCxnSpPr>
                <a:stCxn id="86" idx="1"/>
              </p:cNvCxnSpPr>
              <p:nvPr/>
            </p:nvCxnSpPr>
            <p:spPr>
              <a:xfrm flipH="1" flipV="1">
                <a:off x="1601384" y="4534097"/>
                <a:ext cx="416603" cy="637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 flipV="1">
                <a:off x="1649552" y="5084474"/>
                <a:ext cx="416603" cy="637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1487676" y="3531258"/>
              <a:ext cx="470624" cy="56853"/>
              <a:chOff x="4420389" y="3682868"/>
              <a:chExt cx="470624" cy="56853"/>
            </a:xfrm>
            <a:solidFill>
              <a:schemeClr val="accent2"/>
            </a:solidFill>
          </p:grpSpPr>
          <p:sp>
            <p:nvSpPr>
              <p:cNvPr id="82" name="Isosceles Triangle 81"/>
              <p:cNvSpPr/>
              <p:nvPr/>
            </p:nvSpPr>
            <p:spPr>
              <a:xfrm>
                <a:off x="442038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>
                <a:off x="4472506" y="3730245"/>
                <a:ext cx="412190" cy="947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Isosceles Triangle 83"/>
              <p:cNvSpPr/>
              <p:nvPr/>
            </p:nvSpPr>
            <p:spPr>
              <a:xfrm>
                <a:off x="4629643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Isosceles Triangle 84"/>
              <p:cNvSpPr/>
              <p:nvPr/>
            </p:nvSpPr>
            <p:spPr>
              <a:xfrm>
                <a:off x="483415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1233413" y="5124746"/>
              <a:ext cx="470624" cy="56853"/>
              <a:chOff x="4420389" y="3682868"/>
              <a:chExt cx="470624" cy="56853"/>
            </a:xfrm>
            <a:solidFill>
              <a:schemeClr val="accent2"/>
            </a:solidFill>
          </p:grpSpPr>
          <p:sp>
            <p:nvSpPr>
              <p:cNvPr id="78" name="Isosceles Triangle 77"/>
              <p:cNvSpPr/>
              <p:nvPr/>
            </p:nvSpPr>
            <p:spPr>
              <a:xfrm>
                <a:off x="442038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4472506" y="3730245"/>
                <a:ext cx="412190" cy="947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Isosceles Triangle 79"/>
              <p:cNvSpPr/>
              <p:nvPr/>
            </p:nvSpPr>
            <p:spPr>
              <a:xfrm>
                <a:off x="4629643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Isosceles Triangle 80"/>
              <p:cNvSpPr/>
              <p:nvPr/>
            </p:nvSpPr>
            <p:spPr>
              <a:xfrm>
                <a:off x="483415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2416290" y="4339846"/>
              <a:ext cx="6559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ESTUARY</a:t>
              </a:r>
              <a:endParaRPr lang="en-US" sz="10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75769" y="3762622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NHS</a:t>
              </a:r>
              <a:endParaRPr lang="en-US" sz="1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129180" y="5459552"/>
              <a:ext cx="3449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SJS</a:t>
              </a:r>
              <a:endParaRPr lang="en-US" sz="1000" dirty="0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98509" y="5424808"/>
              <a:ext cx="256632" cy="234521"/>
              <a:chOff x="6018614" y="4410124"/>
              <a:chExt cx="256632" cy="234521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6018614" y="4411702"/>
                <a:ext cx="256632" cy="232943"/>
                <a:chOff x="4857847" y="5430334"/>
                <a:chExt cx="256632" cy="232943"/>
              </a:xfrm>
            </p:grpSpPr>
            <p:sp>
              <p:nvSpPr>
                <p:cNvPr id="70" name="Rectangle 69"/>
                <p:cNvSpPr/>
                <p:nvPr/>
              </p:nvSpPr>
              <p:spPr>
                <a:xfrm>
                  <a:off x="4885486" y="5454025"/>
                  <a:ext cx="203726" cy="198988"/>
                </a:xfrm>
                <a:prstGeom prst="rect">
                  <a:avLst/>
                </a:prstGeom>
                <a:noFill/>
                <a:ln w="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Isosceles Triangle 70"/>
                <p:cNvSpPr/>
                <p:nvPr/>
              </p:nvSpPr>
              <p:spPr>
                <a:xfrm>
                  <a:off x="4954577" y="560642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Isosceles Triangle 71"/>
                <p:cNvSpPr/>
                <p:nvPr/>
              </p:nvSpPr>
              <p:spPr>
                <a:xfrm>
                  <a:off x="4857847" y="5522722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Isosceles Triangle 72"/>
                <p:cNvSpPr/>
                <p:nvPr/>
              </p:nvSpPr>
              <p:spPr>
                <a:xfrm>
                  <a:off x="5057625" y="551877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Isosceles Triangle 73"/>
                <p:cNvSpPr/>
                <p:nvPr/>
              </p:nvSpPr>
              <p:spPr>
                <a:xfrm>
                  <a:off x="5057625" y="543033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Isosceles Triangle 74"/>
                <p:cNvSpPr/>
                <p:nvPr/>
              </p:nvSpPr>
              <p:spPr>
                <a:xfrm>
                  <a:off x="5057625" y="560484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Isosceles Triangle 75"/>
                <p:cNvSpPr/>
                <p:nvPr/>
              </p:nvSpPr>
              <p:spPr>
                <a:xfrm>
                  <a:off x="4857847" y="560484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Isosceles Triangle 76"/>
                <p:cNvSpPr/>
                <p:nvPr/>
              </p:nvSpPr>
              <p:spPr>
                <a:xfrm>
                  <a:off x="4857847" y="543033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9" name="Isosceles Triangle 68"/>
              <p:cNvSpPr/>
              <p:nvPr/>
            </p:nvSpPr>
            <p:spPr>
              <a:xfrm>
                <a:off x="6117713" y="4410124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1704828" y="5988610"/>
              <a:ext cx="261370" cy="56853"/>
              <a:chOff x="5684600" y="3681290"/>
              <a:chExt cx="261370" cy="56853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5713027" y="3728667"/>
                <a:ext cx="226626" cy="0"/>
              </a:xfrm>
              <a:prstGeom prst="lin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Isosceles Triangle 65"/>
              <p:cNvSpPr/>
              <p:nvPr/>
            </p:nvSpPr>
            <p:spPr>
              <a:xfrm>
                <a:off x="5684600" y="3681290"/>
                <a:ext cx="56854" cy="56853"/>
              </a:xfrm>
              <a:prstGeom prst="triangl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Isosceles Triangle 66"/>
              <p:cNvSpPr/>
              <p:nvPr/>
            </p:nvSpPr>
            <p:spPr>
              <a:xfrm>
                <a:off x="5889116" y="3681290"/>
                <a:ext cx="56854" cy="56853"/>
              </a:xfrm>
              <a:prstGeom prst="triangl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6" name="Group 155"/>
          <p:cNvGrpSpPr/>
          <p:nvPr/>
        </p:nvGrpSpPr>
        <p:grpSpPr>
          <a:xfrm>
            <a:off x="8402051" y="2915653"/>
            <a:ext cx="3368842" cy="3549316"/>
            <a:chOff x="8402051" y="2915653"/>
            <a:chExt cx="3368842" cy="3549316"/>
          </a:xfrm>
        </p:grpSpPr>
        <p:sp>
          <p:nvSpPr>
            <p:cNvPr id="153" name="Rectangle 152"/>
            <p:cNvSpPr/>
            <p:nvPr/>
          </p:nvSpPr>
          <p:spPr>
            <a:xfrm>
              <a:off x="8402051" y="2915653"/>
              <a:ext cx="3368842" cy="354931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8532279" y="3048828"/>
              <a:ext cx="3017520" cy="3200400"/>
              <a:chOff x="1048637" y="3457903"/>
              <a:chExt cx="2125488" cy="2648607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1123652" y="4245089"/>
                <a:ext cx="676721" cy="56853"/>
                <a:chOff x="3909492" y="3676550"/>
                <a:chExt cx="676721" cy="56853"/>
              </a:xfrm>
              <a:solidFill>
                <a:schemeClr val="accent6"/>
              </a:solidFill>
            </p:grpSpPr>
            <p:sp>
              <p:nvSpPr>
                <p:cNvPr id="146" name="Isosceles Triangle 145"/>
                <p:cNvSpPr/>
                <p:nvPr/>
              </p:nvSpPr>
              <p:spPr>
                <a:xfrm>
                  <a:off x="45265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Isosceles Triangle 146"/>
                <p:cNvSpPr/>
                <p:nvPr/>
              </p:nvSpPr>
              <p:spPr>
                <a:xfrm>
                  <a:off x="39094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8" name="Straight Connector 147"/>
                <p:cNvCxnSpPr/>
                <p:nvPr/>
              </p:nvCxnSpPr>
              <p:spPr>
                <a:xfrm flipV="1">
                  <a:off x="3909492" y="3723929"/>
                  <a:ext cx="676721" cy="2369"/>
                </a:xfrm>
                <a:prstGeom prst="lin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9" name="Isosceles Triangle 148"/>
                <p:cNvSpPr/>
                <p:nvPr/>
              </p:nvSpPr>
              <p:spPr>
                <a:xfrm>
                  <a:off x="4118747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Isosceles Triangle 149"/>
                <p:cNvSpPr/>
                <p:nvPr/>
              </p:nvSpPr>
              <p:spPr>
                <a:xfrm>
                  <a:off x="432326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1048637" y="5136588"/>
                <a:ext cx="676721" cy="56853"/>
                <a:chOff x="3909492" y="3676550"/>
                <a:chExt cx="676721" cy="56853"/>
              </a:xfrm>
              <a:solidFill>
                <a:schemeClr val="accent6"/>
              </a:solidFill>
            </p:grpSpPr>
            <p:sp>
              <p:nvSpPr>
                <p:cNvPr id="141" name="Isosceles Triangle 140"/>
                <p:cNvSpPr/>
                <p:nvPr/>
              </p:nvSpPr>
              <p:spPr>
                <a:xfrm>
                  <a:off x="45265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Isosceles Triangle 141"/>
                <p:cNvSpPr/>
                <p:nvPr/>
              </p:nvSpPr>
              <p:spPr>
                <a:xfrm>
                  <a:off x="39094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3" name="Straight Connector 142"/>
                <p:cNvCxnSpPr/>
                <p:nvPr/>
              </p:nvCxnSpPr>
              <p:spPr>
                <a:xfrm flipV="1">
                  <a:off x="3909492" y="3723929"/>
                  <a:ext cx="676721" cy="2369"/>
                </a:xfrm>
                <a:prstGeom prst="lin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Isosceles Triangle 143"/>
                <p:cNvSpPr/>
                <p:nvPr/>
              </p:nvSpPr>
              <p:spPr>
                <a:xfrm>
                  <a:off x="4118747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Isosceles Triangle 144"/>
                <p:cNvSpPr/>
                <p:nvPr/>
              </p:nvSpPr>
              <p:spPr>
                <a:xfrm>
                  <a:off x="432326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" name="Group 106"/>
              <p:cNvGrpSpPr/>
              <p:nvPr/>
            </p:nvGrpSpPr>
            <p:grpSpPr>
              <a:xfrm>
                <a:off x="1290266" y="3502042"/>
                <a:ext cx="676721" cy="56853"/>
                <a:chOff x="3909492" y="3676550"/>
                <a:chExt cx="676721" cy="56853"/>
              </a:xfrm>
              <a:solidFill>
                <a:schemeClr val="accent6"/>
              </a:solidFill>
            </p:grpSpPr>
            <p:sp>
              <p:nvSpPr>
                <p:cNvPr id="136" name="Isosceles Triangle 135"/>
                <p:cNvSpPr/>
                <p:nvPr/>
              </p:nvSpPr>
              <p:spPr>
                <a:xfrm>
                  <a:off x="45265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Isosceles Triangle 136"/>
                <p:cNvSpPr/>
                <p:nvPr/>
              </p:nvSpPr>
              <p:spPr>
                <a:xfrm>
                  <a:off x="39094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 flipV="1">
                  <a:off x="3909492" y="3723929"/>
                  <a:ext cx="676721" cy="2369"/>
                </a:xfrm>
                <a:prstGeom prst="lin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Isosceles Triangle 138"/>
                <p:cNvSpPr/>
                <p:nvPr/>
              </p:nvSpPr>
              <p:spPr>
                <a:xfrm>
                  <a:off x="4118747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Isosceles Triangle 139"/>
                <p:cNvSpPr/>
                <p:nvPr/>
              </p:nvSpPr>
              <p:spPr>
                <a:xfrm>
                  <a:off x="432326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>
                <a:off x="1601384" y="3457903"/>
                <a:ext cx="1572741" cy="2648607"/>
                <a:chOff x="1601384" y="3457903"/>
                <a:chExt cx="1572741" cy="2648607"/>
              </a:xfrm>
            </p:grpSpPr>
            <p:sp>
              <p:nvSpPr>
                <p:cNvPr id="133" name="Freeform 132"/>
                <p:cNvSpPr/>
                <p:nvPr/>
              </p:nvSpPr>
              <p:spPr>
                <a:xfrm>
                  <a:off x="2017987" y="3457903"/>
                  <a:ext cx="1156138" cy="2648607"/>
                </a:xfrm>
                <a:custGeom>
                  <a:avLst/>
                  <a:gdLst>
                    <a:gd name="connsiteX0" fmla="*/ 0 w 1681655"/>
                    <a:gd name="connsiteY0" fmla="*/ 10511 h 2648607"/>
                    <a:gd name="connsiteX1" fmla="*/ 536028 w 1681655"/>
                    <a:gd name="connsiteY1" fmla="*/ 10511 h 2648607"/>
                    <a:gd name="connsiteX2" fmla="*/ 525517 w 1681655"/>
                    <a:gd name="connsiteY2" fmla="*/ 1114097 h 2648607"/>
                    <a:gd name="connsiteX3" fmla="*/ 1566041 w 1681655"/>
                    <a:gd name="connsiteY3" fmla="*/ 1093076 h 2648607"/>
                    <a:gd name="connsiteX4" fmla="*/ 1555531 w 1681655"/>
                    <a:gd name="connsiteY4" fmla="*/ 1639614 h 2648607"/>
                    <a:gd name="connsiteX5" fmla="*/ 578069 w 1681655"/>
                    <a:gd name="connsiteY5" fmla="*/ 1629104 h 2648607"/>
                    <a:gd name="connsiteX6" fmla="*/ 588579 w 1681655"/>
                    <a:gd name="connsiteY6" fmla="*/ 2638097 h 2648607"/>
                    <a:gd name="connsiteX7" fmla="*/ 1671145 w 1681655"/>
                    <a:gd name="connsiteY7" fmla="*/ 2648607 h 2648607"/>
                    <a:gd name="connsiteX8" fmla="*/ 1681655 w 1681655"/>
                    <a:gd name="connsiteY8" fmla="*/ 0 h 2648607"/>
                    <a:gd name="connsiteX9" fmla="*/ 578069 w 1681655"/>
                    <a:gd name="connsiteY9" fmla="*/ 0 h 2648607"/>
                    <a:gd name="connsiteX0" fmla="*/ 0 w 1681655"/>
                    <a:gd name="connsiteY0" fmla="*/ 10511 h 2648607"/>
                    <a:gd name="connsiteX1" fmla="*/ 536028 w 1681655"/>
                    <a:gd name="connsiteY1" fmla="*/ 10511 h 2648607"/>
                    <a:gd name="connsiteX2" fmla="*/ 525517 w 1681655"/>
                    <a:gd name="connsiteY2" fmla="*/ 1082566 h 2648607"/>
                    <a:gd name="connsiteX3" fmla="*/ 1566041 w 1681655"/>
                    <a:gd name="connsiteY3" fmla="*/ 1093076 h 2648607"/>
                    <a:gd name="connsiteX4" fmla="*/ 1555531 w 1681655"/>
                    <a:gd name="connsiteY4" fmla="*/ 1639614 h 2648607"/>
                    <a:gd name="connsiteX5" fmla="*/ 578069 w 1681655"/>
                    <a:gd name="connsiteY5" fmla="*/ 1629104 h 2648607"/>
                    <a:gd name="connsiteX6" fmla="*/ 588579 w 1681655"/>
                    <a:gd name="connsiteY6" fmla="*/ 2638097 h 2648607"/>
                    <a:gd name="connsiteX7" fmla="*/ 1671145 w 1681655"/>
                    <a:gd name="connsiteY7" fmla="*/ 2648607 h 2648607"/>
                    <a:gd name="connsiteX8" fmla="*/ 1681655 w 1681655"/>
                    <a:gd name="connsiteY8" fmla="*/ 0 h 2648607"/>
                    <a:gd name="connsiteX9" fmla="*/ 578069 w 1681655"/>
                    <a:gd name="connsiteY9" fmla="*/ 0 h 2648607"/>
                    <a:gd name="connsiteX0" fmla="*/ 10511 w 1156138"/>
                    <a:gd name="connsiteY0" fmla="*/ 10511 h 2648607"/>
                    <a:gd name="connsiteX1" fmla="*/ 0 w 1156138"/>
                    <a:gd name="connsiteY1" fmla="*/ 1082566 h 2648607"/>
                    <a:gd name="connsiteX2" fmla="*/ 1040524 w 1156138"/>
                    <a:gd name="connsiteY2" fmla="*/ 1093076 h 2648607"/>
                    <a:gd name="connsiteX3" fmla="*/ 1030014 w 1156138"/>
                    <a:gd name="connsiteY3" fmla="*/ 1639614 h 2648607"/>
                    <a:gd name="connsiteX4" fmla="*/ 52552 w 1156138"/>
                    <a:gd name="connsiteY4" fmla="*/ 1629104 h 2648607"/>
                    <a:gd name="connsiteX5" fmla="*/ 63062 w 1156138"/>
                    <a:gd name="connsiteY5" fmla="*/ 2638097 h 2648607"/>
                    <a:gd name="connsiteX6" fmla="*/ 1145628 w 1156138"/>
                    <a:gd name="connsiteY6" fmla="*/ 2648607 h 2648607"/>
                    <a:gd name="connsiteX7" fmla="*/ 1156138 w 1156138"/>
                    <a:gd name="connsiteY7" fmla="*/ 0 h 2648607"/>
                    <a:gd name="connsiteX8" fmla="*/ 52552 w 1156138"/>
                    <a:gd name="connsiteY8" fmla="*/ 0 h 2648607"/>
                    <a:gd name="connsiteX0" fmla="*/ 10511 w 1156138"/>
                    <a:gd name="connsiteY0" fmla="*/ 10511 h 2648607"/>
                    <a:gd name="connsiteX1" fmla="*/ 0 w 1156138"/>
                    <a:gd name="connsiteY1" fmla="*/ 1082566 h 2648607"/>
                    <a:gd name="connsiteX2" fmla="*/ 1040524 w 1156138"/>
                    <a:gd name="connsiteY2" fmla="*/ 1093076 h 2648607"/>
                    <a:gd name="connsiteX3" fmla="*/ 1030014 w 1156138"/>
                    <a:gd name="connsiteY3" fmla="*/ 1639614 h 2648607"/>
                    <a:gd name="connsiteX4" fmla="*/ 52552 w 1156138"/>
                    <a:gd name="connsiteY4" fmla="*/ 1629104 h 2648607"/>
                    <a:gd name="connsiteX5" fmla="*/ 63062 w 1156138"/>
                    <a:gd name="connsiteY5" fmla="*/ 2638097 h 2648607"/>
                    <a:gd name="connsiteX6" fmla="*/ 1145628 w 1156138"/>
                    <a:gd name="connsiteY6" fmla="*/ 2648607 h 2648607"/>
                    <a:gd name="connsiteX7" fmla="*/ 1156138 w 1156138"/>
                    <a:gd name="connsiteY7" fmla="*/ 0 h 2648607"/>
                    <a:gd name="connsiteX8" fmla="*/ 31532 w 1156138"/>
                    <a:gd name="connsiteY8" fmla="*/ 0 h 264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56138" h="2648607">
                      <a:moveTo>
                        <a:pt x="10511" y="10511"/>
                      </a:moveTo>
                      <a:lnTo>
                        <a:pt x="0" y="1082566"/>
                      </a:lnTo>
                      <a:lnTo>
                        <a:pt x="1040524" y="1093076"/>
                      </a:lnTo>
                      <a:lnTo>
                        <a:pt x="1030014" y="1639614"/>
                      </a:lnTo>
                      <a:lnTo>
                        <a:pt x="52552" y="1629104"/>
                      </a:lnTo>
                      <a:lnTo>
                        <a:pt x="63062" y="2638097"/>
                      </a:lnTo>
                      <a:lnTo>
                        <a:pt x="1145628" y="2648607"/>
                      </a:lnTo>
                      <a:cubicBezTo>
                        <a:pt x="1149131" y="1765738"/>
                        <a:pt x="1152635" y="882869"/>
                        <a:pt x="1156138" y="0"/>
                      </a:cubicBezTo>
                      <a:lnTo>
                        <a:pt x="31532" y="0"/>
                      </a:ln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4" name="Straight Connector 133"/>
                <p:cNvCxnSpPr>
                  <a:stCxn id="133" idx="1"/>
                </p:cNvCxnSpPr>
                <p:nvPr/>
              </p:nvCxnSpPr>
              <p:spPr>
                <a:xfrm flipH="1" flipV="1">
                  <a:off x="1601384" y="4534097"/>
                  <a:ext cx="416603" cy="6372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H="1" flipV="1">
                  <a:off x="1649552" y="5084474"/>
                  <a:ext cx="416603" cy="6372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TextBox 108"/>
              <p:cNvSpPr txBox="1"/>
              <p:nvPr/>
            </p:nvSpPr>
            <p:spPr>
              <a:xfrm>
                <a:off x="2416290" y="4339846"/>
                <a:ext cx="6559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ESTUARY</a:t>
                </a:r>
                <a:endParaRPr lang="en-US" sz="10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175769" y="3762622"/>
                <a:ext cx="40748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NHS</a:t>
                </a:r>
                <a:endParaRPr lang="en-US" sz="1000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1129180" y="5459552"/>
                <a:ext cx="3449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SJS</a:t>
                </a:r>
                <a:endParaRPr lang="en-US" sz="1000" dirty="0"/>
              </a:p>
            </p:txBody>
          </p:sp>
          <p:grpSp>
            <p:nvGrpSpPr>
              <p:cNvPr id="112" name="Group 111"/>
              <p:cNvGrpSpPr/>
              <p:nvPr/>
            </p:nvGrpSpPr>
            <p:grpSpPr>
              <a:xfrm>
                <a:off x="1698509" y="5424808"/>
                <a:ext cx="256632" cy="234521"/>
                <a:chOff x="6018614" y="4410124"/>
                <a:chExt cx="256632" cy="234521"/>
              </a:xfrm>
            </p:grpSpPr>
            <p:grpSp>
              <p:nvGrpSpPr>
                <p:cNvPr id="123" name="Group 122"/>
                <p:cNvGrpSpPr/>
                <p:nvPr/>
              </p:nvGrpSpPr>
              <p:grpSpPr>
                <a:xfrm>
                  <a:off x="6018614" y="4411702"/>
                  <a:ext cx="256632" cy="232943"/>
                  <a:chOff x="4857847" y="5430334"/>
                  <a:chExt cx="256632" cy="232943"/>
                </a:xfrm>
              </p:grpSpPr>
              <p:sp>
                <p:nvSpPr>
                  <p:cNvPr id="125" name="Rectangle 124"/>
                  <p:cNvSpPr/>
                  <p:nvPr/>
                </p:nvSpPr>
                <p:spPr>
                  <a:xfrm>
                    <a:off x="4885486" y="5454025"/>
                    <a:ext cx="203726" cy="198988"/>
                  </a:xfrm>
                  <a:prstGeom prst="rect">
                    <a:avLst/>
                  </a:prstGeom>
                  <a:noFill/>
                  <a:ln w="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6" name="Isosceles Triangle 125"/>
                  <p:cNvSpPr/>
                  <p:nvPr/>
                </p:nvSpPr>
                <p:spPr>
                  <a:xfrm>
                    <a:off x="4954577" y="560642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" name="Isosceles Triangle 126"/>
                  <p:cNvSpPr/>
                  <p:nvPr/>
                </p:nvSpPr>
                <p:spPr>
                  <a:xfrm>
                    <a:off x="4857847" y="5522722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" name="Isosceles Triangle 127"/>
                  <p:cNvSpPr/>
                  <p:nvPr/>
                </p:nvSpPr>
                <p:spPr>
                  <a:xfrm>
                    <a:off x="5057625" y="551877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" name="Isosceles Triangle 128"/>
                  <p:cNvSpPr/>
                  <p:nvPr/>
                </p:nvSpPr>
                <p:spPr>
                  <a:xfrm>
                    <a:off x="5057625" y="543033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Isosceles Triangle 129"/>
                  <p:cNvSpPr/>
                  <p:nvPr/>
                </p:nvSpPr>
                <p:spPr>
                  <a:xfrm>
                    <a:off x="5057625" y="560484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1" name="Isosceles Triangle 130"/>
                  <p:cNvSpPr/>
                  <p:nvPr/>
                </p:nvSpPr>
                <p:spPr>
                  <a:xfrm>
                    <a:off x="4857847" y="560484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2" name="Isosceles Triangle 131"/>
                  <p:cNvSpPr/>
                  <p:nvPr/>
                </p:nvSpPr>
                <p:spPr>
                  <a:xfrm>
                    <a:off x="4857847" y="5430334"/>
                    <a:ext cx="56854" cy="56853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4" name="Isosceles Triangle 123"/>
                <p:cNvSpPr/>
                <p:nvPr/>
              </p:nvSpPr>
              <p:spPr>
                <a:xfrm>
                  <a:off x="6117713" y="4410124"/>
                  <a:ext cx="56854" cy="5685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1267367" y="6032830"/>
                <a:ext cx="676721" cy="56853"/>
                <a:chOff x="3909492" y="3676550"/>
                <a:chExt cx="676721" cy="56853"/>
              </a:xfrm>
              <a:solidFill>
                <a:schemeClr val="accent6"/>
              </a:solidFill>
            </p:grpSpPr>
            <p:sp>
              <p:nvSpPr>
                <p:cNvPr id="118" name="Isosceles Triangle 117"/>
                <p:cNvSpPr/>
                <p:nvPr/>
              </p:nvSpPr>
              <p:spPr>
                <a:xfrm>
                  <a:off x="45265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Isosceles Triangle 118"/>
                <p:cNvSpPr/>
                <p:nvPr/>
              </p:nvSpPr>
              <p:spPr>
                <a:xfrm>
                  <a:off x="390949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0" name="Straight Connector 119"/>
                <p:cNvCxnSpPr/>
                <p:nvPr/>
              </p:nvCxnSpPr>
              <p:spPr>
                <a:xfrm flipV="1">
                  <a:off x="3909492" y="3723929"/>
                  <a:ext cx="676721" cy="2369"/>
                </a:xfrm>
                <a:prstGeom prst="lin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Isosceles Triangle 120"/>
                <p:cNvSpPr/>
                <p:nvPr/>
              </p:nvSpPr>
              <p:spPr>
                <a:xfrm>
                  <a:off x="4118747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Isosceles Triangle 121"/>
                <p:cNvSpPr/>
                <p:nvPr/>
              </p:nvSpPr>
              <p:spPr>
                <a:xfrm>
                  <a:off x="4323263" y="3676550"/>
                  <a:ext cx="56854" cy="56853"/>
                </a:xfrm>
                <a:prstGeom prst="triangle">
                  <a:avLst/>
                </a:prstGeom>
                <a:grp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4" name="Isosceles Triangle 113"/>
              <p:cNvSpPr/>
              <p:nvPr/>
            </p:nvSpPr>
            <p:spPr>
              <a:xfrm>
                <a:off x="2112673" y="4583843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Isosceles Triangle 114"/>
              <p:cNvSpPr/>
              <p:nvPr/>
            </p:nvSpPr>
            <p:spPr>
              <a:xfrm>
                <a:off x="2089773" y="4973135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Isosceles Triangle 115"/>
              <p:cNvSpPr/>
              <p:nvPr/>
            </p:nvSpPr>
            <p:spPr>
              <a:xfrm>
                <a:off x="2374832" y="4583843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Isosceles Triangle 116"/>
              <p:cNvSpPr/>
              <p:nvPr/>
            </p:nvSpPr>
            <p:spPr>
              <a:xfrm>
                <a:off x="2374832" y="4978663"/>
                <a:ext cx="56854" cy="5685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565484" y="2827421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1.</a:t>
            </a:r>
            <a:endParaRPr lang="en-US" sz="2000" b="1" dirty="0"/>
          </a:p>
        </p:txBody>
      </p:sp>
      <p:sp>
        <p:nvSpPr>
          <p:cNvPr id="159" name="TextBox 158"/>
          <p:cNvSpPr txBox="1"/>
          <p:nvPr/>
        </p:nvSpPr>
        <p:spPr>
          <a:xfrm>
            <a:off x="4567989" y="2847474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</a:t>
            </a:r>
            <a:endParaRPr lang="en-US" sz="2000" b="1" dirty="0"/>
          </a:p>
        </p:txBody>
      </p:sp>
      <p:sp>
        <p:nvSpPr>
          <p:cNvPr id="160" name="TextBox 159"/>
          <p:cNvSpPr txBox="1"/>
          <p:nvPr/>
        </p:nvSpPr>
        <p:spPr>
          <a:xfrm>
            <a:off x="8414084" y="2843464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3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635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4937" y="176017"/>
            <a:ext cx="992726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2018 OPTIONS: </a:t>
            </a:r>
            <a:r>
              <a:rPr lang="en-US" sz="3600" b="1" strike="sngStrike" dirty="0" smtClean="0">
                <a:solidFill>
                  <a:srgbClr val="FF0000"/>
                </a:solidFill>
              </a:rPr>
              <a:t>10-14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chemeClr val="accent6"/>
                </a:solidFill>
              </a:rPr>
              <a:t>9</a:t>
            </a:r>
            <a:r>
              <a:rPr lang="en-US" sz="3600" b="1" dirty="0" smtClean="0"/>
              <a:t> additional </a:t>
            </a:r>
            <a:r>
              <a:rPr lang="en-US" sz="3600" b="1" dirty="0" smtClean="0"/>
              <a:t>receivers (</a:t>
            </a:r>
            <a:r>
              <a:rPr lang="en-US" sz="3600" b="1" strike="sngStrike" dirty="0" smtClean="0">
                <a:solidFill>
                  <a:srgbClr val="FF0000"/>
                </a:solidFill>
              </a:rPr>
              <a:t>32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chemeClr val="accent6"/>
                </a:solidFill>
              </a:rPr>
              <a:t>25</a:t>
            </a:r>
            <a:r>
              <a:rPr lang="en-US" sz="3600" b="1" dirty="0" smtClean="0"/>
              <a:t>)</a:t>
            </a:r>
            <a:endParaRPr lang="en-US" sz="3600" b="1" dirty="0" smtClean="0"/>
          </a:p>
          <a:p>
            <a:pPr marL="742950" indent="-742950">
              <a:buFont typeface="Wingdings" panose="05000000000000000000" pitchFamily="2" charset="2"/>
              <a:buChar char="Ø"/>
            </a:pPr>
            <a:r>
              <a:rPr lang="en-US" sz="3600" b="1" dirty="0" smtClean="0"/>
              <a:t>Mound </a:t>
            </a:r>
            <a:r>
              <a:rPr lang="en-US" sz="3600" b="1" dirty="0" smtClean="0"/>
              <a:t>experiment at </a:t>
            </a:r>
            <a:r>
              <a:rPr lang="en-US" sz="3600" b="1" dirty="0" smtClean="0"/>
              <a:t>NHS: Cumulative impact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 smtClean="0"/>
              <a:t>Residence time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 smtClean="0"/>
              <a:t>Migration direction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 smtClean="0"/>
              <a:t>Migration rate</a:t>
            </a:r>
          </a:p>
          <a:p>
            <a:pPr marL="1200150" lvl="1" indent="-742950">
              <a:buFont typeface="+mj-lt"/>
              <a:buAutoNum type="arabicPeriod"/>
            </a:pPr>
            <a:endParaRPr lang="en-US" sz="3600" b="1" dirty="0" smtClean="0"/>
          </a:p>
          <a:p>
            <a:pPr marL="1200150" lvl="1" indent="-742950">
              <a:buFont typeface="+mj-lt"/>
              <a:buAutoNum type="arabicPeriod"/>
            </a:pPr>
            <a:endParaRPr lang="en-US" sz="3600" b="1" dirty="0" smtClean="0"/>
          </a:p>
        </p:txBody>
      </p:sp>
      <p:grpSp>
        <p:nvGrpSpPr>
          <p:cNvPr id="195" name="Group 194"/>
          <p:cNvGrpSpPr/>
          <p:nvPr/>
        </p:nvGrpSpPr>
        <p:grpSpPr>
          <a:xfrm>
            <a:off x="6868592" y="1928395"/>
            <a:ext cx="3368842" cy="3617495"/>
            <a:chOff x="4563241" y="2847474"/>
            <a:chExt cx="3368842" cy="3617495"/>
          </a:xfrm>
        </p:grpSpPr>
        <p:sp>
          <p:nvSpPr>
            <p:cNvPr id="152" name="Rectangle 151"/>
            <p:cNvSpPr/>
            <p:nvPr/>
          </p:nvSpPr>
          <p:spPr>
            <a:xfrm>
              <a:off x="4563241" y="2915653"/>
              <a:ext cx="3368842" cy="354931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0" name="Group 179"/>
            <p:cNvGrpSpPr/>
            <p:nvPr/>
          </p:nvGrpSpPr>
          <p:grpSpPr>
            <a:xfrm>
              <a:off x="4936627" y="4208822"/>
              <a:ext cx="1026055" cy="68697"/>
              <a:chOff x="4815246" y="4144085"/>
              <a:chExt cx="1026055" cy="68697"/>
            </a:xfrm>
          </p:grpSpPr>
          <p:sp>
            <p:nvSpPr>
              <p:cNvPr id="94" name="Isosceles Triangle 93"/>
              <p:cNvSpPr/>
              <p:nvPr/>
            </p:nvSpPr>
            <p:spPr>
              <a:xfrm>
                <a:off x="5750904" y="4144085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Isosceles Triangle 94"/>
              <p:cNvSpPr/>
              <p:nvPr/>
            </p:nvSpPr>
            <p:spPr>
              <a:xfrm>
                <a:off x="4815248" y="4144085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/>
              <p:cNvCxnSpPr/>
              <p:nvPr/>
            </p:nvCxnSpPr>
            <p:spPr>
              <a:xfrm flipV="1">
                <a:off x="4815246" y="4201334"/>
                <a:ext cx="1026055" cy="2863"/>
              </a:xfrm>
              <a:prstGeom prst="lin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Isosceles Triangle 96"/>
              <p:cNvSpPr/>
              <p:nvPr/>
            </p:nvSpPr>
            <p:spPr>
              <a:xfrm>
                <a:off x="5132522" y="4144085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Isosceles Triangle 97"/>
              <p:cNvSpPr/>
              <p:nvPr/>
            </p:nvSpPr>
            <p:spPr>
              <a:xfrm>
                <a:off x="5442612" y="4144085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5344437" y="3048828"/>
              <a:ext cx="2384615" cy="3200400"/>
              <a:chOff x="1601384" y="3457903"/>
              <a:chExt cx="1572741" cy="2648607"/>
            </a:xfrm>
          </p:grpSpPr>
          <p:sp>
            <p:nvSpPr>
              <p:cNvPr id="86" name="Freeform 85"/>
              <p:cNvSpPr/>
              <p:nvPr/>
            </p:nvSpPr>
            <p:spPr>
              <a:xfrm>
                <a:off x="2017987" y="3457903"/>
                <a:ext cx="1156138" cy="2648607"/>
              </a:xfrm>
              <a:custGeom>
                <a:avLst/>
                <a:gdLst>
                  <a:gd name="connsiteX0" fmla="*/ 0 w 1681655"/>
                  <a:gd name="connsiteY0" fmla="*/ 10511 h 2648607"/>
                  <a:gd name="connsiteX1" fmla="*/ 536028 w 1681655"/>
                  <a:gd name="connsiteY1" fmla="*/ 10511 h 2648607"/>
                  <a:gd name="connsiteX2" fmla="*/ 525517 w 1681655"/>
                  <a:gd name="connsiteY2" fmla="*/ 1114097 h 2648607"/>
                  <a:gd name="connsiteX3" fmla="*/ 1566041 w 1681655"/>
                  <a:gd name="connsiteY3" fmla="*/ 1093076 h 2648607"/>
                  <a:gd name="connsiteX4" fmla="*/ 1555531 w 1681655"/>
                  <a:gd name="connsiteY4" fmla="*/ 1639614 h 2648607"/>
                  <a:gd name="connsiteX5" fmla="*/ 578069 w 1681655"/>
                  <a:gd name="connsiteY5" fmla="*/ 1629104 h 2648607"/>
                  <a:gd name="connsiteX6" fmla="*/ 588579 w 1681655"/>
                  <a:gd name="connsiteY6" fmla="*/ 2638097 h 2648607"/>
                  <a:gd name="connsiteX7" fmla="*/ 1671145 w 1681655"/>
                  <a:gd name="connsiteY7" fmla="*/ 2648607 h 2648607"/>
                  <a:gd name="connsiteX8" fmla="*/ 1681655 w 1681655"/>
                  <a:gd name="connsiteY8" fmla="*/ 0 h 2648607"/>
                  <a:gd name="connsiteX9" fmla="*/ 578069 w 1681655"/>
                  <a:gd name="connsiteY9" fmla="*/ 0 h 2648607"/>
                  <a:gd name="connsiteX0" fmla="*/ 0 w 1681655"/>
                  <a:gd name="connsiteY0" fmla="*/ 10511 h 2648607"/>
                  <a:gd name="connsiteX1" fmla="*/ 536028 w 1681655"/>
                  <a:gd name="connsiteY1" fmla="*/ 10511 h 2648607"/>
                  <a:gd name="connsiteX2" fmla="*/ 525517 w 1681655"/>
                  <a:gd name="connsiteY2" fmla="*/ 1082566 h 2648607"/>
                  <a:gd name="connsiteX3" fmla="*/ 1566041 w 1681655"/>
                  <a:gd name="connsiteY3" fmla="*/ 1093076 h 2648607"/>
                  <a:gd name="connsiteX4" fmla="*/ 1555531 w 1681655"/>
                  <a:gd name="connsiteY4" fmla="*/ 1639614 h 2648607"/>
                  <a:gd name="connsiteX5" fmla="*/ 578069 w 1681655"/>
                  <a:gd name="connsiteY5" fmla="*/ 1629104 h 2648607"/>
                  <a:gd name="connsiteX6" fmla="*/ 588579 w 1681655"/>
                  <a:gd name="connsiteY6" fmla="*/ 2638097 h 2648607"/>
                  <a:gd name="connsiteX7" fmla="*/ 1671145 w 1681655"/>
                  <a:gd name="connsiteY7" fmla="*/ 2648607 h 2648607"/>
                  <a:gd name="connsiteX8" fmla="*/ 1681655 w 1681655"/>
                  <a:gd name="connsiteY8" fmla="*/ 0 h 2648607"/>
                  <a:gd name="connsiteX9" fmla="*/ 578069 w 1681655"/>
                  <a:gd name="connsiteY9" fmla="*/ 0 h 2648607"/>
                  <a:gd name="connsiteX0" fmla="*/ 10511 w 1156138"/>
                  <a:gd name="connsiteY0" fmla="*/ 10511 h 2648607"/>
                  <a:gd name="connsiteX1" fmla="*/ 0 w 1156138"/>
                  <a:gd name="connsiteY1" fmla="*/ 1082566 h 2648607"/>
                  <a:gd name="connsiteX2" fmla="*/ 1040524 w 1156138"/>
                  <a:gd name="connsiteY2" fmla="*/ 1093076 h 2648607"/>
                  <a:gd name="connsiteX3" fmla="*/ 1030014 w 1156138"/>
                  <a:gd name="connsiteY3" fmla="*/ 1639614 h 2648607"/>
                  <a:gd name="connsiteX4" fmla="*/ 52552 w 1156138"/>
                  <a:gd name="connsiteY4" fmla="*/ 1629104 h 2648607"/>
                  <a:gd name="connsiteX5" fmla="*/ 63062 w 1156138"/>
                  <a:gd name="connsiteY5" fmla="*/ 2638097 h 2648607"/>
                  <a:gd name="connsiteX6" fmla="*/ 1145628 w 1156138"/>
                  <a:gd name="connsiteY6" fmla="*/ 2648607 h 2648607"/>
                  <a:gd name="connsiteX7" fmla="*/ 1156138 w 1156138"/>
                  <a:gd name="connsiteY7" fmla="*/ 0 h 2648607"/>
                  <a:gd name="connsiteX8" fmla="*/ 52552 w 1156138"/>
                  <a:gd name="connsiteY8" fmla="*/ 0 h 2648607"/>
                  <a:gd name="connsiteX0" fmla="*/ 10511 w 1156138"/>
                  <a:gd name="connsiteY0" fmla="*/ 10511 h 2648607"/>
                  <a:gd name="connsiteX1" fmla="*/ 0 w 1156138"/>
                  <a:gd name="connsiteY1" fmla="*/ 1082566 h 2648607"/>
                  <a:gd name="connsiteX2" fmla="*/ 1040524 w 1156138"/>
                  <a:gd name="connsiteY2" fmla="*/ 1093076 h 2648607"/>
                  <a:gd name="connsiteX3" fmla="*/ 1030014 w 1156138"/>
                  <a:gd name="connsiteY3" fmla="*/ 1639614 h 2648607"/>
                  <a:gd name="connsiteX4" fmla="*/ 52552 w 1156138"/>
                  <a:gd name="connsiteY4" fmla="*/ 1629104 h 2648607"/>
                  <a:gd name="connsiteX5" fmla="*/ 63062 w 1156138"/>
                  <a:gd name="connsiteY5" fmla="*/ 2638097 h 2648607"/>
                  <a:gd name="connsiteX6" fmla="*/ 1145628 w 1156138"/>
                  <a:gd name="connsiteY6" fmla="*/ 2648607 h 2648607"/>
                  <a:gd name="connsiteX7" fmla="*/ 1156138 w 1156138"/>
                  <a:gd name="connsiteY7" fmla="*/ 0 h 2648607"/>
                  <a:gd name="connsiteX8" fmla="*/ 31532 w 1156138"/>
                  <a:gd name="connsiteY8" fmla="*/ 0 h 2648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6138" h="2648607">
                    <a:moveTo>
                      <a:pt x="10511" y="10511"/>
                    </a:moveTo>
                    <a:lnTo>
                      <a:pt x="0" y="1082566"/>
                    </a:lnTo>
                    <a:lnTo>
                      <a:pt x="1040524" y="1093076"/>
                    </a:lnTo>
                    <a:lnTo>
                      <a:pt x="1030014" y="1639614"/>
                    </a:lnTo>
                    <a:lnTo>
                      <a:pt x="52552" y="1629104"/>
                    </a:lnTo>
                    <a:lnTo>
                      <a:pt x="63062" y="2638097"/>
                    </a:lnTo>
                    <a:lnTo>
                      <a:pt x="1145628" y="2648607"/>
                    </a:lnTo>
                    <a:cubicBezTo>
                      <a:pt x="1149131" y="1765738"/>
                      <a:pt x="1152635" y="882869"/>
                      <a:pt x="1156138" y="0"/>
                    </a:cubicBezTo>
                    <a:lnTo>
                      <a:pt x="31532" y="0"/>
                    </a:ln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7" name="Straight Connector 86"/>
              <p:cNvCxnSpPr>
                <a:stCxn id="86" idx="1"/>
              </p:cNvCxnSpPr>
              <p:nvPr/>
            </p:nvCxnSpPr>
            <p:spPr>
              <a:xfrm flipH="1" flipV="1">
                <a:off x="1601384" y="4534097"/>
                <a:ext cx="416603" cy="637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 flipV="1">
                <a:off x="1649552" y="5084474"/>
                <a:ext cx="416603" cy="637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5172031" y="3137465"/>
              <a:ext cx="713568" cy="68697"/>
              <a:chOff x="4420389" y="3682868"/>
              <a:chExt cx="470624" cy="56853"/>
            </a:xfrm>
            <a:solidFill>
              <a:schemeClr val="accent2"/>
            </a:solidFill>
          </p:grpSpPr>
          <p:sp>
            <p:nvSpPr>
              <p:cNvPr id="82" name="Isosceles Triangle 81"/>
              <p:cNvSpPr/>
              <p:nvPr/>
            </p:nvSpPr>
            <p:spPr>
              <a:xfrm>
                <a:off x="442038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>
                <a:off x="4472506" y="3730245"/>
                <a:ext cx="412190" cy="947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Isosceles Triangle 83"/>
              <p:cNvSpPr/>
              <p:nvPr/>
            </p:nvSpPr>
            <p:spPr>
              <a:xfrm>
                <a:off x="4629643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Isosceles Triangle 84"/>
              <p:cNvSpPr/>
              <p:nvPr/>
            </p:nvSpPr>
            <p:spPr>
              <a:xfrm>
                <a:off x="483415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4786513" y="5062930"/>
              <a:ext cx="713568" cy="68697"/>
              <a:chOff x="4420389" y="3682868"/>
              <a:chExt cx="470624" cy="56853"/>
            </a:xfrm>
            <a:solidFill>
              <a:schemeClr val="accent2"/>
            </a:solidFill>
          </p:grpSpPr>
          <p:sp>
            <p:nvSpPr>
              <p:cNvPr id="78" name="Isosceles Triangle 77"/>
              <p:cNvSpPr/>
              <p:nvPr/>
            </p:nvSpPr>
            <p:spPr>
              <a:xfrm>
                <a:off x="442038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4472506" y="3730245"/>
                <a:ext cx="412190" cy="947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Isosceles Triangle 79"/>
              <p:cNvSpPr/>
              <p:nvPr/>
            </p:nvSpPr>
            <p:spPr>
              <a:xfrm>
                <a:off x="4629643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Isosceles Triangle 80"/>
              <p:cNvSpPr/>
              <p:nvPr/>
            </p:nvSpPr>
            <p:spPr>
              <a:xfrm>
                <a:off x="483415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580010" y="4114509"/>
              <a:ext cx="994560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ESTUARY</a:t>
              </a:r>
              <a:endParaRPr lang="en-US" sz="10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699113" y="3417030"/>
              <a:ext cx="7248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NH ARRAY</a:t>
              </a:r>
              <a:endParaRPr lang="en-US" sz="1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510507" y="5014333"/>
              <a:ext cx="3401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SJL</a:t>
              </a:r>
              <a:endParaRPr lang="en-US" sz="1000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4567989" y="2847474"/>
              <a:ext cx="3834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2.</a:t>
              </a:r>
              <a:endParaRPr lang="en-US" sz="2000" b="1" dirty="0"/>
            </a:p>
          </p:txBody>
        </p:sp>
        <p:grpSp>
          <p:nvGrpSpPr>
            <p:cNvPr id="157" name="Group 156"/>
            <p:cNvGrpSpPr/>
            <p:nvPr/>
          </p:nvGrpSpPr>
          <p:grpSpPr>
            <a:xfrm>
              <a:off x="5222248" y="6052457"/>
              <a:ext cx="713568" cy="68697"/>
              <a:chOff x="4420389" y="3682868"/>
              <a:chExt cx="470624" cy="56853"/>
            </a:xfrm>
            <a:solidFill>
              <a:schemeClr val="accent2"/>
            </a:solidFill>
          </p:grpSpPr>
          <p:sp>
            <p:nvSpPr>
              <p:cNvPr id="161" name="Isosceles Triangle 160"/>
              <p:cNvSpPr/>
              <p:nvPr/>
            </p:nvSpPr>
            <p:spPr>
              <a:xfrm>
                <a:off x="442038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2" name="Straight Connector 161"/>
              <p:cNvCxnSpPr/>
              <p:nvPr/>
            </p:nvCxnSpPr>
            <p:spPr>
              <a:xfrm>
                <a:off x="4472506" y="3730245"/>
                <a:ext cx="412190" cy="9476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Isosceles Triangle 162"/>
              <p:cNvSpPr/>
              <p:nvPr/>
            </p:nvSpPr>
            <p:spPr>
              <a:xfrm>
                <a:off x="4629643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Isosceles Triangle 163"/>
              <p:cNvSpPr/>
              <p:nvPr/>
            </p:nvSpPr>
            <p:spPr>
              <a:xfrm>
                <a:off x="4834159" y="3682868"/>
                <a:ext cx="56854" cy="56853"/>
              </a:xfrm>
              <a:prstGeom prst="triangl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5" name="Isosceles Triangle 164"/>
            <p:cNvSpPr/>
            <p:nvPr/>
          </p:nvSpPr>
          <p:spPr>
            <a:xfrm>
              <a:off x="6116661" y="4413631"/>
              <a:ext cx="86436" cy="6869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Isosceles Triangle 165"/>
            <p:cNvSpPr/>
            <p:nvPr/>
          </p:nvSpPr>
          <p:spPr>
            <a:xfrm>
              <a:off x="6081846" y="4884025"/>
              <a:ext cx="86436" cy="6869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Isosceles Triangle 166"/>
            <p:cNvSpPr/>
            <p:nvPr/>
          </p:nvSpPr>
          <p:spPr>
            <a:xfrm>
              <a:off x="6515225" y="4413631"/>
              <a:ext cx="86436" cy="6869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1" name="Group 180"/>
            <p:cNvGrpSpPr/>
            <p:nvPr/>
          </p:nvGrpSpPr>
          <p:grpSpPr>
            <a:xfrm>
              <a:off x="4628185" y="3830079"/>
              <a:ext cx="1285108" cy="73858"/>
              <a:chOff x="4620092" y="4000011"/>
              <a:chExt cx="1285108" cy="73858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 flipV="1">
                <a:off x="4620092" y="4054110"/>
                <a:ext cx="1214266" cy="6014"/>
              </a:xfrm>
              <a:prstGeom prst="lin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Group 2"/>
              <p:cNvGrpSpPr/>
              <p:nvPr/>
            </p:nvGrpSpPr>
            <p:grpSpPr>
              <a:xfrm>
                <a:off x="4620094" y="4000011"/>
                <a:ext cx="1285106" cy="73858"/>
                <a:chOff x="4620094" y="4000011"/>
                <a:chExt cx="1285106" cy="73858"/>
              </a:xfrm>
            </p:grpSpPr>
            <p:sp>
              <p:nvSpPr>
                <p:cNvPr id="99" name="Isosceles Triangle 98"/>
                <p:cNvSpPr/>
                <p:nvPr/>
              </p:nvSpPr>
              <p:spPr>
                <a:xfrm>
                  <a:off x="5555750" y="4000011"/>
                  <a:ext cx="86203" cy="68697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Isosceles Triangle 99"/>
                <p:cNvSpPr/>
                <p:nvPr/>
              </p:nvSpPr>
              <p:spPr>
                <a:xfrm>
                  <a:off x="4620094" y="4000011"/>
                  <a:ext cx="86203" cy="68697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Isosceles Triangle 101"/>
                <p:cNvSpPr/>
                <p:nvPr/>
              </p:nvSpPr>
              <p:spPr>
                <a:xfrm>
                  <a:off x="4937368" y="4000011"/>
                  <a:ext cx="86203" cy="68697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Isosceles Triangle 102"/>
                <p:cNvSpPr/>
                <p:nvPr/>
              </p:nvSpPr>
              <p:spPr>
                <a:xfrm>
                  <a:off x="5247458" y="4000011"/>
                  <a:ext cx="86203" cy="68697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Isosceles Triangle 170"/>
                <p:cNvSpPr/>
                <p:nvPr/>
              </p:nvSpPr>
              <p:spPr>
                <a:xfrm>
                  <a:off x="5818997" y="4005172"/>
                  <a:ext cx="86203" cy="68697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5" name="Group 184"/>
            <p:cNvGrpSpPr/>
            <p:nvPr/>
          </p:nvGrpSpPr>
          <p:grpSpPr>
            <a:xfrm>
              <a:off x="4916839" y="4014982"/>
              <a:ext cx="751436" cy="68697"/>
              <a:chOff x="2796726" y="4039258"/>
              <a:chExt cx="751436" cy="68697"/>
            </a:xfrm>
          </p:grpSpPr>
          <p:sp>
            <p:nvSpPr>
              <p:cNvPr id="174" name="Isosceles Triangle 173"/>
              <p:cNvSpPr/>
              <p:nvPr/>
            </p:nvSpPr>
            <p:spPr>
              <a:xfrm>
                <a:off x="2814261" y="4039258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8" name="Straight Connector 177"/>
              <p:cNvCxnSpPr/>
              <p:nvPr/>
            </p:nvCxnSpPr>
            <p:spPr>
              <a:xfrm>
                <a:off x="2796726" y="4098023"/>
                <a:ext cx="739494" cy="4639"/>
              </a:xfrm>
              <a:prstGeom prst="lin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Isosceles Triangle 182"/>
              <p:cNvSpPr/>
              <p:nvPr/>
            </p:nvSpPr>
            <p:spPr>
              <a:xfrm>
                <a:off x="3461959" y="4039258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4931674" y="3641400"/>
              <a:ext cx="751436" cy="68697"/>
              <a:chOff x="2796726" y="4039258"/>
              <a:chExt cx="751436" cy="68697"/>
            </a:xfrm>
          </p:grpSpPr>
          <p:sp>
            <p:nvSpPr>
              <p:cNvPr id="187" name="Isosceles Triangle 186"/>
              <p:cNvSpPr/>
              <p:nvPr/>
            </p:nvSpPr>
            <p:spPr>
              <a:xfrm>
                <a:off x="2814261" y="4039258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2796726" y="4098023"/>
                <a:ext cx="739494" cy="4639"/>
              </a:xfrm>
              <a:prstGeom prst="lin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Isosceles Triangle 188"/>
              <p:cNvSpPr/>
              <p:nvPr/>
            </p:nvSpPr>
            <p:spPr>
              <a:xfrm>
                <a:off x="3461959" y="4039258"/>
                <a:ext cx="86203" cy="68697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0" name="TextBox 189"/>
            <p:cNvSpPr txBox="1"/>
            <p:nvPr/>
          </p:nvSpPr>
          <p:spPr>
            <a:xfrm>
              <a:off x="4877980" y="5984028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SL</a:t>
              </a:r>
              <a:endParaRPr lang="en-US" sz="1000" dirty="0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4811053" y="3059631"/>
              <a:ext cx="4026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NHL</a:t>
              </a:r>
              <a:endParaRPr lang="en-US" sz="10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6023509" y="4450112"/>
              <a:ext cx="3000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JA</a:t>
              </a:r>
              <a:endParaRPr lang="en-US" sz="1000" dirty="0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6111174" y="4788629"/>
              <a:ext cx="3177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TB</a:t>
              </a:r>
              <a:endParaRPr lang="en-US" sz="10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417322" y="4455507"/>
              <a:ext cx="4204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BB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212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2014-2015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45280" y="2743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CONTROL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5200" y="456184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IMPACT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2015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RELEASE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7440" y="467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ESSAYONS TRACK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70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2016-2017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83" y="0"/>
            <a:ext cx="84558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00811" y="520262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CONTROL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08869" y="4467247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IMPACT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1120" y="-91440"/>
            <a:ext cx="2296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2015 </a:t>
            </a:r>
            <a:r>
              <a:rPr lang="en-US" sz="2000" dirty="0" smtClean="0">
                <a:solidFill>
                  <a:srgbClr val="FFFF00"/>
                </a:solidFill>
              </a:rPr>
              <a:t>&amp; </a:t>
            </a:r>
            <a:r>
              <a:rPr lang="en-US" sz="3200" dirty="0" smtClean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0755" y="2772629"/>
            <a:ext cx="75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2015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7969" y="4816891"/>
            <a:ext cx="75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1142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4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516128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ARRAY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480" y="429768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GATE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6640" y="102616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SENTINEL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49360" y="3596640"/>
            <a:ext cx="1127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ESTUARY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SENTINEL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26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97200" y="2885440"/>
            <a:ext cx="204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HYDROACOUSTIC SURVEY TRACK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3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9361266" y="3701018"/>
            <a:ext cx="705678" cy="437322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/>
          <p:cNvSpPr/>
          <p:nvPr/>
        </p:nvSpPr>
        <p:spPr>
          <a:xfrm>
            <a:off x="6547970" y="430626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433200" y="3461433"/>
            <a:ext cx="1009292" cy="1139997"/>
          </a:xfrm>
          <a:custGeom>
            <a:avLst/>
            <a:gdLst>
              <a:gd name="connsiteX0" fmla="*/ 949657 w 949657"/>
              <a:gd name="connsiteY0" fmla="*/ 0 h 1179753"/>
              <a:gd name="connsiteX1" fmla="*/ 730996 w 949657"/>
              <a:gd name="connsiteY1" fmla="*/ 69574 h 1179753"/>
              <a:gd name="connsiteX2" fmla="*/ 253918 w 949657"/>
              <a:gd name="connsiteY2" fmla="*/ 188843 h 1179753"/>
              <a:gd name="connsiteX3" fmla="*/ 5439 w 949657"/>
              <a:gd name="connsiteY3" fmla="*/ 576470 h 1179753"/>
              <a:gd name="connsiteX4" fmla="*/ 84952 w 949657"/>
              <a:gd name="connsiteY4" fmla="*/ 1113183 h 1179753"/>
              <a:gd name="connsiteX5" fmla="*/ 114770 w 949657"/>
              <a:gd name="connsiteY5" fmla="*/ 1152939 h 1179753"/>
              <a:gd name="connsiteX0" fmla="*/ 1009292 w 1009292"/>
              <a:gd name="connsiteY0" fmla="*/ 0 h 1139997"/>
              <a:gd name="connsiteX1" fmla="*/ 730996 w 1009292"/>
              <a:gd name="connsiteY1" fmla="*/ 29818 h 1139997"/>
              <a:gd name="connsiteX2" fmla="*/ 253918 w 1009292"/>
              <a:gd name="connsiteY2" fmla="*/ 149087 h 1139997"/>
              <a:gd name="connsiteX3" fmla="*/ 5439 w 1009292"/>
              <a:gd name="connsiteY3" fmla="*/ 536714 h 1139997"/>
              <a:gd name="connsiteX4" fmla="*/ 84952 w 1009292"/>
              <a:gd name="connsiteY4" fmla="*/ 1073427 h 1139997"/>
              <a:gd name="connsiteX5" fmla="*/ 114770 w 1009292"/>
              <a:gd name="connsiteY5" fmla="*/ 1113183 h 113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292" h="1139997">
                <a:moveTo>
                  <a:pt x="1009292" y="0"/>
                </a:moveTo>
                <a:cubicBezTo>
                  <a:pt x="957939" y="19050"/>
                  <a:pt x="856892" y="4970"/>
                  <a:pt x="730996" y="29818"/>
                </a:cubicBezTo>
                <a:cubicBezTo>
                  <a:pt x="605100" y="54666"/>
                  <a:pt x="374844" y="64604"/>
                  <a:pt x="253918" y="149087"/>
                </a:cubicBezTo>
                <a:cubicBezTo>
                  <a:pt x="132992" y="233570"/>
                  <a:pt x="33600" y="382658"/>
                  <a:pt x="5439" y="536714"/>
                </a:cubicBezTo>
                <a:cubicBezTo>
                  <a:pt x="-22722" y="690770"/>
                  <a:pt x="66730" y="977349"/>
                  <a:pt x="84952" y="1073427"/>
                </a:cubicBezTo>
                <a:cubicBezTo>
                  <a:pt x="103174" y="1169505"/>
                  <a:pt x="108972" y="1141344"/>
                  <a:pt x="114770" y="1113183"/>
                </a:cubicBezTo>
              </a:path>
            </a:pathLst>
          </a:custGeom>
          <a:noFill/>
          <a:ln w="66675">
            <a:solidFill>
              <a:schemeClr val="accent6"/>
            </a:solidFill>
            <a:head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559711" y="1138238"/>
            <a:ext cx="1755172" cy="4104219"/>
          </a:xfrm>
          <a:custGeom>
            <a:avLst/>
            <a:gdLst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81051 w 2058232"/>
              <a:gd name="connsiteY3" fmla="*/ 180667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51555 w 2058232"/>
              <a:gd name="connsiteY3" fmla="*/ 198365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51829 w 2094480"/>
              <a:gd name="connsiteY0" fmla="*/ 0 h 3923071"/>
              <a:gd name="connsiteX1" fmla="*/ 209 w 2094480"/>
              <a:gd name="connsiteY1" fmla="*/ 700549 h 3923071"/>
              <a:gd name="connsiteX2" fmla="*/ 73951 w 2094480"/>
              <a:gd name="connsiteY2" fmla="*/ 1334729 h 3923071"/>
              <a:gd name="connsiteX3" fmla="*/ 287803 w 2094480"/>
              <a:gd name="connsiteY3" fmla="*/ 1983658 h 3923071"/>
              <a:gd name="connsiteX4" fmla="*/ 708132 w 2094480"/>
              <a:gd name="connsiteY4" fmla="*/ 2684207 h 3923071"/>
              <a:gd name="connsiteX5" fmla="*/ 1062093 w 2094480"/>
              <a:gd name="connsiteY5" fmla="*/ 3089787 h 3923071"/>
              <a:gd name="connsiteX6" fmla="*/ 1659403 w 2094480"/>
              <a:gd name="connsiteY6" fmla="*/ 3694471 h 3923071"/>
              <a:gd name="connsiteX7" fmla="*/ 2094480 w 2094480"/>
              <a:gd name="connsiteY7" fmla="*/ 3923071 h 3923071"/>
              <a:gd name="connsiteX8" fmla="*/ 2094480 w 2094480"/>
              <a:gd name="connsiteY8" fmla="*/ 3923071 h 3923071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662361 w 2097438"/>
              <a:gd name="connsiteY6" fmla="*/ 3716593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628691 w 2097438"/>
              <a:gd name="connsiteY3" fmla="*/ 1836815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43967 w 2123489"/>
              <a:gd name="connsiteY0" fmla="*/ 0 h 3945193"/>
              <a:gd name="connsiteX1" fmla="*/ 29218 w 2123489"/>
              <a:gd name="connsiteY1" fmla="*/ 722671 h 3945193"/>
              <a:gd name="connsiteX2" fmla="*/ 460768 w 2123489"/>
              <a:gd name="connsiteY2" fmla="*/ 1148129 h 3945193"/>
              <a:gd name="connsiteX3" fmla="*/ 654742 w 2123489"/>
              <a:gd name="connsiteY3" fmla="*/ 1836815 h 3945193"/>
              <a:gd name="connsiteX4" fmla="*/ 925984 w 2123489"/>
              <a:gd name="connsiteY4" fmla="*/ 2577121 h 3945193"/>
              <a:gd name="connsiteX5" fmla="*/ 1200433 w 2123489"/>
              <a:gd name="connsiteY5" fmla="*/ 3062213 h 3945193"/>
              <a:gd name="connsiteX6" fmla="*/ 1622044 w 2123489"/>
              <a:gd name="connsiteY6" fmla="*/ 3642851 h 3945193"/>
              <a:gd name="connsiteX7" fmla="*/ 2123489 w 2123489"/>
              <a:gd name="connsiteY7" fmla="*/ 3945193 h 3945193"/>
              <a:gd name="connsiteX8" fmla="*/ 2123489 w 2123489"/>
              <a:gd name="connsiteY8" fmla="*/ 3945193 h 3945193"/>
              <a:gd name="connsiteX0" fmla="*/ 221 w 2079743"/>
              <a:gd name="connsiteY0" fmla="*/ 0 h 3945193"/>
              <a:gd name="connsiteX1" fmla="*/ 343280 w 2079743"/>
              <a:gd name="connsiteY1" fmla="*/ 504010 h 3945193"/>
              <a:gd name="connsiteX2" fmla="*/ 417022 w 2079743"/>
              <a:gd name="connsiteY2" fmla="*/ 1148129 h 3945193"/>
              <a:gd name="connsiteX3" fmla="*/ 610996 w 2079743"/>
              <a:gd name="connsiteY3" fmla="*/ 1836815 h 3945193"/>
              <a:gd name="connsiteX4" fmla="*/ 882238 w 2079743"/>
              <a:gd name="connsiteY4" fmla="*/ 2577121 h 3945193"/>
              <a:gd name="connsiteX5" fmla="*/ 1156687 w 2079743"/>
              <a:gd name="connsiteY5" fmla="*/ 3062213 h 3945193"/>
              <a:gd name="connsiteX6" fmla="*/ 1578298 w 2079743"/>
              <a:gd name="connsiteY6" fmla="*/ 3642851 h 3945193"/>
              <a:gd name="connsiteX7" fmla="*/ 2079743 w 2079743"/>
              <a:gd name="connsiteY7" fmla="*/ 3945193 h 3945193"/>
              <a:gd name="connsiteX8" fmla="*/ 2079743 w 2079743"/>
              <a:gd name="connsiteY8" fmla="*/ 3945193 h 3945193"/>
              <a:gd name="connsiteX0" fmla="*/ 3641 w 1755172"/>
              <a:gd name="connsiteY0" fmla="*/ 0 h 4104219"/>
              <a:gd name="connsiteX1" fmla="*/ 18709 w 1755172"/>
              <a:gd name="connsiteY1" fmla="*/ 663036 h 4104219"/>
              <a:gd name="connsiteX2" fmla="*/ 92451 w 1755172"/>
              <a:gd name="connsiteY2" fmla="*/ 1307155 h 4104219"/>
              <a:gd name="connsiteX3" fmla="*/ 286425 w 1755172"/>
              <a:gd name="connsiteY3" fmla="*/ 1995841 h 4104219"/>
              <a:gd name="connsiteX4" fmla="*/ 557667 w 1755172"/>
              <a:gd name="connsiteY4" fmla="*/ 2736147 h 4104219"/>
              <a:gd name="connsiteX5" fmla="*/ 832116 w 1755172"/>
              <a:gd name="connsiteY5" fmla="*/ 3221239 h 4104219"/>
              <a:gd name="connsiteX6" fmla="*/ 1253727 w 1755172"/>
              <a:gd name="connsiteY6" fmla="*/ 3801877 h 4104219"/>
              <a:gd name="connsiteX7" fmla="*/ 1755172 w 1755172"/>
              <a:gd name="connsiteY7" fmla="*/ 4104219 h 4104219"/>
              <a:gd name="connsiteX8" fmla="*/ 1755172 w 1755172"/>
              <a:gd name="connsiteY8" fmla="*/ 4104219 h 410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172" h="4104219">
                <a:moveTo>
                  <a:pt x="3641" y="0"/>
                </a:moveTo>
                <a:cubicBezTo>
                  <a:pt x="-5577" y="235360"/>
                  <a:pt x="3907" y="445177"/>
                  <a:pt x="18709" y="663036"/>
                </a:cubicBezTo>
                <a:cubicBezTo>
                  <a:pt x="33511" y="880895"/>
                  <a:pt x="47832" y="1085021"/>
                  <a:pt x="92451" y="1307155"/>
                </a:cubicBezTo>
                <a:cubicBezTo>
                  <a:pt x="137070" y="1529289"/>
                  <a:pt x="208889" y="1757676"/>
                  <a:pt x="286425" y="1995841"/>
                </a:cubicBezTo>
                <a:cubicBezTo>
                  <a:pt x="363961" y="2234006"/>
                  <a:pt x="466719" y="2531914"/>
                  <a:pt x="557667" y="2736147"/>
                </a:cubicBezTo>
                <a:cubicBezTo>
                  <a:pt x="648616" y="2940380"/>
                  <a:pt x="716106" y="3043617"/>
                  <a:pt x="832116" y="3221239"/>
                </a:cubicBezTo>
                <a:cubicBezTo>
                  <a:pt x="948126" y="3398861"/>
                  <a:pt x="1099884" y="3654714"/>
                  <a:pt x="1253727" y="3801877"/>
                </a:cubicBezTo>
                <a:cubicBezTo>
                  <a:pt x="1407570" y="3949040"/>
                  <a:pt x="1671598" y="4053829"/>
                  <a:pt x="1755172" y="4104219"/>
                </a:cubicBezTo>
                <a:lnTo>
                  <a:pt x="1755172" y="4104219"/>
                </a:lnTo>
              </a:path>
            </a:pathLst>
          </a:custGeom>
          <a:noFill/>
          <a:ln w="111125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8981435" y="3812443"/>
            <a:ext cx="140348" cy="516835"/>
          </a:xfrm>
          <a:custGeom>
            <a:avLst/>
            <a:gdLst>
              <a:gd name="connsiteX0" fmla="*/ 69626 w 140348"/>
              <a:gd name="connsiteY0" fmla="*/ 516835 h 516835"/>
              <a:gd name="connsiteX1" fmla="*/ 52 w 140348"/>
              <a:gd name="connsiteY1" fmla="*/ 278295 h 516835"/>
              <a:gd name="connsiteX2" fmla="*/ 59686 w 140348"/>
              <a:gd name="connsiteY2" fmla="*/ 49695 h 516835"/>
              <a:gd name="connsiteX3" fmla="*/ 139199 w 140348"/>
              <a:gd name="connsiteY3" fmla="*/ 9939 h 516835"/>
              <a:gd name="connsiteX4" fmla="*/ 99443 w 140348"/>
              <a:gd name="connsiteY4" fmla="*/ 0 h 51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48" h="516835">
                <a:moveTo>
                  <a:pt x="69626" y="516835"/>
                </a:moveTo>
                <a:cubicBezTo>
                  <a:pt x="35667" y="436493"/>
                  <a:pt x="1709" y="356152"/>
                  <a:pt x="52" y="278295"/>
                </a:cubicBezTo>
                <a:cubicBezTo>
                  <a:pt x="-1605" y="200438"/>
                  <a:pt x="36495" y="94421"/>
                  <a:pt x="59686" y="49695"/>
                </a:cubicBezTo>
                <a:cubicBezTo>
                  <a:pt x="82877" y="4969"/>
                  <a:pt x="132573" y="18221"/>
                  <a:pt x="139199" y="9939"/>
                </a:cubicBezTo>
                <a:cubicBezTo>
                  <a:pt x="145825" y="1656"/>
                  <a:pt x="122634" y="828"/>
                  <a:pt x="99443" y="0"/>
                </a:cubicBezTo>
              </a:path>
            </a:pathLst>
          </a:custGeom>
          <a:noFill/>
          <a:ln w="60325">
            <a:solidFill>
              <a:schemeClr val="accent5"/>
            </a:solidFill>
            <a:headEnd type="stealt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303343" y="5548650"/>
            <a:ext cx="19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767145" y="6096000"/>
            <a:ext cx="10511" cy="58857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6607774" y="4057373"/>
            <a:ext cx="1729239" cy="215377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239" h="215377">
                <a:moveTo>
                  <a:pt x="1729239" y="99800"/>
                </a:moveTo>
                <a:cubicBezTo>
                  <a:pt x="1432721" y="52589"/>
                  <a:pt x="1136204" y="5378"/>
                  <a:pt x="904291" y="408"/>
                </a:cubicBezTo>
                <a:cubicBezTo>
                  <a:pt x="672378" y="-4562"/>
                  <a:pt x="483535" y="36851"/>
                  <a:pt x="337761" y="69982"/>
                </a:cubicBezTo>
                <a:cubicBezTo>
                  <a:pt x="191987" y="103113"/>
                  <a:pt x="81000" y="176000"/>
                  <a:pt x="29648" y="199191"/>
                </a:cubicBezTo>
                <a:cubicBezTo>
                  <a:pt x="-21704" y="222382"/>
                  <a:pt x="3972" y="215756"/>
                  <a:pt x="29648" y="209130"/>
                </a:cubicBezTo>
              </a:path>
            </a:pathLst>
          </a:custGeom>
          <a:noFill/>
          <a:ln w="57150">
            <a:solidFill>
              <a:srgbClr val="00B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5040" y="5073226"/>
            <a:ext cx="170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RELEASE 7 &amp; 8  40 CRABS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4587" y="2387600"/>
            <a:ext cx="148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E-RELEASE 2  16 CRABS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64412" y="305808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</a:rPr>
              <a:t>2/40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96775" y="4216762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17/40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1479" y="73822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5/40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34412" y="365075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1/16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69726" y="6282429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1/40*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3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1" y="-1166"/>
            <a:ext cx="10058400" cy="6687601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524275" y="2132049"/>
            <a:ext cx="705678" cy="437322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>
            <a:off x="6030868" y="3431539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924144" y="3005847"/>
            <a:ext cx="1068190" cy="1225702"/>
          </a:xfrm>
          <a:custGeom>
            <a:avLst/>
            <a:gdLst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81051 w 2058232"/>
              <a:gd name="connsiteY3" fmla="*/ 180667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51555 w 2058232"/>
              <a:gd name="connsiteY3" fmla="*/ 198365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51829 w 2094480"/>
              <a:gd name="connsiteY0" fmla="*/ 0 h 3923071"/>
              <a:gd name="connsiteX1" fmla="*/ 209 w 2094480"/>
              <a:gd name="connsiteY1" fmla="*/ 700549 h 3923071"/>
              <a:gd name="connsiteX2" fmla="*/ 73951 w 2094480"/>
              <a:gd name="connsiteY2" fmla="*/ 1334729 h 3923071"/>
              <a:gd name="connsiteX3" fmla="*/ 287803 w 2094480"/>
              <a:gd name="connsiteY3" fmla="*/ 1983658 h 3923071"/>
              <a:gd name="connsiteX4" fmla="*/ 708132 w 2094480"/>
              <a:gd name="connsiteY4" fmla="*/ 2684207 h 3923071"/>
              <a:gd name="connsiteX5" fmla="*/ 1062093 w 2094480"/>
              <a:gd name="connsiteY5" fmla="*/ 3089787 h 3923071"/>
              <a:gd name="connsiteX6" fmla="*/ 1659403 w 2094480"/>
              <a:gd name="connsiteY6" fmla="*/ 3694471 h 3923071"/>
              <a:gd name="connsiteX7" fmla="*/ 2094480 w 2094480"/>
              <a:gd name="connsiteY7" fmla="*/ 3923071 h 3923071"/>
              <a:gd name="connsiteX8" fmla="*/ 2094480 w 2094480"/>
              <a:gd name="connsiteY8" fmla="*/ 3923071 h 3923071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662361 w 2097438"/>
              <a:gd name="connsiteY6" fmla="*/ 3716593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628691 w 2097438"/>
              <a:gd name="connsiteY3" fmla="*/ 1836815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43967 w 2123489"/>
              <a:gd name="connsiteY0" fmla="*/ 0 h 3945193"/>
              <a:gd name="connsiteX1" fmla="*/ 29218 w 2123489"/>
              <a:gd name="connsiteY1" fmla="*/ 722671 h 3945193"/>
              <a:gd name="connsiteX2" fmla="*/ 460768 w 2123489"/>
              <a:gd name="connsiteY2" fmla="*/ 1148129 h 3945193"/>
              <a:gd name="connsiteX3" fmla="*/ 654742 w 2123489"/>
              <a:gd name="connsiteY3" fmla="*/ 1836815 h 3945193"/>
              <a:gd name="connsiteX4" fmla="*/ 925984 w 2123489"/>
              <a:gd name="connsiteY4" fmla="*/ 2577121 h 3945193"/>
              <a:gd name="connsiteX5" fmla="*/ 1200433 w 2123489"/>
              <a:gd name="connsiteY5" fmla="*/ 3062213 h 3945193"/>
              <a:gd name="connsiteX6" fmla="*/ 1622044 w 2123489"/>
              <a:gd name="connsiteY6" fmla="*/ 3642851 h 3945193"/>
              <a:gd name="connsiteX7" fmla="*/ 2123489 w 2123489"/>
              <a:gd name="connsiteY7" fmla="*/ 3945193 h 3945193"/>
              <a:gd name="connsiteX8" fmla="*/ 2123489 w 2123489"/>
              <a:gd name="connsiteY8" fmla="*/ 3945193 h 3945193"/>
              <a:gd name="connsiteX0" fmla="*/ 221 w 2079743"/>
              <a:gd name="connsiteY0" fmla="*/ 0 h 3945193"/>
              <a:gd name="connsiteX1" fmla="*/ 343280 w 2079743"/>
              <a:gd name="connsiteY1" fmla="*/ 504010 h 3945193"/>
              <a:gd name="connsiteX2" fmla="*/ 417022 w 2079743"/>
              <a:gd name="connsiteY2" fmla="*/ 1148129 h 3945193"/>
              <a:gd name="connsiteX3" fmla="*/ 610996 w 2079743"/>
              <a:gd name="connsiteY3" fmla="*/ 1836815 h 3945193"/>
              <a:gd name="connsiteX4" fmla="*/ 882238 w 2079743"/>
              <a:gd name="connsiteY4" fmla="*/ 2577121 h 3945193"/>
              <a:gd name="connsiteX5" fmla="*/ 1156687 w 2079743"/>
              <a:gd name="connsiteY5" fmla="*/ 3062213 h 3945193"/>
              <a:gd name="connsiteX6" fmla="*/ 1578298 w 2079743"/>
              <a:gd name="connsiteY6" fmla="*/ 3642851 h 3945193"/>
              <a:gd name="connsiteX7" fmla="*/ 2079743 w 2079743"/>
              <a:gd name="connsiteY7" fmla="*/ 3945193 h 3945193"/>
              <a:gd name="connsiteX8" fmla="*/ 2079743 w 2079743"/>
              <a:gd name="connsiteY8" fmla="*/ 3945193 h 3945193"/>
              <a:gd name="connsiteX0" fmla="*/ 3641 w 1755172"/>
              <a:gd name="connsiteY0" fmla="*/ 0 h 4104219"/>
              <a:gd name="connsiteX1" fmla="*/ 18709 w 1755172"/>
              <a:gd name="connsiteY1" fmla="*/ 663036 h 4104219"/>
              <a:gd name="connsiteX2" fmla="*/ 92451 w 1755172"/>
              <a:gd name="connsiteY2" fmla="*/ 1307155 h 4104219"/>
              <a:gd name="connsiteX3" fmla="*/ 286425 w 1755172"/>
              <a:gd name="connsiteY3" fmla="*/ 1995841 h 4104219"/>
              <a:gd name="connsiteX4" fmla="*/ 557667 w 1755172"/>
              <a:gd name="connsiteY4" fmla="*/ 2736147 h 4104219"/>
              <a:gd name="connsiteX5" fmla="*/ 832116 w 1755172"/>
              <a:gd name="connsiteY5" fmla="*/ 3221239 h 4104219"/>
              <a:gd name="connsiteX6" fmla="*/ 1253727 w 1755172"/>
              <a:gd name="connsiteY6" fmla="*/ 3801877 h 4104219"/>
              <a:gd name="connsiteX7" fmla="*/ 1755172 w 1755172"/>
              <a:gd name="connsiteY7" fmla="*/ 4104219 h 4104219"/>
              <a:gd name="connsiteX8" fmla="*/ 1755172 w 1755172"/>
              <a:gd name="connsiteY8" fmla="*/ 4104219 h 410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172" h="4104219">
                <a:moveTo>
                  <a:pt x="3641" y="0"/>
                </a:moveTo>
                <a:cubicBezTo>
                  <a:pt x="-5577" y="235360"/>
                  <a:pt x="3907" y="445177"/>
                  <a:pt x="18709" y="663036"/>
                </a:cubicBezTo>
                <a:cubicBezTo>
                  <a:pt x="33511" y="880895"/>
                  <a:pt x="47832" y="1085021"/>
                  <a:pt x="92451" y="1307155"/>
                </a:cubicBezTo>
                <a:cubicBezTo>
                  <a:pt x="137070" y="1529289"/>
                  <a:pt x="208889" y="1757676"/>
                  <a:pt x="286425" y="1995841"/>
                </a:cubicBezTo>
                <a:cubicBezTo>
                  <a:pt x="363961" y="2234006"/>
                  <a:pt x="466719" y="2531914"/>
                  <a:pt x="557667" y="2736147"/>
                </a:cubicBezTo>
                <a:cubicBezTo>
                  <a:pt x="648616" y="2940380"/>
                  <a:pt x="716106" y="3043617"/>
                  <a:pt x="832116" y="3221239"/>
                </a:cubicBezTo>
                <a:cubicBezTo>
                  <a:pt x="948126" y="3398861"/>
                  <a:pt x="1099884" y="3654714"/>
                  <a:pt x="1253727" y="3801877"/>
                </a:cubicBezTo>
                <a:cubicBezTo>
                  <a:pt x="1407570" y="3949040"/>
                  <a:pt x="1671598" y="4053829"/>
                  <a:pt x="1755172" y="4104219"/>
                </a:cubicBezTo>
                <a:lnTo>
                  <a:pt x="1755172" y="4104219"/>
                </a:lnTo>
              </a:path>
            </a:pathLst>
          </a:custGeom>
          <a:noFill/>
          <a:ln w="111125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786241" y="4673929"/>
            <a:ext cx="19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5846323" y="2375257"/>
            <a:ext cx="2664251" cy="922420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239" h="215377">
                <a:moveTo>
                  <a:pt x="1729239" y="99800"/>
                </a:moveTo>
                <a:cubicBezTo>
                  <a:pt x="1432721" y="52589"/>
                  <a:pt x="1136204" y="5378"/>
                  <a:pt x="904291" y="408"/>
                </a:cubicBezTo>
                <a:cubicBezTo>
                  <a:pt x="672378" y="-4562"/>
                  <a:pt x="483535" y="36851"/>
                  <a:pt x="337761" y="69982"/>
                </a:cubicBezTo>
                <a:cubicBezTo>
                  <a:pt x="191987" y="103113"/>
                  <a:pt x="81000" y="176000"/>
                  <a:pt x="29648" y="199191"/>
                </a:cubicBezTo>
                <a:cubicBezTo>
                  <a:pt x="-21704" y="222382"/>
                  <a:pt x="3972" y="215756"/>
                  <a:pt x="29648" y="209130"/>
                </a:cubicBezTo>
              </a:path>
            </a:pathLst>
          </a:custGeom>
          <a:noFill/>
          <a:ln w="57150">
            <a:solidFill>
              <a:srgbClr val="00B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38545" y="236382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2/5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1192" y="544749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3158" y="2107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8391" y="518484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99889" y="322634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53974" y="3878095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14/17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8496" y="2543504"/>
            <a:ext cx="2945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Mean time = 4.52 ± 3.61 days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Range = 1.14 – 12.19 days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 </a:t>
            </a:r>
            <a:endParaRPr lang="en-US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665631"/>
              </p:ext>
            </p:extLst>
          </p:nvPr>
        </p:nvGraphicFramePr>
        <p:xfrm>
          <a:off x="1986348" y="3205656"/>
          <a:ext cx="2985048" cy="253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SPW 13.0 Graph" r:id="rId4" imgW="5823214" imgH="4949786" progId="SigmaPlotGraphicObject.12">
                  <p:embed/>
                </p:oleObj>
              </mc:Choice>
              <mc:Fallback>
                <p:oleObj name="SPW 13.0 Graph" r:id="rId4" imgW="5823214" imgH="4949786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6348" y="3205656"/>
                        <a:ext cx="2985048" cy="2537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-518284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2017</a:t>
            </a:r>
            <a:endParaRPr lang="en-US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SJS</a:t>
            </a:r>
          </a:p>
        </p:txBody>
      </p:sp>
    </p:spTree>
    <p:extLst>
      <p:ext uri="{BB962C8B-B14F-4D97-AF65-F5344CB8AC3E}">
        <p14:creationId xmlns:p14="http://schemas.microsoft.com/office/powerpoint/2010/main" val="22428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1371" y="1013402"/>
            <a:ext cx="5778057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ESTUARY (E1) VRS SOUTH JETTY (SJ)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22 &amp; 23 August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MOUND EXPERIMENT</a:t>
            </a:r>
          </a:p>
          <a:p>
            <a:pPr marL="800100" lvl="1" indent="-342900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19 Sept: IMPACT (MI) &amp; ESTUARY (ME)</a:t>
            </a:r>
          </a:p>
          <a:p>
            <a:pPr marL="800100" lvl="1" indent="-342900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21 </a:t>
            </a:r>
            <a:r>
              <a:rPr lang="en-US" sz="2400" dirty="0" smtClean="0">
                <a:solidFill>
                  <a:schemeClr val="bg1"/>
                </a:solidFill>
              </a:rPr>
              <a:t>Sept: CONTROL (MC1</a:t>
            </a:r>
            <a:r>
              <a:rPr lang="en-US" sz="2400" dirty="0" smtClean="0">
                <a:solidFill>
                  <a:schemeClr val="bg1"/>
                </a:solidFill>
              </a:rPr>
              <a:t>) </a:t>
            </a:r>
          </a:p>
          <a:p>
            <a:pPr marL="800100" lvl="1" indent="-342900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28 Sept: </a:t>
            </a:r>
            <a:r>
              <a:rPr lang="en-US" sz="2400" dirty="0" smtClean="0">
                <a:solidFill>
                  <a:schemeClr val="bg1"/>
                </a:solidFill>
              </a:rPr>
              <a:t>CONTROL 2 (MC2) 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HABITAT COMPARISON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28 Sept: CONTROL 2 (MC2) 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3 October: FALCON COVE RELEASE (FC)</a:t>
            </a: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</a:endParaRPr>
          </a:p>
          <a:p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6248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</a:t>
            </a:r>
            <a:r>
              <a:rPr lang="en-US" sz="2800" dirty="0" smtClean="0">
                <a:solidFill>
                  <a:schemeClr val="bg1"/>
                </a:solidFill>
              </a:rPr>
              <a:t>EXPERIMENTS – MOVED TO NH SITE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" y="0"/>
            <a:ext cx="10394636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97243" y="396784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0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07609" y="25836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0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35498" y="598471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0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7090" y="360143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1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74154" y="30793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9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8035047" y="3403556"/>
            <a:ext cx="1848255" cy="429141"/>
          </a:xfrm>
          <a:custGeom>
            <a:avLst/>
            <a:gdLst>
              <a:gd name="connsiteX0" fmla="*/ 1848255 w 1848255"/>
              <a:gd name="connsiteY0" fmla="*/ 40035 h 429141"/>
              <a:gd name="connsiteX1" fmla="*/ 1274323 w 1848255"/>
              <a:gd name="connsiteY1" fmla="*/ 1124 h 429141"/>
              <a:gd name="connsiteX2" fmla="*/ 719847 w 1848255"/>
              <a:gd name="connsiteY2" fmla="*/ 78946 h 429141"/>
              <a:gd name="connsiteX3" fmla="*/ 272374 w 1848255"/>
              <a:gd name="connsiteY3" fmla="*/ 283226 h 429141"/>
              <a:gd name="connsiteX4" fmla="*/ 0 w 1848255"/>
              <a:gd name="connsiteY4" fmla="*/ 429141 h 42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255" h="429141">
                <a:moveTo>
                  <a:pt x="1848255" y="40035"/>
                </a:moveTo>
                <a:cubicBezTo>
                  <a:pt x="1655323" y="17337"/>
                  <a:pt x="1462391" y="-5361"/>
                  <a:pt x="1274323" y="1124"/>
                </a:cubicBezTo>
                <a:cubicBezTo>
                  <a:pt x="1086255" y="7609"/>
                  <a:pt x="886838" y="31929"/>
                  <a:pt x="719847" y="78946"/>
                </a:cubicBezTo>
                <a:cubicBezTo>
                  <a:pt x="552856" y="125963"/>
                  <a:pt x="392348" y="224860"/>
                  <a:pt x="272374" y="283226"/>
                </a:cubicBezTo>
                <a:cubicBezTo>
                  <a:pt x="152400" y="341592"/>
                  <a:pt x="76200" y="385366"/>
                  <a:pt x="0" y="429141"/>
                </a:cubicBezTo>
              </a:path>
            </a:pathLst>
          </a:custGeom>
          <a:noFill/>
          <a:ln w="47625">
            <a:solidFill>
              <a:srgbClr val="00B050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141337" y="479793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10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19031" y="593282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1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85558" y="402620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7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33677" y="26808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1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23" name="Arc 22"/>
          <p:cNvSpPr/>
          <p:nvPr/>
        </p:nvSpPr>
        <p:spPr>
          <a:xfrm rot="10059963">
            <a:off x="7465320" y="3064102"/>
            <a:ext cx="2925228" cy="2215545"/>
          </a:xfrm>
          <a:prstGeom prst="arc">
            <a:avLst/>
          </a:prstGeom>
          <a:ln w="41275">
            <a:solidFill>
              <a:srgbClr val="FFC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15461428" flipH="1">
            <a:off x="5846128" y="2207748"/>
            <a:ext cx="2801956" cy="710981"/>
          </a:xfrm>
          <a:custGeom>
            <a:avLst/>
            <a:gdLst>
              <a:gd name="connsiteX0" fmla="*/ 1848255 w 1848255"/>
              <a:gd name="connsiteY0" fmla="*/ 40035 h 429141"/>
              <a:gd name="connsiteX1" fmla="*/ 1274323 w 1848255"/>
              <a:gd name="connsiteY1" fmla="*/ 1124 h 429141"/>
              <a:gd name="connsiteX2" fmla="*/ 719847 w 1848255"/>
              <a:gd name="connsiteY2" fmla="*/ 78946 h 429141"/>
              <a:gd name="connsiteX3" fmla="*/ 272374 w 1848255"/>
              <a:gd name="connsiteY3" fmla="*/ 283226 h 429141"/>
              <a:gd name="connsiteX4" fmla="*/ 0 w 1848255"/>
              <a:gd name="connsiteY4" fmla="*/ 429141 h 42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255" h="429141">
                <a:moveTo>
                  <a:pt x="1848255" y="40035"/>
                </a:moveTo>
                <a:cubicBezTo>
                  <a:pt x="1655323" y="17337"/>
                  <a:pt x="1462391" y="-5361"/>
                  <a:pt x="1274323" y="1124"/>
                </a:cubicBezTo>
                <a:cubicBezTo>
                  <a:pt x="1086255" y="7609"/>
                  <a:pt x="886838" y="31929"/>
                  <a:pt x="719847" y="78946"/>
                </a:cubicBezTo>
                <a:cubicBezTo>
                  <a:pt x="552856" y="125963"/>
                  <a:pt x="392348" y="224860"/>
                  <a:pt x="272374" y="283226"/>
                </a:cubicBezTo>
                <a:cubicBezTo>
                  <a:pt x="152400" y="341592"/>
                  <a:pt x="76200" y="385366"/>
                  <a:pt x="0" y="429141"/>
                </a:cubicBezTo>
              </a:path>
            </a:pathLst>
          </a:custGeom>
          <a:noFill/>
          <a:ln w="47625">
            <a:solidFill>
              <a:srgbClr val="FFC000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9854119" y="5369668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9883302" y="5252936"/>
            <a:ext cx="9728" cy="778213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754894" y="342413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28.1 d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40756" y="549288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17.9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83029" y="226005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9.9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79395" y="-87549"/>
            <a:ext cx="565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OCEAN AND ESTUARY RELEASES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22-23 AUGUST</a:t>
            </a: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924104"/>
              </p:ext>
            </p:extLst>
          </p:nvPr>
        </p:nvGraphicFramePr>
        <p:xfrm>
          <a:off x="2408357" y="3163023"/>
          <a:ext cx="3376505" cy="298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SPW 13.0 Graph" r:id="rId4" imgW="5536847" imgH="4890477" progId="SigmaPlotGraphicObject.12">
                  <p:embed/>
                </p:oleObj>
              </mc:Choice>
              <mc:Fallback>
                <p:oleObj name="SPW 13.0 Graph" r:id="rId4" imgW="5536847" imgH="4890477" progId="SigmaPlotGraphicObject.12">
                  <p:embed/>
                  <p:pic>
                    <p:nvPicPr>
                      <p:cNvPr id="50" name="Object 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357" y="3163023"/>
                        <a:ext cx="3376505" cy="298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360176" y="3459257"/>
            <a:ext cx="1379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TRAVEL TO </a:t>
            </a:r>
            <a:r>
              <a:rPr lang="en-US" sz="1600" dirty="0" smtClean="0"/>
              <a:t>SJL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21578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66" y="640040"/>
            <a:ext cx="5043134" cy="3327275"/>
          </a:xfrm>
          <a:prstGeom prst="rect">
            <a:avLst/>
          </a:prstGeom>
          <a:ln w="44450">
            <a:solidFill>
              <a:schemeClr val="accent2"/>
            </a:solidFill>
          </a:ln>
        </p:spPr>
      </p:pic>
      <p:cxnSp>
        <p:nvCxnSpPr>
          <p:cNvPr id="4" name="Straight Connector 3"/>
          <p:cNvCxnSpPr/>
          <p:nvPr/>
        </p:nvCxnSpPr>
        <p:spPr>
          <a:xfrm>
            <a:off x="3365500" y="2882900"/>
            <a:ext cx="1130300" cy="491067"/>
          </a:xfrm>
          <a:prstGeom prst="line">
            <a:avLst/>
          </a:prstGeom>
          <a:ln w="158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27766" y="2726267"/>
            <a:ext cx="13381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ESSAYONES TRACK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1699" y="2184400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EBUOY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2551" y="4230327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19 </a:t>
            </a:r>
            <a:r>
              <a:rPr lang="en-US" sz="2800" dirty="0" smtClean="0">
                <a:solidFill>
                  <a:schemeClr val="bg1"/>
                </a:solidFill>
              </a:rPr>
              <a:t>Sept: IMPACT  (MI) &amp; (ME)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21 </a:t>
            </a:r>
            <a:r>
              <a:rPr lang="en-US" sz="2800" dirty="0" smtClean="0">
                <a:solidFill>
                  <a:schemeClr val="bg1"/>
                </a:solidFill>
              </a:rPr>
              <a:t>Sept: CONTROL (MC1)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20255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MOUND EXPERIMENT</a:t>
            </a:r>
          </a:p>
        </p:txBody>
      </p:sp>
    </p:spTree>
    <p:extLst>
      <p:ext uri="{BB962C8B-B14F-4D97-AF65-F5344CB8AC3E}">
        <p14:creationId xmlns:p14="http://schemas.microsoft.com/office/powerpoint/2010/main" val="27223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2551" y="4230327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19 </a:t>
            </a:r>
            <a:r>
              <a:rPr lang="en-US" sz="2800" dirty="0" smtClean="0">
                <a:solidFill>
                  <a:schemeClr val="bg1"/>
                </a:solidFill>
              </a:rPr>
              <a:t>Sept: IMPACT  (MI) &amp; (</a:t>
            </a:r>
            <a:r>
              <a:rPr lang="en-US" sz="2800" dirty="0" smtClean="0">
                <a:solidFill>
                  <a:srgbClr val="92D050"/>
                </a:solidFill>
              </a:rPr>
              <a:t>ME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21 </a:t>
            </a:r>
            <a:r>
              <a:rPr lang="en-US" sz="2800" dirty="0" smtClean="0">
                <a:solidFill>
                  <a:schemeClr val="bg1"/>
                </a:solidFill>
              </a:rPr>
              <a:t>Sept: CONTROL (MC1)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97243" y="396784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0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07609" y="25836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1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74154" y="307938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10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8938" y="253891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47.9 d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2" name="Arc 1"/>
          <p:cNvSpPr/>
          <p:nvPr/>
        </p:nvSpPr>
        <p:spPr>
          <a:xfrm rot="15730532" flipH="1">
            <a:off x="7512964" y="382647"/>
            <a:ext cx="2992830" cy="3323143"/>
          </a:xfrm>
          <a:prstGeom prst="arc">
            <a:avLst>
              <a:gd name="adj1" fmla="val 16048433"/>
              <a:gd name="adj2" fmla="val 0"/>
            </a:avLst>
          </a:prstGeom>
          <a:ln w="41275">
            <a:solidFill>
              <a:srgbClr val="92D05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922791" y="600740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0</a:t>
            </a:r>
            <a:endParaRPr lang="en-US" sz="4000" dirty="0">
              <a:solidFill>
                <a:srgbClr val="92D05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7295745" y="1001949"/>
            <a:ext cx="0" cy="476656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72656" y="1115437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0.2 d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5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2551" y="4230327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19 </a:t>
            </a:r>
            <a:r>
              <a:rPr lang="en-US" sz="2800" dirty="0" smtClean="0">
                <a:solidFill>
                  <a:schemeClr val="bg1"/>
                </a:solidFill>
              </a:rPr>
              <a:t>Sept: IMPACT  (</a:t>
            </a:r>
            <a:r>
              <a:rPr lang="en-US" sz="2800" dirty="0" smtClean="0">
                <a:solidFill>
                  <a:srgbClr val="FF0000"/>
                </a:solidFill>
              </a:rPr>
              <a:t>MI</a:t>
            </a:r>
            <a:r>
              <a:rPr lang="en-US" sz="2800" dirty="0" smtClean="0">
                <a:solidFill>
                  <a:schemeClr val="bg1"/>
                </a:solidFill>
              </a:rPr>
              <a:t>) &amp; (</a:t>
            </a:r>
            <a:r>
              <a:rPr lang="en-US" sz="2800" dirty="0" smtClean="0">
                <a:solidFill>
                  <a:srgbClr val="92D050"/>
                </a:solidFill>
              </a:rPr>
              <a:t>ME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21 </a:t>
            </a:r>
            <a:r>
              <a:rPr lang="en-US" sz="2800" dirty="0" smtClean="0">
                <a:solidFill>
                  <a:schemeClr val="bg1"/>
                </a:solidFill>
              </a:rPr>
              <a:t>Sept: CONTROL (MC1)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97243" y="396784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0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07609" y="25836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1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74154" y="307938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10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8938" y="253891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47.9 d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2" name="Arc 1"/>
          <p:cNvSpPr/>
          <p:nvPr/>
        </p:nvSpPr>
        <p:spPr>
          <a:xfrm rot="15730532" flipH="1">
            <a:off x="7512964" y="382647"/>
            <a:ext cx="2992830" cy="3323143"/>
          </a:xfrm>
          <a:prstGeom prst="arc">
            <a:avLst>
              <a:gd name="adj1" fmla="val 16048433"/>
              <a:gd name="adj2" fmla="val 0"/>
            </a:avLst>
          </a:prstGeom>
          <a:ln w="41275">
            <a:solidFill>
              <a:srgbClr val="92D05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922791" y="600740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0</a:t>
            </a:r>
            <a:endParaRPr lang="en-US" sz="4000" dirty="0">
              <a:solidFill>
                <a:srgbClr val="92D05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7645941" y="1138135"/>
            <a:ext cx="126459" cy="496111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710792" y="123216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0.2 d</a:t>
            </a:r>
            <a:endParaRPr lang="en-US" dirty="0">
              <a:solidFill>
                <a:srgbClr val="92D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418962" y="1066800"/>
            <a:ext cx="3242" cy="70363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56502" y="156835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3652" y="27133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7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0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0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68775"/>
              </p:ext>
            </p:extLst>
          </p:nvPr>
        </p:nvGraphicFramePr>
        <p:xfrm>
          <a:off x="1252070" y="1600137"/>
          <a:ext cx="2473624" cy="2096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SPW 13.0 Graph" r:id="rId4" imgW="5663110" imgH="4799059" progId="SigmaPlotGraphicObject.12">
                  <p:embed/>
                </p:oleObj>
              </mc:Choice>
              <mc:Fallback>
                <p:oleObj name="SPW 13.0 Graph" r:id="rId4" imgW="5663110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2070" y="1600137"/>
                        <a:ext cx="2473624" cy="2096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129718"/>
              </p:ext>
            </p:extLst>
          </p:nvPr>
        </p:nvGraphicFramePr>
        <p:xfrm>
          <a:off x="3891604" y="1616108"/>
          <a:ext cx="2411919" cy="209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SPW 13.0 Graph" r:id="rId6" imgW="5535043" imgH="4799059" progId="SigmaPlotGraphicObject.12">
                  <p:embed/>
                </p:oleObj>
              </mc:Choice>
              <mc:Fallback>
                <p:oleObj name="SPW 13.0 Graph" r:id="rId6" imgW="5535043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91604" y="1616108"/>
                        <a:ext cx="2411919" cy="209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637638" y="1767191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RESIDENCE IN ARRAY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06779" y="1773676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TRAVEL TO NHL</a:t>
            </a:r>
          </a:p>
        </p:txBody>
      </p:sp>
    </p:spTree>
    <p:extLst>
      <p:ext uri="{BB962C8B-B14F-4D97-AF65-F5344CB8AC3E}">
        <p14:creationId xmlns:p14="http://schemas.microsoft.com/office/powerpoint/2010/main" val="170503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2551" y="4230327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19 </a:t>
            </a:r>
            <a:r>
              <a:rPr lang="en-US" sz="2800" dirty="0" smtClean="0">
                <a:solidFill>
                  <a:schemeClr val="bg1"/>
                </a:solidFill>
              </a:rPr>
              <a:t>Sept: IMPACT  (MI) &amp; (ME)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21 </a:t>
            </a:r>
            <a:r>
              <a:rPr lang="en-US" sz="2800" dirty="0" smtClean="0">
                <a:solidFill>
                  <a:schemeClr val="bg1"/>
                </a:solidFill>
              </a:rPr>
              <a:t>Sept: CONTROL (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MC1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422204" y="1147864"/>
            <a:ext cx="272375" cy="622570"/>
          </a:xfrm>
          <a:prstGeom prst="straightConnector1">
            <a:avLst/>
          </a:prstGeom>
          <a:ln w="412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09422" y="156835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9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53652" y="27133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0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194610"/>
              </p:ext>
            </p:extLst>
          </p:nvPr>
        </p:nvGraphicFramePr>
        <p:xfrm>
          <a:off x="1224374" y="1595336"/>
          <a:ext cx="2433376" cy="2062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SPW 13.0 Graph" r:id="rId4" imgW="5663110" imgH="4799059" progId="SigmaPlotGraphicObject.12">
                  <p:embed/>
                </p:oleObj>
              </mc:Choice>
              <mc:Fallback>
                <p:oleObj name="SPW 13.0 Graph" r:id="rId4" imgW="5663110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24374" y="1595336"/>
                        <a:ext cx="2433376" cy="2062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493147"/>
              </p:ext>
            </p:extLst>
          </p:nvPr>
        </p:nvGraphicFramePr>
        <p:xfrm>
          <a:off x="3885173" y="1585610"/>
          <a:ext cx="2349558" cy="2075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SPW 13.0 Graph" r:id="rId6" imgW="5536847" imgH="4890477" progId="SigmaPlotGraphicObject.12">
                  <p:embed/>
                </p:oleObj>
              </mc:Choice>
              <mc:Fallback>
                <p:oleObj name="SPW 13.0 Graph" r:id="rId6" imgW="5536847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85173" y="1585610"/>
                        <a:ext cx="2349558" cy="2075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637638" y="1767191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RESIDENCE IN ARRAY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06779" y="1773676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TRAVEL TO NHL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393023" y="2159541"/>
            <a:ext cx="496109" cy="1994170"/>
          </a:xfrm>
          <a:prstGeom prst="straightConnector1">
            <a:avLst/>
          </a:prstGeom>
          <a:ln w="412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721815" y="2840473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7.4 d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11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2551" y="4230327"/>
            <a:ext cx="5007974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19 </a:t>
            </a:r>
            <a:r>
              <a:rPr lang="en-US" sz="2800" dirty="0" smtClean="0">
                <a:solidFill>
                  <a:schemeClr val="bg1"/>
                </a:solidFill>
              </a:rPr>
              <a:t>Sept: IMPACT  (MI) &amp; (ME)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21 </a:t>
            </a:r>
            <a:r>
              <a:rPr lang="en-US" sz="2800" dirty="0" smtClean="0">
                <a:solidFill>
                  <a:schemeClr val="bg1"/>
                </a:solidFill>
              </a:rPr>
              <a:t>Sept: CONTROL (MC1)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12 DAYS: CONTROL 2 (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MC2</a:t>
            </a:r>
            <a:r>
              <a:rPr lang="en-US" sz="2800" dirty="0" smtClean="0">
                <a:solidFill>
                  <a:schemeClr val="bg1"/>
                </a:solidFill>
              </a:rPr>
              <a:t>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422204" y="1108953"/>
            <a:ext cx="301558" cy="661481"/>
          </a:xfrm>
          <a:prstGeom prst="straightConnector1">
            <a:avLst/>
          </a:prstGeom>
          <a:ln w="412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75956" y="156835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53652" y="27133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0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393023" y="2159541"/>
            <a:ext cx="505837" cy="1935804"/>
          </a:xfrm>
          <a:prstGeom prst="straightConnector1">
            <a:avLst/>
          </a:prstGeom>
          <a:ln w="412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514294"/>
              </p:ext>
            </p:extLst>
          </p:nvPr>
        </p:nvGraphicFramePr>
        <p:xfrm>
          <a:off x="1177047" y="1599051"/>
          <a:ext cx="2436486" cy="206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2" name="SPW 13.0 Graph" r:id="rId4" imgW="5663110" imgH="4799059" progId="SigmaPlotGraphicObject.12">
                  <p:embed/>
                </p:oleObj>
              </mc:Choice>
              <mc:Fallback>
                <p:oleObj name="SPW 13.0 Graph" r:id="rId4" imgW="5663110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7047" y="1599051"/>
                        <a:ext cx="2436486" cy="2064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539621"/>
              </p:ext>
            </p:extLst>
          </p:nvPr>
        </p:nvGraphicFramePr>
        <p:xfrm>
          <a:off x="3872150" y="1604013"/>
          <a:ext cx="2352380" cy="207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SPW 13.0 Graph" r:id="rId6" imgW="5536847" imgH="4890477" progId="SigmaPlotGraphicObject.12">
                  <p:embed/>
                </p:oleObj>
              </mc:Choice>
              <mc:Fallback>
                <p:oleObj name="SPW 13.0 Graph" r:id="rId6" imgW="5536847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72150" y="1604013"/>
                        <a:ext cx="2352380" cy="2077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741270" y="286965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34.6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37638" y="1767191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RESIDENCE IN ARRAY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06779" y="1773676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TRAVEL TO NHL</a:t>
            </a:r>
          </a:p>
        </p:txBody>
      </p:sp>
    </p:spTree>
    <p:extLst>
      <p:ext uri="{BB962C8B-B14F-4D97-AF65-F5344CB8AC3E}">
        <p14:creationId xmlns:p14="http://schemas.microsoft.com/office/powerpoint/2010/main" val="352292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583" y="0"/>
            <a:ext cx="8545417" cy="6871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3" y="2919471"/>
            <a:ext cx="5982858" cy="3938530"/>
          </a:xfrm>
          <a:prstGeom prst="rect">
            <a:avLst/>
          </a:prstGeom>
          <a:ln w="60325"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376872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HABITAT COMPARISON STUDY</a:t>
            </a:r>
            <a:endParaRPr lang="en-US" u="sng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ROCKY VRS SANDY HABITATS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NEAR SIMULTANEOUS RELEASES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 @ FC &amp; MCR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WILL EXAMINE RESIDIENCE TIME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u="sng" dirty="0" smtClean="0">
                <a:solidFill>
                  <a:schemeClr val="bg1"/>
                </a:solidFill>
              </a:rPr>
              <a:t>TO DATE: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NO FC CRABS AT MCR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DATA FROM FC NOT AVAILABLE YET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SJL REDEPLOYED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4342" y="5229276"/>
            <a:ext cx="947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FALCONCOVE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191" y="4819816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ARRAY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4608" y="3429856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8868" y="6193254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48101" y="1206283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MCR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88506" y="2271249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SL 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43171" y="914337"/>
            <a:ext cx="134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NHL 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48819" y="1281565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ARRAY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45148" y="1817722"/>
            <a:ext cx="115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SJL 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24662" y="5065861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08844" y="5366987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ARRAY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68730" y="5627721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GATE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3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8485" y="0"/>
            <a:ext cx="10690697" cy="6858000"/>
            <a:chOff x="1524000" y="437154"/>
            <a:chExt cx="9144000" cy="59836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437154"/>
              <a:ext cx="9144000" cy="598369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927036" y="4581939"/>
              <a:ext cx="9516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SEASIDE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65645" y="798443"/>
              <a:ext cx="777679" cy="322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LaPUSH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5265682" y="4088523"/>
            <a:ext cx="1251678" cy="620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97213" y="4225158"/>
            <a:ext cx="994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RELEASE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957" y="350640"/>
            <a:ext cx="464665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SUMMARY OF TAG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ACUTE IMPACT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NO EVIDENCE OF INCREASED MORTALITY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CRABS HIGHLY MOBILE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NORTHWARD 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LIMITED IMPORT/EXPORT </a:t>
            </a:r>
            <a:r>
              <a:rPr lang="en-US" dirty="0" smtClean="0">
                <a:solidFill>
                  <a:schemeClr val="bg1"/>
                </a:solidFill>
              </a:rPr>
              <a:t>FROM </a:t>
            </a:r>
            <a:r>
              <a:rPr lang="en-US" dirty="0" smtClean="0">
                <a:solidFill>
                  <a:schemeClr val="bg1"/>
                </a:solidFill>
              </a:rPr>
              <a:t>ESTUARY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u="sng" dirty="0" smtClean="0">
                <a:solidFill>
                  <a:schemeClr val="bg1"/>
                </a:solidFill>
              </a:rPr>
              <a:t>MOUND EXPERIMENT</a:t>
            </a:r>
            <a:r>
              <a:rPr lang="en-US" dirty="0" smtClean="0">
                <a:solidFill>
                  <a:schemeClr val="bg1"/>
                </a:solidFill>
              </a:rPr>
              <a:t> (PRELIMINARY)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SIMILAR RESIDENCE IN ARRAY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 BTW CONTROL &amp;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IMPACT –STRONG NORTHWARD 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u="sng" dirty="0" smtClean="0">
                <a:solidFill>
                  <a:schemeClr val="bg1"/>
                </a:solidFill>
              </a:rPr>
              <a:t>UNKNOWNS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EXTENT OF </a:t>
            </a:r>
            <a:r>
              <a:rPr lang="en-US" dirty="0" smtClean="0">
                <a:solidFill>
                  <a:schemeClr val="bg1"/>
                </a:solidFill>
              </a:rPr>
              <a:t>NORTHWARD MOVEMENT 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CUMULATIVE EFFECT OF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797269" y="323718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7567681" y="176270"/>
            <a:ext cx="1256214" cy="3196617"/>
          </a:xfrm>
          <a:custGeom>
            <a:avLst/>
            <a:gdLst>
              <a:gd name="connsiteX0" fmla="*/ 265313 w 1368739"/>
              <a:gd name="connsiteY0" fmla="*/ 0 h 4070980"/>
              <a:gd name="connsiteX1" fmla="*/ 331414 w 1368739"/>
              <a:gd name="connsiteY1" fmla="*/ 143219 h 4070980"/>
              <a:gd name="connsiteX2" fmla="*/ 375481 w 1368739"/>
              <a:gd name="connsiteY2" fmla="*/ 187287 h 4070980"/>
              <a:gd name="connsiteX3" fmla="*/ 353448 w 1368739"/>
              <a:gd name="connsiteY3" fmla="*/ 330506 h 4070980"/>
              <a:gd name="connsiteX4" fmla="*/ 287347 w 1368739"/>
              <a:gd name="connsiteY4" fmla="*/ 429658 h 4070980"/>
              <a:gd name="connsiteX5" fmla="*/ 265313 w 1368739"/>
              <a:gd name="connsiteY5" fmla="*/ 583894 h 4070980"/>
              <a:gd name="connsiteX6" fmla="*/ 331414 w 1368739"/>
              <a:gd name="connsiteY6" fmla="*/ 716096 h 4070980"/>
              <a:gd name="connsiteX7" fmla="*/ 353448 w 1368739"/>
              <a:gd name="connsiteY7" fmla="*/ 870332 h 4070980"/>
              <a:gd name="connsiteX8" fmla="*/ 364465 w 1368739"/>
              <a:gd name="connsiteY8" fmla="*/ 1101687 h 4070980"/>
              <a:gd name="connsiteX9" fmla="*/ 430566 w 1368739"/>
              <a:gd name="connsiteY9" fmla="*/ 1167788 h 4070980"/>
              <a:gd name="connsiteX10" fmla="*/ 485650 w 1368739"/>
              <a:gd name="connsiteY10" fmla="*/ 1322024 h 4070980"/>
              <a:gd name="connsiteX11" fmla="*/ 595819 w 1368739"/>
              <a:gd name="connsiteY11" fmla="*/ 1443210 h 4070980"/>
              <a:gd name="connsiteX12" fmla="*/ 694971 w 1368739"/>
              <a:gd name="connsiteY12" fmla="*/ 1553378 h 4070980"/>
              <a:gd name="connsiteX13" fmla="*/ 816156 w 1368739"/>
              <a:gd name="connsiteY13" fmla="*/ 1674564 h 4070980"/>
              <a:gd name="connsiteX14" fmla="*/ 882257 w 1368739"/>
              <a:gd name="connsiteY14" fmla="*/ 1894901 h 4070980"/>
              <a:gd name="connsiteX15" fmla="*/ 948359 w 1368739"/>
              <a:gd name="connsiteY15" fmla="*/ 2258458 h 4070980"/>
              <a:gd name="connsiteX16" fmla="*/ 981409 w 1368739"/>
              <a:gd name="connsiteY16" fmla="*/ 2456761 h 4070980"/>
              <a:gd name="connsiteX17" fmla="*/ 1047510 w 1368739"/>
              <a:gd name="connsiteY17" fmla="*/ 2666082 h 4070980"/>
              <a:gd name="connsiteX18" fmla="*/ 1179713 w 1368739"/>
              <a:gd name="connsiteY18" fmla="*/ 2820318 h 4070980"/>
              <a:gd name="connsiteX19" fmla="*/ 1245814 w 1368739"/>
              <a:gd name="connsiteY19" fmla="*/ 3150824 h 4070980"/>
              <a:gd name="connsiteX20" fmla="*/ 1267848 w 1368739"/>
              <a:gd name="connsiteY20" fmla="*/ 3448279 h 4070980"/>
              <a:gd name="connsiteX21" fmla="*/ 1234797 w 1368739"/>
              <a:gd name="connsiteY21" fmla="*/ 3701667 h 4070980"/>
              <a:gd name="connsiteX22" fmla="*/ 1311915 w 1368739"/>
              <a:gd name="connsiteY22" fmla="*/ 3844887 h 4070980"/>
              <a:gd name="connsiteX23" fmla="*/ 1367000 w 1368739"/>
              <a:gd name="connsiteY23" fmla="*/ 4065224 h 4070980"/>
              <a:gd name="connsiteX24" fmla="*/ 1245814 w 1368739"/>
              <a:gd name="connsiteY24" fmla="*/ 3591499 h 4070980"/>
              <a:gd name="connsiteX25" fmla="*/ 970392 w 1368739"/>
              <a:gd name="connsiteY25" fmla="*/ 3657600 h 4070980"/>
              <a:gd name="connsiteX26" fmla="*/ 816156 w 1368739"/>
              <a:gd name="connsiteY26" fmla="*/ 3547431 h 4070980"/>
              <a:gd name="connsiteX27" fmla="*/ 772089 w 1368739"/>
              <a:gd name="connsiteY27" fmla="*/ 3272010 h 4070980"/>
              <a:gd name="connsiteX28" fmla="*/ 739038 w 1368739"/>
              <a:gd name="connsiteY28" fmla="*/ 3062689 h 4070980"/>
              <a:gd name="connsiteX29" fmla="*/ 672937 w 1368739"/>
              <a:gd name="connsiteY29" fmla="*/ 2809301 h 4070980"/>
              <a:gd name="connsiteX30" fmla="*/ 573785 w 1368739"/>
              <a:gd name="connsiteY30" fmla="*/ 2456761 h 4070980"/>
              <a:gd name="connsiteX31" fmla="*/ 551751 w 1368739"/>
              <a:gd name="connsiteY31" fmla="*/ 2280491 h 4070980"/>
              <a:gd name="connsiteX32" fmla="*/ 507684 w 1368739"/>
              <a:gd name="connsiteY32" fmla="*/ 1972019 h 4070980"/>
              <a:gd name="connsiteX33" fmla="*/ 386498 w 1368739"/>
              <a:gd name="connsiteY33" fmla="*/ 1762699 h 4070980"/>
              <a:gd name="connsiteX34" fmla="*/ 254296 w 1368739"/>
              <a:gd name="connsiteY34" fmla="*/ 1575412 h 4070980"/>
              <a:gd name="connsiteX35" fmla="*/ 111077 w 1368739"/>
              <a:gd name="connsiteY35" fmla="*/ 1255923 h 4070980"/>
              <a:gd name="connsiteX36" fmla="*/ 111077 w 1368739"/>
              <a:gd name="connsiteY36" fmla="*/ 914400 h 4070980"/>
              <a:gd name="connsiteX37" fmla="*/ 908 w 1368739"/>
              <a:gd name="connsiteY37" fmla="*/ 528810 h 4070980"/>
              <a:gd name="connsiteX38" fmla="*/ 67009 w 1368739"/>
              <a:gd name="connsiteY38" fmla="*/ 330506 h 4070980"/>
              <a:gd name="connsiteX39" fmla="*/ 210228 w 1368739"/>
              <a:gd name="connsiteY39" fmla="*/ 143219 h 4070980"/>
              <a:gd name="connsiteX40" fmla="*/ 265313 w 1368739"/>
              <a:gd name="connsiteY40" fmla="*/ 0 h 4070980"/>
              <a:gd name="connsiteX0" fmla="*/ 265313 w 1367043"/>
              <a:gd name="connsiteY0" fmla="*/ 0 h 4066088"/>
              <a:gd name="connsiteX1" fmla="*/ 331414 w 1367043"/>
              <a:gd name="connsiteY1" fmla="*/ 143219 h 4066088"/>
              <a:gd name="connsiteX2" fmla="*/ 375481 w 1367043"/>
              <a:gd name="connsiteY2" fmla="*/ 187287 h 4066088"/>
              <a:gd name="connsiteX3" fmla="*/ 353448 w 1367043"/>
              <a:gd name="connsiteY3" fmla="*/ 330506 h 4066088"/>
              <a:gd name="connsiteX4" fmla="*/ 287347 w 1367043"/>
              <a:gd name="connsiteY4" fmla="*/ 429658 h 4066088"/>
              <a:gd name="connsiteX5" fmla="*/ 265313 w 1367043"/>
              <a:gd name="connsiteY5" fmla="*/ 583894 h 4066088"/>
              <a:gd name="connsiteX6" fmla="*/ 331414 w 1367043"/>
              <a:gd name="connsiteY6" fmla="*/ 716096 h 4066088"/>
              <a:gd name="connsiteX7" fmla="*/ 353448 w 1367043"/>
              <a:gd name="connsiteY7" fmla="*/ 870332 h 4066088"/>
              <a:gd name="connsiteX8" fmla="*/ 364465 w 1367043"/>
              <a:gd name="connsiteY8" fmla="*/ 1101687 h 4066088"/>
              <a:gd name="connsiteX9" fmla="*/ 430566 w 1367043"/>
              <a:gd name="connsiteY9" fmla="*/ 1167788 h 4066088"/>
              <a:gd name="connsiteX10" fmla="*/ 485650 w 1367043"/>
              <a:gd name="connsiteY10" fmla="*/ 1322024 h 4066088"/>
              <a:gd name="connsiteX11" fmla="*/ 595819 w 1367043"/>
              <a:gd name="connsiteY11" fmla="*/ 1443210 h 4066088"/>
              <a:gd name="connsiteX12" fmla="*/ 694971 w 1367043"/>
              <a:gd name="connsiteY12" fmla="*/ 1553378 h 4066088"/>
              <a:gd name="connsiteX13" fmla="*/ 816156 w 1367043"/>
              <a:gd name="connsiteY13" fmla="*/ 1674564 h 4066088"/>
              <a:gd name="connsiteX14" fmla="*/ 882257 w 1367043"/>
              <a:gd name="connsiteY14" fmla="*/ 1894901 h 4066088"/>
              <a:gd name="connsiteX15" fmla="*/ 948359 w 1367043"/>
              <a:gd name="connsiteY15" fmla="*/ 2258458 h 4066088"/>
              <a:gd name="connsiteX16" fmla="*/ 981409 w 1367043"/>
              <a:gd name="connsiteY16" fmla="*/ 2456761 h 4066088"/>
              <a:gd name="connsiteX17" fmla="*/ 1047510 w 1367043"/>
              <a:gd name="connsiteY17" fmla="*/ 2666082 h 4066088"/>
              <a:gd name="connsiteX18" fmla="*/ 1179713 w 1367043"/>
              <a:gd name="connsiteY18" fmla="*/ 2820318 h 4066088"/>
              <a:gd name="connsiteX19" fmla="*/ 1245814 w 1367043"/>
              <a:gd name="connsiteY19" fmla="*/ 3150824 h 4066088"/>
              <a:gd name="connsiteX20" fmla="*/ 1267848 w 1367043"/>
              <a:gd name="connsiteY20" fmla="*/ 3448279 h 4066088"/>
              <a:gd name="connsiteX21" fmla="*/ 1234797 w 1367043"/>
              <a:gd name="connsiteY21" fmla="*/ 3701667 h 4066088"/>
              <a:gd name="connsiteX22" fmla="*/ 1367000 w 1367043"/>
              <a:gd name="connsiteY22" fmla="*/ 4065224 h 4066088"/>
              <a:gd name="connsiteX23" fmla="*/ 1245814 w 1367043"/>
              <a:gd name="connsiteY23" fmla="*/ 3591499 h 4066088"/>
              <a:gd name="connsiteX24" fmla="*/ 970392 w 1367043"/>
              <a:gd name="connsiteY24" fmla="*/ 3657600 h 4066088"/>
              <a:gd name="connsiteX25" fmla="*/ 816156 w 1367043"/>
              <a:gd name="connsiteY25" fmla="*/ 3547431 h 4066088"/>
              <a:gd name="connsiteX26" fmla="*/ 772089 w 1367043"/>
              <a:gd name="connsiteY26" fmla="*/ 3272010 h 4066088"/>
              <a:gd name="connsiteX27" fmla="*/ 739038 w 1367043"/>
              <a:gd name="connsiteY27" fmla="*/ 3062689 h 4066088"/>
              <a:gd name="connsiteX28" fmla="*/ 672937 w 1367043"/>
              <a:gd name="connsiteY28" fmla="*/ 2809301 h 4066088"/>
              <a:gd name="connsiteX29" fmla="*/ 573785 w 1367043"/>
              <a:gd name="connsiteY29" fmla="*/ 2456761 h 4066088"/>
              <a:gd name="connsiteX30" fmla="*/ 551751 w 1367043"/>
              <a:gd name="connsiteY30" fmla="*/ 2280491 h 4066088"/>
              <a:gd name="connsiteX31" fmla="*/ 507684 w 1367043"/>
              <a:gd name="connsiteY31" fmla="*/ 1972019 h 4066088"/>
              <a:gd name="connsiteX32" fmla="*/ 386498 w 1367043"/>
              <a:gd name="connsiteY32" fmla="*/ 1762699 h 4066088"/>
              <a:gd name="connsiteX33" fmla="*/ 254296 w 1367043"/>
              <a:gd name="connsiteY33" fmla="*/ 1575412 h 4066088"/>
              <a:gd name="connsiteX34" fmla="*/ 111077 w 1367043"/>
              <a:gd name="connsiteY34" fmla="*/ 1255923 h 4066088"/>
              <a:gd name="connsiteX35" fmla="*/ 111077 w 1367043"/>
              <a:gd name="connsiteY35" fmla="*/ 914400 h 4066088"/>
              <a:gd name="connsiteX36" fmla="*/ 908 w 1367043"/>
              <a:gd name="connsiteY36" fmla="*/ 528810 h 4066088"/>
              <a:gd name="connsiteX37" fmla="*/ 67009 w 1367043"/>
              <a:gd name="connsiteY37" fmla="*/ 330506 h 4066088"/>
              <a:gd name="connsiteX38" fmla="*/ 210228 w 1367043"/>
              <a:gd name="connsiteY38" fmla="*/ 143219 h 4066088"/>
              <a:gd name="connsiteX39" fmla="*/ 265313 w 1367043"/>
              <a:gd name="connsiteY39" fmla="*/ 0 h 4066088"/>
              <a:gd name="connsiteX0" fmla="*/ 265313 w 1268080"/>
              <a:gd name="connsiteY0" fmla="*/ 0 h 3704656"/>
              <a:gd name="connsiteX1" fmla="*/ 331414 w 1268080"/>
              <a:gd name="connsiteY1" fmla="*/ 143219 h 3704656"/>
              <a:gd name="connsiteX2" fmla="*/ 375481 w 1268080"/>
              <a:gd name="connsiteY2" fmla="*/ 187287 h 3704656"/>
              <a:gd name="connsiteX3" fmla="*/ 353448 w 1268080"/>
              <a:gd name="connsiteY3" fmla="*/ 330506 h 3704656"/>
              <a:gd name="connsiteX4" fmla="*/ 287347 w 1268080"/>
              <a:gd name="connsiteY4" fmla="*/ 429658 h 3704656"/>
              <a:gd name="connsiteX5" fmla="*/ 265313 w 1268080"/>
              <a:gd name="connsiteY5" fmla="*/ 583894 h 3704656"/>
              <a:gd name="connsiteX6" fmla="*/ 331414 w 1268080"/>
              <a:gd name="connsiteY6" fmla="*/ 716096 h 3704656"/>
              <a:gd name="connsiteX7" fmla="*/ 353448 w 1268080"/>
              <a:gd name="connsiteY7" fmla="*/ 870332 h 3704656"/>
              <a:gd name="connsiteX8" fmla="*/ 364465 w 1268080"/>
              <a:gd name="connsiteY8" fmla="*/ 1101687 h 3704656"/>
              <a:gd name="connsiteX9" fmla="*/ 430566 w 1268080"/>
              <a:gd name="connsiteY9" fmla="*/ 1167788 h 3704656"/>
              <a:gd name="connsiteX10" fmla="*/ 485650 w 1268080"/>
              <a:gd name="connsiteY10" fmla="*/ 1322024 h 3704656"/>
              <a:gd name="connsiteX11" fmla="*/ 595819 w 1268080"/>
              <a:gd name="connsiteY11" fmla="*/ 1443210 h 3704656"/>
              <a:gd name="connsiteX12" fmla="*/ 694971 w 1268080"/>
              <a:gd name="connsiteY12" fmla="*/ 1553378 h 3704656"/>
              <a:gd name="connsiteX13" fmla="*/ 816156 w 1268080"/>
              <a:gd name="connsiteY13" fmla="*/ 1674564 h 3704656"/>
              <a:gd name="connsiteX14" fmla="*/ 882257 w 1268080"/>
              <a:gd name="connsiteY14" fmla="*/ 1894901 h 3704656"/>
              <a:gd name="connsiteX15" fmla="*/ 948359 w 1268080"/>
              <a:gd name="connsiteY15" fmla="*/ 2258458 h 3704656"/>
              <a:gd name="connsiteX16" fmla="*/ 981409 w 1268080"/>
              <a:gd name="connsiteY16" fmla="*/ 2456761 h 3704656"/>
              <a:gd name="connsiteX17" fmla="*/ 1047510 w 1268080"/>
              <a:gd name="connsiteY17" fmla="*/ 2666082 h 3704656"/>
              <a:gd name="connsiteX18" fmla="*/ 1179713 w 1268080"/>
              <a:gd name="connsiteY18" fmla="*/ 2820318 h 3704656"/>
              <a:gd name="connsiteX19" fmla="*/ 1245814 w 1268080"/>
              <a:gd name="connsiteY19" fmla="*/ 3150824 h 3704656"/>
              <a:gd name="connsiteX20" fmla="*/ 1267848 w 1268080"/>
              <a:gd name="connsiteY20" fmla="*/ 3448279 h 3704656"/>
              <a:gd name="connsiteX21" fmla="*/ 1234797 w 1268080"/>
              <a:gd name="connsiteY21" fmla="*/ 3701667 h 3704656"/>
              <a:gd name="connsiteX22" fmla="*/ 1245814 w 1268080"/>
              <a:gd name="connsiteY22" fmla="*/ 3591499 h 3704656"/>
              <a:gd name="connsiteX23" fmla="*/ 970392 w 1268080"/>
              <a:gd name="connsiteY23" fmla="*/ 3657600 h 3704656"/>
              <a:gd name="connsiteX24" fmla="*/ 816156 w 1268080"/>
              <a:gd name="connsiteY24" fmla="*/ 3547431 h 3704656"/>
              <a:gd name="connsiteX25" fmla="*/ 772089 w 1268080"/>
              <a:gd name="connsiteY25" fmla="*/ 3272010 h 3704656"/>
              <a:gd name="connsiteX26" fmla="*/ 739038 w 1268080"/>
              <a:gd name="connsiteY26" fmla="*/ 3062689 h 3704656"/>
              <a:gd name="connsiteX27" fmla="*/ 672937 w 1268080"/>
              <a:gd name="connsiteY27" fmla="*/ 2809301 h 3704656"/>
              <a:gd name="connsiteX28" fmla="*/ 573785 w 1268080"/>
              <a:gd name="connsiteY28" fmla="*/ 2456761 h 3704656"/>
              <a:gd name="connsiteX29" fmla="*/ 551751 w 1268080"/>
              <a:gd name="connsiteY29" fmla="*/ 2280491 h 3704656"/>
              <a:gd name="connsiteX30" fmla="*/ 507684 w 1268080"/>
              <a:gd name="connsiteY30" fmla="*/ 1972019 h 3704656"/>
              <a:gd name="connsiteX31" fmla="*/ 386498 w 1268080"/>
              <a:gd name="connsiteY31" fmla="*/ 1762699 h 3704656"/>
              <a:gd name="connsiteX32" fmla="*/ 254296 w 1268080"/>
              <a:gd name="connsiteY32" fmla="*/ 1575412 h 3704656"/>
              <a:gd name="connsiteX33" fmla="*/ 111077 w 1268080"/>
              <a:gd name="connsiteY33" fmla="*/ 1255923 h 3704656"/>
              <a:gd name="connsiteX34" fmla="*/ 111077 w 1268080"/>
              <a:gd name="connsiteY34" fmla="*/ 914400 h 3704656"/>
              <a:gd name="connsiteX35" fmla="*/ 908 w 1268080"/>
              <a:gd name="connsiteY35" fmla="*/ 528810 h 3704656"/>
              <a:gd name="connsiteX36" fmla="*/ 67009 w 1268080"/>
              <a:gd name="connsiteY36" fmla="*/ 330506 h 3704656"/>
              <a:gd name="connsiteX37" fmla="*/ 210228 w 1268080"/>
              <a:gd name="connsiteY37" fmla="*/ 143219 h 3704656"/>
              <a:gd name="connsiteX38" fmla="*/ 265313 w 1268080"/>
              <a:gd name="connsiteY38" fmla="*/ 0 h 3704656"/>
              <a:gd name="connsiteX0" fmla="*/ 265313 w 1275477"/>
              <a:gd name="connsiteY0" fmla="*/ 0 h 3658508"/>
              <a:gd name="connsiteX1" fmla="*/ 331414 w 1275477"/>
              <a:gd name="connsiteY1" fmla="*/ 143219 h 3658508"/>
              <a:gd name="connsiteX2" fmla="*/ 375481 w 1275477"/>
              <a:gd name="connsiteY2" fmla="*/ 187287 h 3658508"/>
              <a:gd name="connsiteX3" fmla="*/ 353448 w 1275477"/>
              <a:gd name="connsiteY3" fmla="*/ 330506 h 3658508"/>
              <a:gd name="connsiteX4" fmla="*/ 287347 w 1275477"/>
              <a:gd name="connsiteY4" fmla="*/ 429658 h 3658508"/>
              <a:gd name="connsiteX5" fmla="*/ 265313 w 1275477"/>
              <a:gd name="connsiteY5" fmla="*/ 583894 h 3658508"/>
              <a:gd name="connsiteX6" fmla="*/ 331414 w 1275477"/>
              <a:gd name="connsiteY6" fmla="*/ 716096 h 3658508"/>
              <a:gd name="connsiteX7" fmla="*/ 353448 w 1275477"/>
              <a:gd name="connsiteY7" fmla="*/ 870332 h 3658508"/>
              <a:gd name="connsiteX8" fmla="*/ 364465 w 1275477"/>
              <a:gd name="connsiteY8" fmla="*/ 1101687 h 3658508"/>
              <a:gd name="connsiteX9" fmla="*/ 430566 w 1275477"/>
              <a:gd name="connsiteY9" fmla="*/ 1167788 h 3658508"/>
              <a:gd name="connsiteX10" fmla="*/ 485650 w 1275477"/>
              <a:gd name="connsiteY10" fmla="*/ 1322024 h 3658508"/>
              <a:gd name="connsiteX11" fmla="*/ 595819 w 1275477"/>
              <a:gd name="connsiteY11" fmla="*/ 1443210 h 3658508"/>
              <a:gd name="connsiteX12" fmla="*/ 694971 w 1275477"/>
              <a:gd name="connsiteY12" fmla="*/ 1553378 h 3658508"/>
              <a:gd name="connsiteX13" fmla="*/ 816156 w 1275477"/>
              <a:gd name="connsiteY13" fmla="*/ 1674564 h 3658508"/>
              <a:gd name="connsiteX14" fmla="*/ 882257 w 1275477"/>
              <a:gd name="connsiteY14" fmla="*/ 1894901 h 3658508"/>
              <a:gd name="connsiteX15" fmla="*/ 948359 w 1275477"/>
              <a:gd name="connsiteY15" fmla="*/ 2258458 h 3658508"/>
              <a:gd name="connsiteX16" fmla="*/ 981409 w 1275477"/>
              <a:gd name="connsiteY16" fmla="*/ 2456761 h 3658508"/>
              <a:gd name="connsiteX17" fmla="*/ 1047510 w 1275477"/>
              <a:gd name="connsiteY17" fmla="*/ 2666082 h 3658508"/>
              <a:gd name="connsiteX18" fmla="*/ 1179713 w 1275477"/>
              <a:gd name="connsiteY18" fmla="*/ 2820318 h 3658508"/>
              <a:gd name="connsiteX19" fmla="*/ 1245814 w 1275477"/>
              <a:gd name="connsiteY19" fmla="*/ 3150824 h 3658508"/>
              <a:gd name="connsiteX20" fmla="*/ 1267848 w 1275477"/>
              <a:gd name="connsiteY20" fmla="*/ 3448279 h 3658508"/>
              <a:gd name="connsiteX21" fmla="*/ 1245814 w 1275477"/>
              <a:gd name="connsiteY21" fmla="*/ 3591499 h 3658508"/>
              <a:gd name="connsiteX22" fmla="*/ 970392 w 1275477"/>
              <a:gd name="connsiteY22" fmla="*/ 3657600 h 3658508"/>
              <a:gd name="connsiteX23" fmla="*/ 816156 w 1275477"/>
              <a:gd name="connsiteY23" fmla="*/ 3547431 h 3658508"/>
              <a:gd name="connsiteX24" fmla="*/ 772089 w 1275477"/>
              <a:gd name="connsiteY24" fmla="*/ 3272010 h 3658508"/>
              <a:gd name="connsiteX25" fmla="*/ 739038 w 1275477"/>
              <a:gd name="connsiteY25" fmla="*/ 3062689 h 3658508"/>
              <a:gd name="connsiteX26" fmla="*/ 672937 w 1275477"/>
              <a:gd name="connsiteY26" fmla="*/ 2809301 h 3658508"/>
              <a:gd name="connsiteX27" fmla="*/ 573785 w 1275477"/>
              <a:gd name="connsiteY27" fmla="*/ 2456761 h 3658508"/>
              <a:gd name="connsiteX28" fmla="*/ 551751 w 1275477"/>
              <a:gd name="connsiteY28" fmla="*/ 2280491 h 3658508"/>
              <a:gd name="connsiteX29" fmla="*/ 507684 w 1275477"/>
              <a:gd name="connsiteY29" fmla="*/ 1972019 h 3658508"/>
              <a:gd name="connsiteX30" fmla="*/ 386498 w 1275477"/>
              <a:gd name="connsiteY30" fmla="*/ 1762699 h 3658508"/>
              <a:gd name="connsiteX31" fmla="*/ 254296 w 1275477"/>
              <a:gd name="connsiteY31" fmla="*/ 1575412 h 3658508"/>
              <a:gd name="connsiteX32" fmla="*/ 111077 w 1275477"/>
              <a:gd name="connsiteY32" fmla="*/ 1255923 h 3658508"/>
              <a:gd name="connsiteX33" fmla="*/ 111077 w 1275477"/>
              <a:gd name="connsiteY33" fmla="*/ 914400 h 3658508"/>
              <a:gd name="connsiteX34" fmla="*/ 908 w 1275477"/>
              <a:gd name="connsiteY34" fmla="*/ 528810 h 3658508"/>
              <a:gd name="connsiteX35" fmla="*/ 67009 w 1275477"/>
              <a:gd name="connsiteY35" fmla="*/ 330506 h 3658508"/>
              <a:gd name="connsiteX36" fmla="*/ 210228 w 1275477"/>
              <a:gd name="connsiteY36" fmla="*/ 143219 h 3658508"/>
              <a:gd name="connsiteX37" fmla="*/ 265313 w 1275477"/>
              <a:gd name="connsiteY37" fmla="*/ 0 h 3658508"/>
              <a:gd name="connsiteX0" fmla="*/ 265313 w 1268891"/>
              <a:gd name="connsiteY0" fmla="*/ 0 h 3662535"/>
              <a:gd name="connsiteX1" fmla="*/ 331414 w 1268891"/>
              <a:gd name="connsiteY1" fmla="*/ 143219 h 3662535"/>
              <a:gd name="connsiteX2" fmla="*/ 375481 w 1268891"/>
              <a:gd name="connsiteY2" fmla="*/ 187287 h 3662535"/>
              <a:gd name="connsiteX3" fmla="*/ 353448 w 1268891"/>
              <a:gd name="connsiteY3" fmla="*/ 330506 h 3662535"/>
              <a:gd name="connsiteX4" fmla="*/ 287347 w 1268891"/>
              <a:gd name="connsiteY4" fmla="*/ 429658 h 3662535"/>
              <a:gd name="connsiteX5" fmla="*/ 265313 w 1268891"/>
              <a:gd name="connsiteY5" fmla="*/ 583894 h 3662535"/>
              <a:gd name="connsiteX6" fmla="*/ 331414 w 1268891"/>
              <a:gd name="connsiteY6" fmla="*/ 716096 h 3662535"/>
              <a:gd name="connsiteX7" fmla="*/ 353448 w 1268891"/>
              <a:gd name="connsiteY7" fmla="*/ 870332 h 3662535"/>
              <a:gd name="connsiteX8" fmla="*/ 364465 w 1268891"/>
              <a:gd name="connsiteY8" fmla="*/ 1101687 h 3662535"/>
              <a:gd name="connsiteX9" fmla="*/ 430566 w 1268891"/>
              <a:gd name="connsiteY9" fmla="*/ 1167788 h 3662535"/>
              <a:gd name="connsiteX10" fmla="*/ 485650 w 1268891"/>
              <a:gd name="connsiteY10" fmla="*/ 1322024 h 3662535"/>
              <a:gd name="connsiteX11" fmla="*/ 595819 w 1268891"/>
              <a:gd name="connsiteY11" fmla="*/ 1443210 h 3662535"/>
              <a:gd name="connsiteX12" fmla="*/ 694971 w 1268891"/>
              <a:gd name="connsiteY12" fmla="*/ 1553378 h 3662535"/>
              <a:gd name="connsiteX13" fmla="*/ 816156 w 1268891"/>
              <a:gd name="connsiteY13" fmla="*/ 1674564 h 3662535"/>
              <a:gd name="connsiteX14" fmla="*/ 882257 w 1268891"/>
              <a:gd name="connsiteY14" fmla="*/ 1894901 h 3662535"/>
              <a:gd name="connsiteX15" fmla="*/ 948359 w 1268891"/>
              <a:gd name="connsiteY15" fmla="*/ 2258458 h 3662535"/>
              <a:gd name="connsiteX16" fmla="*/ 981409 w 1268891"/>
              <a:gd name="connsiteY16" fmla="*/ 2456761 h 3662535"/>
              <a:gd name="connsiteX17" fmla="*/ 1047510 w 1268891"/>
              <a:gd name="connsiteY17" fmla="*/ 2666082 h 3662535"/>
              <a:gd name="connsiteX18" fmla="*/ 1179713 w 1268891"/>
              <a:gd name="connsiteY18" fmla="*/ 2820318 h 3662535"/>
              <a:gd name="connsiteX19" fmla="*/ 1245814 w 1268891"/>
              <a:gd name="connsiteY19" fmla="*/ 3150824 h 3662535"/>
              <a:gd name="connsiteX20" fmla="*/ 1245814 w 1268891"/>
              <a:gd name="connsiteY20" fmla="*/ 3591499 h 3662535"/>
              <a:gd name="connsiteX21" fmla="*/ 970392 w 1268891"/>
              <a:gd name="connsiteY21" fmla="*/ 3657600 h 3662535"/>
              <a:gd name="connsiteX22" fmla="*/ 816156 w 1268891"/>
              <a:gd name="connsiteY22" fmla="*/ 3547431 h 3662535"/>
              <a:gd name="connsiteX23" fmla="*/ 772089 w 1268891"/>
              <a:gd name="connsiteY23" fmla="*/ 3272010 h 3662535"/>
              <a:gd name="connsiteX24" fmla="*/ 739038 w 1268891"/>
              <a:gd name="connsiteY24" fmla="*/ 3062689 h 3662535"/>
              <a:gd name="connsiteX25" fmla="*/ 672937 w 1268891"/>
              <a:gd name="connsiteY25" fmla="*/ 2809301 h 3662535"/>
              <a:gd name="connsiteX26" fmla="*/ 573785 w 1268891"/>
              <a:gd name="connsiteY26" fmla="*/ 2456761 h 3662535"/>
              <a:gd name="connsiteX27" fmla="*/ 551751 w 1268891"/>
              <a:gd name="connsiteY27" fmla="*/ 2280491 h 3662535"/>
              <a:gd name="connsiteX28" fmla="*/ 507684 w 1268891"/>
              <a:gd name="connsiteY28" fmla="*/ 1972019 h 3662535"/>
              <a:gd name="connsiteX29" fmla="*/ 386498 w 1268891"/>
              <a:gd name="connsiteY29" fmla="*/ 1762699 h 3662535"/>
              <a:gd name="connsiteX30" fmla="*/ 254296 w 1268891"/>
              <a:gd name="connsiteY30" fmla="*/ 1575412 h 3662535"/>
              <a:gd name="connsiteX31" fmla="*/ 111077 w 1268891"/>
              <a:gd name="connsiteY31" fmla="*/ 1255923 h 3662535"/>
              <a:gd name="connsiteX32" fmla="*/ 111077 w 1268891"/>
              <a:gd name="connsiteY32" fmla="*/ 914400 h 3662535"/>
              <a:gd name="connsiteX33" fmla="*/ 908 w 1268891"/>
              <a:gd name="connsiteY33" fmla="*/ 528810 h 3662535"/>
              <a:gd name="connsiteX34" fmla="*/ 67009 w 1268891"/>
              <a:gd name="connsiteY34" fmla="*/ 330506 h 3662535"/>
              <a:gd name="connsiteX35" fmla="*/ 210228 w 1268891"/>
              <a:gd name="connsiteY35" fmla="*/ 143219 h 3662535"/>
              <a:gd name="connsiteX36" fmla="*/ 265313 w 1268891"/>
              <a:gd name="connsiteY36" fmla="*/ 0 h 3662535"/>
              <a:gd name="connsiteX0" fmla="*/ 265313 w 1255514"/>
              <a:gd name="connsiteY0" fmla="*/ 0 h 3677780"/>
              <a:gd name="connsiteX1" fmla="*/ 331414 w 1255514"/>
              <a:gd name="connsiteY1" fmla="*/ 143219 h 3677780"/>
              <a:gd name="connsiteX2" fmla="*/ 375481 w 1255514"/>
              <a:gd name="connsiteY2" fmla="*/ 187287 h 3677780"/>
              <a:gd name="connsiteX3" fmla="*/ 353448 w 1255514"/>
              <a:gd name="connsiteY3" fmla="*/ 330506 h 3677780"/>
              <a:gd name="connsiteX4" fmla="*/ 287347 w 1255514"/>
              <a:gd name="connsiteY4" fmla="*/ 429658 h 3677780"/>
              <a:gd name="connsiteX5" fmla="*/ 265313 w 1255514"/>
              <a:gd name="connsiteY5" fmla="*/ 583894 h 3677780"/>
              <a:gd name="connsiteX6" fmla="*/ 331414 w 1255514"/>
              <a:gd name="connsiteY6" fmla="*/ 716096 h 3677780"/>
              <a:gd name="connsiteX7" fmla="*/ 353448 w 1255514"/>
              <a:gd name="connsiteY7" fmla="*/ 870332 h 3677780"/>
              <a:gd name="connsiteX8" fmla="*/ 364465 w 1255514"/>
              <a:gd name="connsiteY8" fmla="*/ 1101687 h 3677780"/>
              <a:gd name="connsiteX9" fmla="*/ 430566 w 1255514"/>
              <a:gd name="connsiteY9" fmla="*/ 1167788 h 3677780"/>
              <a:gd name="connsiteX10" fmla="*/ 485650 w 1255514"/>
              <a:gd name="connsiteY10" fmla="*/ 1322024 h 3677780"/>
              <a:gd name="connsiteX11" fmla="*/ 595819 w 1255514"/>
              <a:gd name="connsiteY11" fmla="*/ 1443210 h 3677780"/>
              <a:gd name="connsiteX12" fmla="*/ 694971 w 1255514"/>
              <a:gd name="connsiteY12" fmla="*/ 1553378 h 3677780"/>
              <a:gd name="connsiteX13" fmla="*/ 816156 w 1255514"/>
              <a:gd name="connsiteY13" fmla="*/ 1674564 h 3677780"/>
              <a:gd name="connsiteX14" fmla="*/ 882257 w 1255514"/>
              <a:gd name="connsiteY14" fmla="*/ 1894901 h 3677780"/>
              <a:gd name="connsiteX15" fmla="*/ 948359 w 1255514"/>
              <a:gd name="connsiteY15" fmla="*/ 2258458 h 3677780"/>
              <a:gd name="connsiteX16" fmla="*/ 981409 w 1255514"/>
              <a:gd name="connsiteY16" fmla="*/ 2456761 h 3677780"/>
              <a:gd name="connsiteX17" fmla="*/ 1047510 w 1255514"/>
              <a:gd name="connsiteY17" fmla="*/ 2666082 h 3677780"/>
              <a:gd name="connsiteX18" fmla="*/ 1179713 w 1255514"/>
              <a:gd name="connsiteY18" fmla="*/ 2820318 h 3677780"/>
              <a:gd name="connsiteX19" fmla="*/ 1245814 w 1255514"/>
              <a:gd name="connsiteY19" fmla="*/ 3150824 h 3677780"/>
              <a:gd name="connsiteX20" fmla="*/ 970392 w 1255514"/>
              <a:gd name="connsiteY20" fmla="*/ 3657600 h 3677780"/>
              <a:gd name="connsiteX21" fmla="*/ 816156 w 1255514"/>
              <a:gd name="connsiteY21" fmla="*/ 3547431 h 3677780"/>
              <a:gd name="connsiteX22" fmla="*/ 772089 w 1255514"/>
              <a:gd name="connsiteY22" fmla="*/ 3272010 h 3677780"/>
              <a:gd name="connsiteX23" fmla="*/ 739038 w 1255514"/>
              <a:gd name="connsiteY23" fmla="*/ 3062689 h 3677780"/>
              <a:gd name="connsiteX24" fmla="*/ 672937 w 1255514"/>
              <a:gd name="connsiteY24" fmla="*/ 2809301 h 3677780"/>
              <a:gd name="connsiteX25" fmla="*/ 573785 w 1255514"/>
              <a:gd name="connsiteY25" fmla="*/ 2456761 h 3677780"/>
              <a:gd name="connsiteX26" fmla="*/ 551751 w 1255514"/>
              <a:gd name="connsiteY26" fmla="*/ 2280491 h 3677780"/>
              <a:gd name="connsiteX27" fmla="*/ 507684 w 1255514"/>
              <a:gd name="connsiteY27" fmla="*/ 1972019 h 3677780"/>
              <a:gd name="connsiteX28" fmla="*/ 386498 w 1255514"/>
              <a:gd name="connsiteY28" fmla="*/ 1762699 h 3677780"/>
              <a:gd name="connsiteX29" fmla="*/ 254296 w 1255514"/>
              <a:gd name="connsiteY29" fmla="*/ 1575412 h 3677780"/>
              <a:gd name="connsiteX30" fmla="*/ 111077 w 1255514"/>
              <a:gd name="connsiteY30" fmla="*/ 1255923 h 3677780"/>
              <a:gd name="connsiteX31" fmla="*/ 111077 w 1255514"/>
              <a:gd name="connsiteY31" fmla="*/ 914400 h 3677780"/>
              <a:gd name="connsiteX32" fmla="*/ 908 w 1255514"/>
              <a:gd name="connsiteY32" fmla="*/ 528810 h 3677780"/>
              <a:gd name="connsiteX33" fmla="*/ 67009 w 1255514"/>
              <a:gd name="connsiteY33" fmla="*/ 330506 h 3677780"/>
              <a:gd name="connsiteX34" fmla="*/ 210228 w 1255514"/>
              <a:gd name="connsiteY34" fmla="*/ 143219 h 3677780"/>
              <a:gd name="connsiteX35" fmla="*/ 265313 w 1255514"/>
              <a:gd name="connsiteY35" fmla="*/ 0 h 3677780"/>
              <a:gd name="connsiteX0" fmla="*/ 265313 w 1265767"/>
              <a:gd name="connsiteY0" fmla="*/ 0 h 3548763"/>
              <a:gd name="connsiteX1" fmla="*/ 331414 w 1265767"/>
              <a:gd name="connsiteY1" fmla="*/ 143219 h 3548763"/>
              <a:gd name="connsiteX2" fmla="*/ 375481 w 1265767"/>
              <a:gd name="connsiteY2" fmla="*/ 187287 h 3548763"/>
              <a:gd name="connsiteX3" fmla="*/ 353448 w 1265767"/>
              <a:gd name="connsiteY3" fmla="*/ 330506 h 3548763"/>
              <a:gd name="connsiteX4" fmla="*/ 287347 w 1265767"/>
              <a:gd name="connsiteY4" fmla="*/ 429658 h 3548763"/>
              <a:gd name="connsiteX5" fmla="*/ 265313 w 1265767"/>
              <a:gd name="connsiteY5" fmla="*/ 583894 h 3548763"/>
              <a:gd name="connsiteX6" fmla="*/ 331414 w 1265767"/>
              <a:gd name="connsiteY6" fmla="*/ 716096 h 3548763"/>
              <a:gd name="connsiteX7" fmla="*/ 353448 w 1265767"/>
              <a:gd name="connsiteY7" fmla="*/ 870332 h 3548763"/>
              <a:gd name="connsiteX8" fmla="*/ 364465 w 1265767"/>
              <a:gd name="connsiteY8" fmla="*/ 1101687 h 3548763"/>
              <a:gd name="connsiteX9" fmla="*/ 430566 w 1265767"/>
              <a:gd name="connsiteY9" fmla="*/ 1167788 h 3548763"/>
              <a:gd name="connsiteX10" fmla="*/ 485650 w 1265767"/>
              <a:gd name="connsiteY10" fmla="*/ 1322024 h 3548763"/>
              <a:gd name="connsiteX11" fmla="*/ 595819 w 1265767"/>
              <a:gd name="connsiteY11" fmla="*/ 1443210 h 3548763"/>
              <a:gd name="connsiteX12" fmla="*/ 694971 w 1265767"/>
              <a:gd name="connsiteY12" fmla="*/ 1553378 h 3548763"/>
              <a:gd name="connsiteX13" fmla="*/ 816156 w 1265767"/>
              <a:gd name="connsiteY13" fmla="*/ 1674564 h 3548763"/>
              <a:gd name="connsiteX14" fmla="*/ 882257 w 1265767"/>
              <a:gd name="connsiteY14" fmla="*/ 1894901 h 3548763"/>
              <a:gd name="connsiteX15" fmla="*/ 948359 w 1265767"/>
              <a:gd name="connsiteY15" fmla="*/ 2258458 h 3548763"/>
              <a:gd name="connsiteX16" fmla="*/ 981409 w 1265767"/>
              <a:gd name="connsiteY16" fmla="*/ 2456761 h 3548763"/>
              <a:gd name="connsiteX17" fmla="*/ 1047510 w 1265767"/>
              <a:gd name="connsiteY17" fmla="*/ 2666082 h 3548763"/>
              <a:gd name="connsiteX18" fmla="*/ 1179713 w 1265767"/>
              <a:gd name="connsiteY18" fmla="*/ 2820318 h 3548763"/>
              <a:gd name="connsiteX19" fmla="*/ 1245814 w 1265767"/>
              <a:gd name="connsiteY19" fmla="*/ 3150824 h 3548763"/>
              <a:gd name="connsiteX20" fmla="*/ 816156 w 1265767"/>
              <a:gd name="connsiteY20" fmla="*/ 3547431 h 3548763"/>
              <a:gd name="connsiteX21" fmla="*/ 772089 w 1265767"/>
              <a:gd name="connsiteY21" fmla="*/ 3272010 h 3548763"/>
              <a:gd name="connsiteX22" fmla="*/ 739038 w 1265767"/>
              <a:gd name="connsiteY22" fmla="*/ 3062689 h 3548763"/>
              <a:gd name="connsiteX23" fmla="*/ 672937 w 1265767"/>
              <a:gd name="connsiteY23" fmla="*/ 2809301 h 3548763"/>
              <a:gd name="connsiteX24" fmla="*/ 573785 w 1265767"/>
              <a:gd name="connsiteY24" fmla="*/ 2456761 h 3548763"/>
              <a:gd name="connsiteX25" fmla="*/ 551751 w 1265767"/>
              <a:gd name="connsiteY25" fmla="*/ 2280491 h 3548763"/>
              <a:gd name="connsiteX26" fmla="*/ 507684 w 1265767"/>
              <a:gd name="connsiteY26" fmla="*/ 1972019 h 3548763"/>
              <a:gd name="connsiteX27" fmla="*/ 386498 w 1265767"/>
              <a:gd name="connsiteY27" fmla="*/ 1762699 h 3548763"/>
              <a:gd name="connsiteX28" fmla="*/ 254296 w 1265767"/>
              <a:gd name="connsiteY28" fmla="*/ 1575412 h 3548763"/>
              <a:gd name="connsiteX29" fmla="*/ 111077 w 1265767"/>
              <a:gd name="connsiteY29" fmla="*/ 1255923 h 3548763"/>
              <a:gd name="connsiteX30" fmla="*/ 111077 w 1265767"/>
              <a:gd name="connsiteY30" fmla="*/ 914400 h 3548763"/>
              <a:gd name="connsiteX31" fmla="*/ 908 w 1265767"/>
              <a:gd name="connsiteY31" fmla="*/ 528810 h 3548763"/>
              <a:gd name="connsiteX32" fmla="*/ 67009 w 1265767"/>
              <a:gd name="connsiteY32" fmla="*/ 330506 h 3548763"/>
              <a:gd name="connsiteX33" fmla="*/ 210228 w 1265767"/>
              <a:gd name="connsiteY33" fmla="*/ 143219 h 3548763"/>
              <a:gd name="connsiteX34" fmla="*/ 265313 w 1265767"/>
              <a:gd name="connsiteY34" fmla="*/ 0 h 3548763"/>
              <a:gd name="connsiteX0" fmla="*/ 265313 w 1268814"/>
              <a:gd name="connsiteY0" fmla="*/ 0 h 3274219"/>
              <a:gd name="connsiteX1" fmla="*/ 331414 w 1268814"/>
              <a:gd name="connsiteY1" fmla="*/ 143219 h 3274219"/>
              <a:gd name="connsiteX2" fmla="*/ 375481 w 1268814"/>
              <a:gd name="connsiteY2" fmla="*/ 187287 h 3274219"/>
              <a:gd name="connsiteX3" fmla="*/ 353448 w 1268814"/>
              <a:gd name="connsiteY3" fmla="*/ 330506 h 3274219"/>
              <a:gd name="connsiteX4" fmla="*/ 287347 w 1268814"/>
              <a:gd name="connsiteY4" fmla="*/ 429658 h 3274219"/>
              <a:gd name="connsiteX5" fmla="*/ 265313 w 1268814"/>
              <a:gd name="connsiteY5" fmla="*/ 583894 h 3274219"/>
              <a:gd name="connsiteX6" fmla="*/ 331414 w 1268814"/>
              <a:gd name="connsiteY6" fmla="*/ 716096 h 3274219"/>
              <a:gd name="connsiteX7" fmla="*/ 353448 w 1268814"/>
              <a:gd name="connsiteY7" fmla="*/ 870332 h 3274219"/>
              <a:gd name="connsiteX8" fmla="*/ 364465 w 1268814"/>
              <a:gd name="connsiteY8" fmla="*/ 1101687 h 3274219"/>
              <a:gd name="connsiteX9" fmla="*/ 430566 w 1268814"/>
              <a:gd name="connsiteY9" fmla="*/ 1167788 h 3274219"/>
              <a:gd name="connsiteX10" fmla="*/ 485650 w 1268814"/>
              <a:gd name="connsiteY10" fmla="*/ 1322024 h 3274219"/>
              <a:gd name="connsiteX11" fmla="*/ 595819 w 1268814"/>
              <a:gd name="connsiteY11" fmla="*/ 1443210 h 3274219"/>
              <a:gd name="connsiteX12" fmla="*/ 694971 w 1268814"/>
              <a:gd name="connsiteY12" fmla="*/ 1553378 h 3274219"/>
              <a:gd name="connsiteX13" fmla="*/ 816156 w 1268814"/>
              <a:gd name="connsiteY13" fmla="*/ 1674564 h 3274219"/>
              <a:gd name="connsiteX14" fmla="*/ 882257 w 1268814"/>
              <a:gd name="connsiteY14" fmla="*/ 1894901 h 3274219"/>
              <a:gd name="connsiteX15" fmla="*/ 948359 w 1268814"/>
              <a:gd name="connsiteY15" fmla="*/ 2258458 h 3274219"/>
              <a:gd name="connsiteX16" fmla="*/ 981409 w 1268814"/>
              <a:gd name="connsiteY16" fmla="*/ 2456761 h 3274219"/>
              <a:gd name="connsiteX17" fmla="*/ 1047510 w 1268814"/>
              <a:gd name="connsiteY17" fmla="*/ 2666082 h 3274219"/>
              <a:gd name="connsiteX18" fmla="*/ 1179713 w 1268814"/>
              <a:gd name="connsiteY18" fmla="*/ 2820318 h 3274219"/>
              <a:gd name="connsiteX19" fmla="*/ 1245814 w 1268814"/>
              <a:gd name="connsiteY19" fmla="*/ 3150824 h 3274219"/>
              <a:gd name="connsiteX20" fmla="*/ 772089 w 1268814"/>
              <a:gd name="connsiteY20" fmla="*/ 3272010 h 3274219"/>
              <a:gd name="connsiteX21" fmla="*/ 739038 w 1268814"/>
              <a:gd name="connsiteY21" fmla="*/ 3062689 h 3274219"/>
              <a:gd name="connsiteX22" fmla="*/ 672937 w 1268814"/>
              <a:gd name="connsiteY22" fmla="*/ 2809301 h 3274219"/>
              <a:gd name="connsiteX23" fmla="*/ 573785 w 1268814"/>
              <a:gd name="connsiteY23" fmla="*/ 2456761 h 3274219"/>
              <a:gd name="connsiteX24" fmla="*/ 551751 w 1268814"/>
              <a:gd name="connsiteY24" fmla="*/ 2280491 h 3274219"/>
              <a:gd name="connsiteX25" fmla="*/ 507684 w 1268814"/>
              <a:gd name="connsiteY25" fmla="*/ 1972019 h 3274219"/>
              <a:gd name="connsiteX26" fmla="*/ 386498 w 1268814"/>
              <a:gd name="connsiteY26" fmla="*/ 1762699 h 3274219"/>
              <a:gd name="connsiteX27" fmla="*/ 254296 w 1268814"/>
              <a:gd name="connsiteY27" fmla="*/ 1575412 h 3274219"/>
              <a:gd name="connsiteX28" fmla="*/ 111077 w 1268814"/>
              <a:gd name="connsiteY28" fmla="*/ 1255923 h 3274219"/>
              <a:gd name="connsiteX29" fmla="*/ 111077 w 1268814"/>
              <a:gd name="connsiteY29" fmla="*/ 914400 h 3274219"/>
              <a:gd name="connsiteX30" fmla="*/ 908 w 1268814"/>
              <a:gd name="connsiteY30" fmla="*/ 528810 h 3274219"/>
              <a:gd name="connsiteX31" fmla="*/ 67009 w 1268814"/>
              <a:gd name="connsiteY31" fmla="*/ 330506 h 3274219"/>
              <a:gd name="connsiteX32" fmla="*/ 210228 w 1268814"/>
              <a:gd name="connsiteY32" fmla="*/ 143219 h 3274219"/>
              <a:gd name="connsiteX33" fmla="*/ 265313 w 1268814"/>
              <a:gd name="connsiteY33" fmla="*/ 0 h 3274219"/>
              <a:gd name="connsiteX0" fmla="*/ 265313 w 1256214"/>
              <a:gd name="connsiteY0" fmla="*/ 0 h 3222130"/>
              <a:gd name="connsiteX1" fmla="*/ 331414 w 1256214"/>
              <a:gd name="connsiteY1" fmla="*/ 143219 h 3222130"/>
              <a:gd name="connsiteX2" fmla="*/ 375481 w 1256214"/>
              <a:gd name="connsiteY2" fmla="*/ 187287 h 3222130"/>
              <a:gd name="connsiteX3" fmla="*/ 353448 w 1256214"/>
              <a:gd name="connsiteY3" fmla="*/ 330506 h 3222130"/>
              <a:gd name="connsiteX4" fmla="*/ 287347 w 1256214"/>
              <a:gd name="connsiteY4" fmla="*/ 429658 h 3222130"/>
              <a:gd name="connsiteX5" fmla="*/ 265313 w 1256214"/>
              <a:gd name="connsiteY5" fmla="*/ 583894 h 3222130"/>
              <a:gd name="connsiteX6" fmla="*/ 331414 w 1256214"/>
              <a:gd name="connsiteY6" fmla="*/ 716096 h 3222130"/>
              <a:gd name="connsiteX7" fmla="*/ 353448 w 1256214"/>
              <a:gd name="connsiteY7" fmla="*/ 870332 h 3222130"/>
              <a:gd name="connsiteX8" fmla="*/ 364465 w 1256214"/>
              <a:gd name="connsiteY8" fmla="*/ 1101687 h 3222130"/>
              <a:gd name="connsiteX9" fmla="*/ 430566 w 1256214"/>
              <a:gd name="connsiteY9" fmla="*/ 1167788 h 3222130"/>
              <a:gd name="connsiteX10" fmla="*/ 485650 w 1256214"/>
              <a:gd name="connsiteY10" fmla="*/ 1322024 h 3222130"/>
              <a:gd name="connsiteX11" fmla="*/ 595819 w 1256214"/>
              <a:gd name="connsiteY11" fmla="*/ 1443210 h 3222130"/>
              <a:gd name="connsiteX12" fmla="*/ 694971 w 1256214"/>
              <a:gd name="connsiteY12" fmla="*/ 1553378 h 3222130"/>
              <a:gd name="connsiteX13" fmla="*/ 816156 w 1256214"/>
              <a:gd name="connsiteY13" fmla="*/ 1674564 h 3222130"/>
              <a:gd name="connsiteX14" fmla="*/ 882257 w 1256214"/>
              <a:gd name="connsiteY14" fmla="*/ 1894901 h 3222130"/>
              <a:gd name="connsiteX15" fmla="*/ 948359 w 1256214"/>
              <a:gd name="connsiteY15" fmla="*/ 2258458 h 3222130"/>
              <a:gd name="connsiteX16" fmla="*/ 981409 w 1256214"/>
              <a:gd name="connsiteY16" fmla="*/ 2456761 h 3222130"/>
              <a:gd name="connsiteX17" fmla="*/ 1047510 w 1256214"/>
              <a:gd name="connsiteY17" fmla="*/ 2666082 h 3222130"/>
              <a:gd name="connsiteX18" fmla="*/ 1179713 w 1256214"/>
              <a:gd name="connsiteY18" fmla="*/ 2820318 h 3222130"/>
              <a:gd name="connsiteX19" fmla="*/ 1245814 w 1256214"/>
              <a:gd name="connsiteY19" fmla="*/ 3150824 h 3222130"/>
              <a:gd name="connsiteX20" fmla="*/ 959376 w 1256214"/>
              <a:gd name="connsiteY20" fmla="*/ 3216926 h 3222130"/>
              <a:gd name="connsiteX21" fmla="*/ 739038 w 1256214"/>
              <a:gd name="connsiteY21" fmla="*/ 3062689 h 3222130"/>
              <a:gd name="connsiteX22" fmla="*/ 672937 w 1256214"/>
              <a:gd name="connsiteY22" fmla="*/ 2809301 h 3222130"/>
              <a:gd name="connsiteX23" fmla="*/ 573785 w 1256214"/>
              <a:gd name="connsiteY23" fmla="*/ 2456761 h 3222130"/>
              <a:gd name="connsiteX24" fmla="*/ 551751 w 1256214"/>
              <a:gd name="connsiteY24" fmla="*/ 2280491 h 3222130"/>
              <a:gd name="connsiteX25" fmla="*/ 507684 w 1256214"/>
              <a:gd name="connsiteY25" fmla="*/ 1972019 h 3222130"/>
              <a:gd name="connsiteX26" fmla="*/ 386498 w 1256214"/>
              <a:gd name="connsiteY26" fmla="*/ 1762699 h 3222130"/>
              <a:gd name="connsiteX27" fmla="*/ 254296 w 1256214"/>
              <a:gd name="connsiteY27" fmla="*/ 1575412 h 3222130"/>
              <a:gd name="connsiteX28" fmla="*/ 111077 w 1256214"/>
              <a:gd name="connsiteY28" fmla="*/ 1255923 h 3222130"/>
              <a:gd name="connsiteX29" fmla="*/ 111077 w 1256214"/>
              <a:gd name="connsiteY29" fmla="*/ 914400 h 3222130"/>
              <a:gd name="connsiteX30" fmla="*/ 908 w 1256214"/>
              <a:gd name="connsiteY30" fmla="*/ 528810 h 3222130"/>
              <a:gd name="connsiteX31" fmla="*/ 67009 w 1256214"/>
              <a:gd name="connsiteY31" fmla="*/ 330506 h 3222130"/>
              <a:gd name="connsiteX32" fmla="*/ 210228 w 1256214"/>
              <a:gd name="connsiteY32" fmla="*/ 143219 h 3222130"/>
              <a:gd name="connsiteX33" fmla="*/ 265313 w 1256214"/>
              <a:gd name="connsiteY33" fmla="*/ 0 h 3222130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672937 w 1256214"/>
              <a:gd name="connsiteY22" fmla="*/ 2809301 h 3229891"/>
              <a:gd name="connsiteX23" fmla="*/ 573785 w 1256214"/>
              <a:gd name="connsiteY23" fmla="*/ 2456761 h 3229891"/>
              <a:gd name="connsiteX24" fmla="*/ 551751 w 1256214"/>
              <a:gd name="connsiteY24" fmla="*/ 2280491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573785 w 1256214"/>
              <a:gd name="connsiteY23" fmla="*/ 2456761 h 3229891"/>
              <a:gd name="connsiteX24" fmla="*/ 551751 w 1256214"/>
              <a:gd name="connsiteY24" fmla="*/ 2280491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573785 w 1256214"/>
              <a:gd name="connsiteY23" fmla="*/ 2456761 h 3229891"/>
              <a:gd name="connsiteX24" fmla="*/ 650902 w 1256214"/>
              <a:gd name="connsiteY24" fmla="*/ 2214390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309381 w 1256214"/>
              <a:gd name="connsiteY27" fmla="*/ 1542361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309381 w 1256214"/>
              <a:gd name="connsiteY27" fmla="*/ 1542361 h 3229891"/>
              <a:gd name="connsiteX28" fmla="*/ 298364 w 1256214"/>
              <a:gd name="connsiteY28" fmla="*/ 1200838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871241 w 1256214"/>
              <a:gd name="connsiteY21" fmla="*/ 2952521 h 3196617"/>
              <a:gd name="connsiteX22" fmla="*/ 772089 w 1256214"/>
              <a:gd name="connsiteY22" fmla="*/ 271015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772089 w 1256214"/>
              <a:gd name="connsiteY22" fmla="*/ 271015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53448 w 1256214"/>
              <a:gd name="connsiteY27" fmla="*/ 1498294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53448 w 1256214"/>
              <a:gd name="connsiteY27" fmla="*/ 1498294 h 3196617"/>
              <a:gd name="connsiteX28" fmla="*/ 254297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6214" h="3196617">
                <a:moveTo>
                  <a:pt x="265313" y="0"/>
                </a:moveTo>
                <a:cubicBezTo>
                  <a:pt x="285511" y="0"/>
                  <a:pt x="331414" y="143219"/>
                  <a:pt x="331414" y="143219"/>
                </a:cubicBezTo>
                <a:cubicBezTo>
                  <a:pt x="349775" y="174433"/>
                  <a:pt x="371809" y="156073"/>
                  <a:pt x="375481" y="187287"/>
                </a:cubicBezTo>
                <a:cubicBezTo>
                  <a:pt x="379153" y="218501"/>
                  <a:pt x="368137" y="290111"/>
                  <a:pt x="353448" y="330506"/>
                </a:cubicBezTo>
                <a:cubicBezTo>
                  <a:pt x="338759" y="370901"/>
                  <a:pt x="302036" y="387427"/>
                  <a:pt x="287347" y="429658"/>
                </a:cubicBezTo>
                <a:cubicBezTo>
                  <a:pt x="272658" y="471889"/>
                  <a:pt x="257969" y="536154"/>
                  <a:pt x="265313" y="583894"/>
                </a:cubicBezTo>
                <a:cubicBezTo>
                  <a:pt x="272657" y="631634"/>
                  <a:pt x="316725" y="668356"/>
                  <a:pt x="331414" y="716096"/>
                </a:cubicBezTo>
                <a:cubicBezTo>
                  <a:pt x="346103" y="763836"/>
                  <a:pt x="347940" y="806067"/>
                  <a:pt x="353448" y="870332"/>
                </a:cubicBezTo>
                <a:cubicBezTo>
                  <a:pt x="358957" y="934597"/>
                  <a:pt x="351612" y="1052111"/>
                  <a:pt x="364465" y="1101687"/>
                </a:cubicBezTo>
                <a:cubicBezTo>
                  <a:pt x="377318" y="1151263"/>
                  <a:pt x="410369" y="1131065"/>
                  <a:pt x="430566" y="1167788"/>
                </a:cubicBezTo>
                <a:cubicBezTo>
                  <a:pt x="450764" y="1204511"/>
                  <a:pt x="458108" y="1276120"/>
                  <a:pt x="485650" y="1322024"/>
                </a:cubicBezTo>
                <a:cubicBezTo>
                  <a:pt x="513192" y="1367928"/>
                  <a:pt x="595819" y="1443210"/>
                  <a:pt x="595819" y="1443210"/>
                </a:cubicBezTo>
                <a:cubicBezTo>
                  <a:pt x="630706" y="1481769"/>
                  <a:pt x="658248" y="1514819"/>
                  <a:pt x="694971" y="1553378"/>
                </a:cubicBezTo>
                <a:cubicBezTo>
                  <a:pt x="731694" y="1591937"/>
                  <a:pt x="784942" y="1617644"/>
                  <a:pt x="816156" y="1674564"/>
                </a:cubicBezTo>
                <a:cubicBezTo>
                  <a:pt x="847370" y="1731485"/>
                  <a:pt x="860223" y="1797585"/>
                  <a:pt x="882257" y="1894901"/>
                </a:cubicBezTo>
                <a:cubicBezTo>
                  <a:pt x="904291" y="1992217"/>
                  <a:pt x="931834" y="2164815"/>
                  <a:pt x="948359" y="2258458"/>
                </a:cubicBezTo>
                <a:cubicBezTo>
                  <a:pt x="964884" y="2352101"/>
                  <a:pt x="964884" y="2388824"/>
                  <a:pt x="981409" y="2456761"/>
                </a:cubicBezTo>
                <a:cubicBezTo>
                  <a:pt x="997934" y="2524698"/>
                  <a:pt x="1014459" y="2605489"/>
                  <a:pt x="1047510" y="2666082"/>
                </a:cubicBezTo>
                <a:cubicBezTo>
                  <a:pt x="1080561" y="2726675"/>
                  <a:pt x="1146662" y="2739528"/>
                  <a:pt x="1179713" y="2820318"/>
                </a:cubicBezTo>
                <a:cubicBezTo>
                  <a:pt x="1212764" y="2901108"/>
                  <a:pt x="1282537" y="3092067"/>
                  <a:pt x="1245814" y="3150824"/>
                </a:cubicBezTo>
                <a:cubicBezTo>
                  <a:pt x="1209091" y="3209581"/>
                  <a:pt x="1014460" y="3205908"/>
                  <a:pt x="959376" y="3172858"/>
                </a:cubicBezTo>
                <a:cubicBezTo>
                  <a:pt x="904292" y="3139808"/>
                  <a:pt x="939179" y="3035147"/>
                  <a:pt x="915309" y="2952521"/>
                </a:cubicBezTo>
                <a:cubicBezTo>
                  <a:pt x="891439" y="2869895"/>
                  <a:pt x="849208" y="2768907"/>
                  <a:pt x="816157" y="2677100"/>
                </a:cubicBezTo>
                <a:cubicBezTo>
                  <a:pt x="783106" y="2585293"/>
                  <a:pt x="735366" y="2480631"/>
                  <a:pt x="717004" y="2401677"/>
                </a:cubicBezTo>
                <a:cubicBezTo>
                  <a:pt x="698642" y="2322723"/>
                  <a:pt x="722511" y="2282327"/>
                  <a:pt x="705986" y="2203373"/>
                </a:cubicBezTo>
                <a:cubicBezTo>
                  <a:pt x="689461" y="2124419"/>
                  <a:pt x="652740" y="2012416"/>
                  <a:pt x="617854" y="1927953"/>
                </a:cubicBezTo>
                <a:cubicBezTo>
                  <a:pt x="582968" y="1843490"/>
                  <a:pt x="540736" y="1768207"/>
                  <a:pt x="496668" y="1696597"/>
                </a:cubicBezTo>
                <a:cubicBezTo>
                  <a:pt x="452600" y="1624987"/>
                  <a:pt x="393843" y="1580921"/>
                  <a:pt x="353448" y="1498294"/>
                </a:cubicBezTo>
                <a:cubicBezTo>
                  <a:pt x="313053" y="1415667"/>
                  <a:pt x="294692" y="1298154"/>
                  <a:pt x="254297" y="1200838"/>
                </a:cubicBezTo>
                <a:cubicBezTo>
                  <a:pt x="213902" y="1103522"/>
                  <a:pt x="153309" y="1026405"/>
                  <a:pt x="111077" y="914400"/>
                </a:cubicBezTo>
                <a:cubicBezTo>
                  <a:pt x="68846" y="802395"/>
                  <a:pt x="8253" y="626126"/>
                  <a:pt x="908" y="528810"/>
                </a:cubicBezTo>
                <a:cubicBezTo>
                  <a:pt x="-6437" y="431494"/>
                  <a:pt x="32122" y="394771"/>
                  <a:pt x="67009" y="330506"/>
                </a:cubicBezTo>
                <a:cubicBezTo>
                  <a:pt x="101896" y="266241"/>
                  <a:pt x="169833" y="200140"/>
                  <a:pt x="210228" y="143219"/>
                </a:cubicBezTo>
                <a:cubicBezTo>
                  <a:pt x="250623" y="86299"/>
                  <a:pt x="245115" y="0"/>
                  <a:pt x="26531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394852" y="3602516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8756572" y="5793037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501348" y="4072568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8554596" y="4511408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574794" y="4939229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0"/>
            <a:ext cx="584995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374523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OPPORTUNITY FOR 2019</a:t>
            </a:r>
            <a:endParaRPr lang="en-US" sz="2400" u="sng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EXAMINE LARGE-SCALE MIGRATION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FILL IN GAP BEWTEEN MCR AND OLYMPIC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CRAB BEHAVIOR AND LOW DO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68" y="121185"/>
            <a:ext cx="3469061" cy="448937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64552" y="93510"/>
            <a:ext cx="2678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New salmon tracking array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6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40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46381" y="6310312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Maiandra GD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Maiandra GD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9pPr>
          </a:lstStyle>
          <a:p>
            <a:fld id="{C8697B89-4B2B-436D-83B6-B1FE5699339F}" type="slidenum">
              <a:rPr lang="en-US" sz="1200">
                <a:latin typeface="Arial Black" pitchFamily="34" charset="0"/>
              </a:rPr>
              <a:pPr/>
              <a:t>23</a:t>
            </a:fld>
            <a:endParaRPr lang="en-US" sz="1200" dirty="0">
              <a:latin typeface="Arial Black" pitchFamily="34" charset="0"/>
            </a:endParaRPr>
          </a:p>
        </p:txBody>
      </p:sp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1781457" y="4160743"/>
            <a:ext cx="255920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Maiandra GD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Maiandra GD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</a:rPr>
              <a:t>1. </a:t>
            </a:r>
            <a:r>
              <a:rPr lang="en-US" sz="2400" u="sng" dirty="0" err="1">
                <a:latin typeface="+mj-lt"/>
              </a:rPr>
              <a:t>CamPod</a:t>
            </a:r>
            <a:endParaRPr lang="en-US" sz="2400" u="sng" dirty="0">
              <a:latin typeface="+mj-lt"/>
            </a:endParaRPr>
          </a:p>
          <a:p>
            <a:pPr eaLnBrk="1" hangingPunct="1"/>
            <a:r>
              <a:rPr lang="en-US" sz="2400" dirty="0">
                <a:latin typeface="+mj-lt"/>
              </a:rPr>
              <a:t>Used to measure</a:t>
            </a:r>
          </a:p>
          <a:p>
            <a:pPr eaLnBrk="1" hangingPunct="1"/>
            <a:r>
              <a:rPr lang="en-US" sz="2400" dirty="0">
                <a:latin typeface="+mj-lt"/>
              </a:rPr>
              <a:t>acute effects of disposal including sediment depth &amp; Impact on fauna</a:t>
            </a:r>
          </a:p>
          <a:p>
            <a:pPr eaLnBrk="1" hangingPunct="1"/>
            <a:endParaRPr lang="en-US" sz="1800" dirty="0">
              <a:latin typeface="+mj-lt"/>
            </a:endParaRP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487253" y="4224179"/>
            <a:ext cx="2670634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Maiandra GD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Maiandra GD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</a:rPr>
              <a:t>2. </a:t>
            </a:r>
            <a:r>
              <a:rPr lang="en-US" sz="2400" u="sng" dirty="0">
                <a:latin typeface="+mj-lt"/>
              </a:rPr>
              <a:t>Acoustic Tracking</a:t>
            </a:r>
          </a:p>
          <a:p>
            <a:pPr eaLnBrk="1" hangingPunct="1"/>
            <a:r>
              <a:rPr lang="en-US" sz="2400" dirty="0">
                <a:latin typeface="+mj-lt"/>
              </a:rPr>
              <a:t>Used to measure </a:t>
            </a:r>
          </a:p>
          <a:p>
            <a:pPr eaLnBrk="1" hangingPunct="1"/>
            <a:r>
              <a:rPr lang="en-US" sz="2400" dirty="0">
                <a:latin typeface="+mj-lt"/>
              </a:rPr>
              <a:t>acute &amp; cumulative impacts on crabs</a:t>
            </a:r>
            <a:endParaRPr lang="en-US" sz="1800" b="1" dirty="0">
              <a:latin typeface="Arial" charset="0"/>
            </a:endParaRPr>
          </a:p>
          <a:p>
            <a:pPr algn="just" eaLnBrk="1" hangingPunct="1"/>
            <a:endParaRPr lang="en-US" sz="1800" b="1" dirty="0">
              <a:latin typeface="Arial" charset="0"/>
            </a:endParaRPr>
          </a:p>
        </p:txBody>
      </p:sp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7543800" y="4220272"/>
            <a:ext cx="298624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Maiandra GD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Maiandra GD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Maiandra G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Maiandra GD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</a:rPr>
              <a:t>3. </a:t>
            </a:r>
            <a:r>
              <a:rPr lang="en-US" sz="2400" u="sng" dirty="0">
                <a:latin typeface="+mj-lt"/>
              </a:rPr>
              <a:t>Benthic video sled</a:t>
            </a:r>
          </a:p>
          <a:p>
            <a:pPr eaLnBrk="1" hangingPunct="1"/>
            <a:r>
              <a:rPr lang="en-US" sz="2400" dirty="0">
                <a:latin typeface="+mj-lt"/>
              </a:rPr>
              <a:t>Used to compare </a:t>
            </a:r>
          </a:p>
          <a:p>
            <a:pPr eaLnBrk="1" hangingPunct="1"/>
            <a:r>
              <a:rPr lang="en-US" sz="2400" dirty="0">
                <a:latin typeface="+mj-lt"/>
              </a:rPr>
              <a:t>invertebrate and fish abundances in different habitats</a:t>
            </a:r>
            <a:endParaRPr lang="en-US" sz="2400" b="1" dirty="0">
              <a:latin typeface="Arial" charset="0"/>
            </a:endParaRPr>
          </a:p>
        </p:txBody>
      </p:sp>
      <p:pic>
        <p:nvPicPr>
          <p:cNvPr id="5128" name="Picture 3" descr="C:\Users\roegnercu\Desktop\MCR iphone pic 2012\IMG_23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25" y="1017994"/>
            <a:ext cx="236537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656725" y="369332"/>
            <a:ext cx="907333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latin typeface="Copperplate Gothic Light" panose="020E0507020206020404" pitchFamily="34" charset="0"/>
              </a:rPr>
              <a:t>VIDEO and ACOUSTIC TELEMETRY TECHNIQUES</a:t>
            </a:r>
          </a:p>
          <a:p>
            <a:pPr algn="ctr"/>
            <a:endParaRPr lang="en-US" dirty="0"/>
          </a:p>
        </p:txBody>
      </p:sp>
      <p:pic>
        <p:nvPicPr>
          <p:cNvPr id="12" name="Picture 5" descr="F:\MCR 2014  pics\MCR 2014 Various Pics\IMG_30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56857" y="1422410"/>
            <a:ext cx="3127373" cy="234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351" y="1031490"/>
            <a:ext cx="2415884" cy="322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3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154770" y="0"/>
            <a:ext cx="5965893" cy="68689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36813" y="165305"/>
            <a:ext cx="2823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BENTHIC VIDEO SLED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57" y="1155056"/>
            <a:ext cx="3567130" cy="475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0429" y="0"/>
            <a:ext cx="1340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 smtClean="0"/>
              <a:t>CAMPOD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450000"/>
              </p:ext>
            </p:extLst>
          </p:nvPr>
        </p:nvGraphicFramePr>
        <p:xfrm>
          <a:off x="7596625" y="-627771"/>
          <a:ext cx="4148335" cy="4234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SPW 12.0 Graph" r:id="rId3" imgW="3009751" imgH="3072318" progId="SigmaPlotGraphicObject.12">
                  <p:embed/>
                </p:oleObj>
              </mc:Choice>
              <mc:Fallback>
                <p:oleObj name="SPW 12.0 Graph" r:id="rId3" imgW="3009751" imgH="3072318" progId="SigmaPlotGraphicObjec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6625" y="-627771"/>
                        <a:ext cx="4148335" cy="4234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6" y="3664310"/>
            <a:ext cx="5677671" cy="3193690"/>
          </a:xfrm>
          <a:prstGeom prst="rect">
            <a:avLst/>
          </a:prstGeom>
        </p:spPr>
      </p:pic>
      <p:pic>
        <p:nvPicPr>
          <p:cNvPr id="13" name="Picture 3" descr="C:\Users\roegnercu\Desktop\MCR iphone pic 2012\IMG_23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943" y="665846"/>
            <a:ext cx="2016821" cy="268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119504" y="236142"/>
            <a:ext cx="2726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/>
              <a:t>IMPACT-CONTROL RESULTS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4036914"/>
              </p:ext>
            </p:extLst>
          </p:nvPr>
        </p:nvGraphicFramePr>
        <p:xfrm>
          <a:off x="7508240" y="3366283"/>
          <a:ext cx="4247515" cy="3491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SPW 13.0 Graph" r:id="rId7" imgW="3944097" imgH="3241624" progId="SigmaPlotGraphicObject.12">
                  <p:embed/>
                </p:oleObj>
              </mc:Choice>
              <mc:Fallback>
                <p:oleObj name="SPW 13.0 Graph" r:id="rId7" imgW="3944097" imgH="3241624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08240" y="3366283"/>
                        <a:ext cx="4247515" cy="3491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1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0588" y="36508"/>
            <a:ext cx="1582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 smtClean="0"/>
              <a:t>CRAB TRAP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 descr="H:\Presentation Clips\RYKA Photos\DSC006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3" t="16097" r="19465" b="7636"/>
          <a:stretch/>
        </p:blipFill>
        <p:spPr bwMode="auto">
          <a:xfrm>
            <a:off x="735045" y="1359241"/>
            <a:ext cx="4805965" cy="4510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6500038" y="3236844"/>
          <a:ext cx="4816551" cy="3399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SPW 13.0 Graph" r:id="rId4" imgW="3782680" imgH="2670080" progId="SigmaPlotGraphicObject.12">
                  <p:embed/>
                </p:oleObj>
              </mc:Choice>
              <mc:Fallback>
                <p:oleObj name="SPW 13.0 Graph" r:id="rId4" imgW="3782680" imgH="2670080" progId="SigmaPlotGraphicObject.12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00038" y="3236844"/>
                        <a:ext cx="4816551" cy="3399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5868778" y="747564"/>
          <a:ext cx="5391150" cy="239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SPW 13.0 Graph" r:id="rId6" imgW="5390373" imgH="2394373" progId="SigmaPlotGraphicObject.12">
                  <p:embed/>
                </p:oleObj>
              </mc:Choice>
              <mc:Fallback>
                <p:oleObj name="SPW 13.0 Graph" r:id="rId6" imgW="5390373" imgH="2394373" progId="SigmaPlotGraphicObjec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68778" y="747564"/>
                        <a:ext cx="5391150" cy="239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72058" y="834061"/>
            <a:ext cx="4353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CRAB ABUNDANCE, SEX, &amp; SIZE FREQUENCY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08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8485" y="0"/>
            <a:ext cx="10690697" cy="6858000"/>
            <a:chOff x="1524000" y="437154"/>
            <a:chExt cx="9144000" cy="59836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437154"/>
              <a:ext cx="9144000" cy="598369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927036" y="4581939"/>
              <a:ext cx="9516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SEASIDE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65645" y="798443"/>
              <a:ext cx="777679" cy="322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LaPUSH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5265682" y="4088523"/>
            <a:ext cx="1251678" cy="620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97213" y="4225158"/>
            <a:ext cx="994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RELEASE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1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5547" y="105455"/>
            <a:ext cx="317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 smtClean="0"/>
              <a:t>ENVIRONMENTAL BUOY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211" y="388966"/>
            <a:ext cx="3975651" cy="5926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02" y="733717"/>
            <a:ext cx="1840173" cy="276026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996846"/>
              </p:ext>
            </p:extLst>
          </p:nvPr>
        </p:nvGraphicFramePr>
        <p:xfrm>
          <a:off x="4489621" y="328402"/>
          <a:ext cx="3542270" cy="3734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SPW 13.0 Graph" r:id="rId5" imgW="6432929" imgH="6781961" progId="SigmaPlotGraphicObject.12">
                  <p:embed/>
                </p:oleObj>
              </mc:Choice>
              <mc:Fallback>
                <p:oleObj name="SPW 13.0 Graph" r:id="rId5" imgW="6432929" imgH="6781961" progId="SigmaPlotGraphicObject.12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89621" y="328402"/>
                        <a:ext cx="3542270" cy="3734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12581"/>
              </p:ext>
            </p:extLst>
          </p:nvPr>
        </p:nvGraphicFramePr>
        <p:xfrm>
          <a:off x="501807" y="3746849"/>
          <a:ext cx="7248963" cy="256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SPW 13.0 Graph" r:id="rId7" imgW="7896157" imgH="2800485" progId="SigmaPlotGraphicObject.12">
                  <p:embed/>
                </p:oleObj>
              </mc:Choice>
              <mc:Fallback>
                <p:oleObj name="SPW 13.0 Graph" r:id="rId7" imgW="7896157" imgH="2800485" progId="SigmaPlotGraphicObject.12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7" y="3746849"/>
                        <a:ext cx="7248963" cy="25690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8815467" y="228566"/>
            <a:ext cx="1867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/>
              <a:t>TIME SERIES DATA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12769" y="167010"/>
            <a:ext cx="1131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/>
              <a:t>VELOCITY 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0146" y="3808405"/>
            <a:ext cx="2850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/>
              <a:t>CHLOROPHYLL AND OXYGEN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R 2016 SJS DETAI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>
          <a:xfrm>
            <a:off x="1542004" y="1"/>
            <a:ext cx="5696996" cy="4915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rgbClr val="FFFF00"/>
                </a:solidFill>
                <a:latin typeface="Copperplate Gothic Light" panose="020E0507020206020404"/>
              </a:rPr>
              <a:t>2016 Tag Releases</a:t>
            </a:r>
            <a:endParaRPr lang="en-US" sz="2800" dirty="0">
              <a:solidFill>
                <a:srgbClr val="FFFF00"/>
              </a:solidFill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0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duce_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226801" cy="6315076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>
          <a:xfrm>
            <a:off x="1542004" y="1"/>
            <a:ext cx="5696996" cy="4915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latin typeface="Copperplate Gothic Light" panose="020E0507020206020404"/>
              </a:rPr>
              <a:t>2015 </a:t>
            </a:r>
            <a:r>
              <a:rPr lang="en-US" sz="2800" dirty="0">
                <a:solidFill>
                  <a:srgbClr val="FFFF00"/>
                </a:solidFill>
                <a:latin typeface="Copperplate Gothic Light" panose="020E0507020206020404"/>
              </a:rPr>
              <a:t>Tag Releases</a:t>
            </a:r>
            <a:endParaRPr lang="en-US" sz="2800" dirty="0">
              <a:solidFill>
                <a:srgbClr val="FFFF00"/>
              </a:solidFill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7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7" y="0"/>
            <a:ext cx="10058400" cy="6687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7" y="0"/>
            <a:ext cx="10058400" cy="668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http://vemco.com/wp-content/uploads/2012/09/vr2w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74" y="603149"/>
            <a:ext cx="1360331" cy="21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661338" y="2764487"/>
            <a:ext cx="986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RECEIVER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8041" y="3435449"/>
            <a:ext cx="2139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ctr"/>
            <a:r>
              <a:rPr lang="en-US" sz="1600" dirty="0"/>
              <a:t>EXPERIMENTAL DESIGN</a:t>
            </a:r>
          </a:p>
        </p:txBody>
      </p:sp>
      <p:pic>
        <p:nvPicPr>
          <p:cNvPr id="65" name="Picture 3" descr="C:\Users\Stephanie\Pictures\Summer 2014\IMG_798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4849" b="16121"/>
          <a:stretch/>
        </p:blipFill>
        <p:spPr bwMode="auto">
          <a:xfrm rot="16200000">
            <a:off x="2126826" y="980063"/>
            <a:ext cx="2174357" cy="142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870461" y="-49261"/>
            <a:ext cx="2158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 smtClean="0"/>
              <a:t>ACOUSTIC TAGS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7749569" y="437353"/>
            <a:ext cx="4442431" cy="2943349"/>
            <a:chOff x="709612" y="1267009"/>
            <a:chExt cx="7968778" cy="4482438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612" y="1267009"/>
              <a:ext cx="7968778" cy="4482438"/>
            </a:xfrm>
            <a:prstGeom prst="rect">
              <a:avLst/>
            </a:prstGeom>
          </p:spPr>
        </p:pic>
        <p:cxnSp>
          <p:nvCxnSpPr>
            <p:cNvPr id="70" name="Straight Arrow Connector 69"/>
            <p:cNvCxnSpPr/>
            <p:nvPr/>
          </p:nvCxnSpPr>
          <p:spPr>
            <a:xfrm flipH="1" flipV="1">
              <a:off x="5273458" y="2242159"/>
              <a:ext cx="526093" cy="31315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1240077" y="2417523"/>
              <a:ext cx="4659682" cy="187890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 flipV="1">
              <a:off x="4146115" y="1465545"/>
              <a:ext cx="3131507" cy="299372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5799551" y="4866549"/>
              <a:ext cx="1005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0.14 m/s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653368" y="2566291"/>
              <a:ext cx="1005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0.01 m/s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728174" y="2435486"/>
              <a:ext cx="4700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7.5 h</a:t>
              </a:r>
            </a:p>
          </p:txBody>
        </p:sp>
      </p:grp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975615"/>
              </p:ext>
            </p:extLst>
          </p:nvPr>
        </p:nvGraphicFramePr>
        <p:xfrm>
          <a:off x="8172038" y="3566173"/>
          <a:ext cx="3748655" cy="3191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SPW 13.0 Graph" r:id="rId9" imgW="5506133" imgH="4687738" progId="SigmaPlotGraphicObject.12">
                  <p:embed/>
                </p:oleObj>
              </mc:Choice>
              <mc:Fallback>
                <p:oleObj name="SPW 13.0 Graph" r:id="rId9" imgW="5506133" imgH="4687738" progId="SigmaPlotGraphicObjec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72038" y="3566173"/>
                        <a:ext cx="3748655" cy="3191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75"/>
          <p:cNvSpPr/>
          <p:nvPr/>
        </p:nvSpPr>
        <p:spPr>
          <a:xfrm>
            <a:off x="7655844" y="115613"/>
            <a:ext cx="39623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1600" dirty="0" smtClean="0"/>
              <a:t>IMPACT-CONTROL STATISTICS AND BEHAVIOR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8" name="Essayons plume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0254" y="2596055"/>
            <a:ext cx="3535312" cy="19887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1172"/>
            <a:ext cx="3570238" cy="28956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414524" y="2748722"/>
            <a:ext cx="1463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TAGGED</a:t>
            </a:r>
            <a:r>
              <a:rPr lang="en-US" sz="1200" b="1" dirty="0" smtClean="0">
                <a:latin typeface="Maiandra GD" pitchFamily="34" charset="0"/>
              </a:rPr>
              <a:t> </a:t>
            </a:r>
            <a:r>
              <a:rPr lang="en-US" sz="1600" dirty="0"/>
              <a:t>CRABS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47408" y="2263545"/>
            <a:ext cx="1816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DEPOSITION</a:t>
            </a:r>
            <a:r>
              <a:rPr lang="en-US" sz="1200" b="1" dirty="0" smtClean="0">
                <a:latin typeface="Maiandra GD" pitchFamily="34" charset="0"/>
              </a:rPr>
              <a:t> </a:t>
            </a:r>
            <a:r>
              <a:rPr lang="en-US" sz="1600" dirty="0"/>
              <a:t>EVENT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186212" y="1993603"/>
            <a:ext cx="1005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0.06 m/s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3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07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894493"/>
              </p:ext>
            </p:extLst>
          </p:nvPr>
        </p:nvGraphicFramePr>
        <p:xfrm>
          <a:off x="729049" y="910861"/>
          <a:ext cx="11192017" cy="55340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4640">
                  <a:extLst>
                    <a:ext uri="{9D8B030D-6E8A-4147-A177-3AD203B41FA5}">
                      <a16:colId xmlns:a16="http://schemas.microsoft.com/office/drawing/2014/main" val="966838984"/>
                    </a:ext>
                  </a:extLst>
                </a:gridCol>
                <a:gridCol w="1967679">
                  <a:extLst>
                    <a:ext uri="{9D8B030D-6E8A-4147-A177-3AD203B41FA5}">
                      <a16:colId xmlns:a16="http://schemas.microsoft.com/office/drawing/2014/main" val="2146849262"/>
                    </a:ext>
                  </a:extLst>
                </a:gridCol>
                <a:gridCol w="1954108">
                  <a:extLst>
                    <a:ext uri="{9D8B030D-6E8A-4147-A177-3AD203B41FA5}">
                      <a16:colId xmlns:a16="http://schemas.microsoft.com/office/drawing/2014/main" val="792799275"/>
                    </a:ext>
                  </a:extLst>
                </a:gridCol>
                <a:gridCol w="1984640">
                  <a:extLst>
                    <a:ext uri="{9D8B030D-6E8A-4147-A177-3AD203B41FA5}">
                      <a16:colId xmlns:a16="http://schemas.microsoft.com/office/drawing/2014/main" val="4020837285"/>
                    </a:ext>
                  </a:extLst>
                </a:gridCol>
                <a:gridCol w="1624551">
                  <a:extLst>
                    <a:ext uri="{9D8B030D-6E8A-4147-A177-3AD203B41FA5}">
                      <a16:colId xmlns:a16="http://schemas.microsoft.com/office/drawing/2014/main" val="1162713645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2065099979"/>
                    </a:ext>
                  </a:extLst>
                </a:gridCol>
              </a:tblGrid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METHOD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PURPOSE &amp;</a:t>
                      </a:r>
                    </a:p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ORGANISMS 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 TYPE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PROS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CONS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FINDINGS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034491"/>
                  </a:ext>
                </a:extLst>
              </a:tr>
              <a:tr h="883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BENTHIC VIDEO SLED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DETERMINE DENSITY AND SPATIAL DISTRIBUTION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LARGER MOBILE EPIFAUNA AND SESSILE INVERTEBRATES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SURVEY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BEFORE-IMPACT-AFTER EXPERIMENTAL DESIGN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RAPID SAMPLING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HIGH REPRODUCIBILITY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VISIBILITY-LIMITED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SPECIALIZED ANALYSIS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TEMPORAL</a:t>
                      </a:r>
                      <a:r>
                        <a:rPr lang="en-US" sz="1200" u="none" strike="noStrike" baseline="0" dirty="0" smtClean="0">
                          <a:solidFill>
                            <a:srgbClr val="00B050"/>
                          </a:solidFill>
                          <a:effectLst/>
                        </a:rPr>
                        <a:t> EFFCT &gt; TREATMENT EFFECT</a:t>
                      </a:r>
                      <a:endParaRPr lang="en-US" sz="1200" u="none" strike="noStrike" dirty="0" smtClean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US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LOWER AT SJS THAN DWS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757847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BAITED CRAB POTS WITH FINE MESH LINING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TIME SERIES OF ABUNDANCE &amp; SIZE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PRIMARILY CRAB, SOME GASTROPODS, FISH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 SIZE FREQUENCY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 INDIVIDUAL METRICS (SEX. LIMB LOSS, ECT)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"HANDS ON"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 COMPATIBLE WITH OLDER DATA SETS.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 VISIBILITY-INDEPENDENT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REQUIRES 2 CONSECUTIVE CRUISE DAYS FOR 24-H SOAK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NO TREATMENT EFFECT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MAINLY ADULTS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baseline="0" dirty="0" smtClean="0">
                          <a:effectLst/>
                        </a:rPr>
                        <a:t>MALES &gt; FEMALES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151932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BENTHIC VIDEO LANDER (CAMPOD)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ACUTE EFFECTS OF DEPOSITION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MOBILE MACROINVERTEBRATES &amp; FISH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PRESENCE/ABSENCE RELATIVE TO DEPOSITION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IMPACT-CONTROL EXPERIMENTS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EASILY DEPLOYED AND ANALYZED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BEHAVIORAL OBSERVATIONS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LIMITED BATTERY LIFE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 VISIBILITY-LIMITED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SIG IMPACT</a:t>
                      </a:r>
                      <a:r>
                        <a:rPr lang="en-US" sz="1200" u="none" strike="noStrike" baseline="0" dirty="0" smtClean="0">
                          <a:solidFill>
                            <a:srgbClr val="00B050"/>
                          </a:solidFill>
                          <a:effectLst/>
                        </a:rPr>
                        <a:t> EFFECT</a:t>
                      </a:r>
                      <a:endParaRPr lang="en-US" sz="1200" u="none" strike="noStrike" dirty="0" smtClean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SEDIMENT LEVEL MINIMAL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SHORT DURATION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607453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ACOUSTIC TAGS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ACUTE AND LONG-TERM MOVEMENTS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DUNGENESS CRABS (STURGEON, SHARKS)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IMPACT-CONTROL DESIGN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FINE SCALE, INDIVIDUAL BEHAVIOR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VISIBILITY-INDEPENDENT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BEHAVIORAL DATA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SPECIALIZED ANALYSIS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SPATIAL SCALE RECEIVER-LIMITED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SLIGHT IMPACT EFFECT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HIGHLY MOBILE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MIGRATION</a:t>
                      </a:r>
                      <a:r>
                        <a:rPr lang="en-US" sz="12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NORTH?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CUMULATIVE EFFECT?</a:t>
                      </a:r>
                    </a:p>
                    <a:p>
                      <a:pPr marL="0" indent="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655901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ENVIRONMENTAL</a:t>
                      </a:r>
                    </a:p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BUOY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COLLECT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BIOPHYSICAL METRICS</a:t>
                      </a:r>
                      <a:endParaRPr lang="en-US" sz="1200" u="none" strike="noStrike" dirty="0" smtClean="0">
                        <a:effectLst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TIME SERIES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DEPTH STRATIFIED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PROVIDES CONTEXT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TO ALL DATA COLLECTION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CAPTURES EVENT SCALE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DATA (CLIMATE CHANGE)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VISIBILITY-INDEPENDENT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 smtClean="0">
                          <a:effectLst/>
                        </a:rPr>
                        <a:t>PHYSICAL CONDITIONS (HIGH TEMP, LOW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DO) MAY EFFECT BEHAVIOR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7230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77081" y="444843"/>
            <a:ext cx="732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COMPARISON OF METHODS USED IN BENTHIC MCR BENTHIC IMPACT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7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7092</TotalTime>
  <Words>960</Words>
  <Application>Microsoft Office PowerPoint</Application>
  <PresentationFormat>Widescreen</PresentationFormat>
  <Paragraphs>325</Paragraphs>
  <Slides>33</Slides>
  <Notes>2</Notes>
  <HiddenSlides>0</HiddenSlides>
  <MMClips>3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Arial Black</vt:lpstr>
      <vt:lpstr>Calibri</vt:lpstr>
      <vt:lpstr>Calibri Light</vt:lpstr>
      <vt:lpstr>Copperplate Gothic Light</vt:lpstr>
      <vt:lpstr>Maiandra GD</vt:lpstr>
      <vt:lpstr>Times New Roman</vt:lpstr>
      <vt:lpstr>Wingdings</vt:lpstr>
      <vt:lpstr>Office Theme</vt:lpstr>
      <vt:lpstr>Microsoft Imager 1.0 Picture</vt:lpstr>
      <vt:lpstr>SPW 13.0 Graph</vt:lpstr>
      <vt:lpstr>SPW 12.0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NWFSC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curtis roegner</dc:creator>
  <cp:lastModifiedBy>curtis roegner</cp:lastModifiedBy>
  <cp:revision>92</cp:revision>
  <dcterms:created xsi:type="dcterms:W3CDTF">2016-07-06T22:29:10Z</dcterms:created>
  <dcterms:modified xsi:type="dcterms:W3CDTF">2018-12-07T00:23:40Z</dcterms:modified>
</cp:coreProperties>
</file>